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Play"/>
      <p:regular r:id="rId36"/>
      <p:bold r:id="rId37"/>
    </p:embeddedFont>
    <p:embeddedFont>
      <p:font typeface="Lexend Light"/>
      <p:regular r:id="rId38"/>
      <p:bold r:id="rId39"/>
    </p:embeddedFont>
    <p:embeddedFont>
      <p:font typeface="Lexend Medium"/>
      <p:regular r:id="rId40"/>
      <p:bold r:id="rId41"/>
    </p:embeddedFont>
    <p:embeddedFont>
      <p:font typeface="Lexend"/>
      <p:regular r:id="rId42"/>
      <p:bold r:id="rId43"/>
    </p:embeddedFon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juzz1CpWjrzgRzwv0E2CtQoMBH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exendMedium-regular.fntdata"/><Relationship Id="rId20" Type="http://schemas.openxmlformats.org/officeDocument/2006/relationships/slide" Target="slides/slide15.xml"/><Relationship Id="rId42" Type="http://schemas.openxmlformats.org/officeDocument/2006/relationships/font" Target="fonts/Lexend-regular.fntdata"/><Relationship Id="rId41" Type="http://schemas.openxmlformats.org/officeDocument/2006/relationships/font" Target="fonts/LexendMedium-bold.fntdata"/><Relationship Id="rId22" Type="http://schemas.openxmlformats.org/officeDocument/2006/relationships/slide" Target="slides/slide17.xml"/><Relationship Id="rId44" Type="http://schemas.openxmlformats.org/officeDocument/2006/relationships/font" Target="fonts/CenturyGothic-regular.fntdata"/><Relationship Id="rId21" Type="http://schemas.openxmlformats.org/officeDocument/2006/relationships/slide" Target="slides/slide16.xml"/><Relationship Id="rId43" Type="http://schemas.openxmlformats.org/officeDocument/2006/relationships/font" Target="fonts/Lexend-bold.fntdata"/><Relationship Id="rId24" Type="http://schemas.openxmlformats.org/officeDocument/2006/relationships/slide" Target="slides/slide19.xml"/><Relationship Id="rId46" Type="http://schemas.openxmlformats.org/officeDocument/2006/relationships/font" Target="fonts/CenturyGothic-italic.fntdata"/><Relationship Id="rId23" Type="http://schemas.openxmlformats.org/officeDocument/2006/relationships/slide" Target="slides/slide18.xml"/><Relationship Id="rId45" Type="http://schemas.openxmlformats.org/officeDocument/2006/relationships/font" Target="fonts/CenturyGothic-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CenturyGothic-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lay-bold.fntdata"/><Relationship Id="rId14" Type="http://schemas.openxmlformats.org/officeDocument/2006/relationships/slide" Target="slides/slide9.xml"/><Relationship Id="rId36" Type="http://schemas.openxmlformats.org/officeDocument/2006/relationships/font" Target="fonts/Play-regular.fntdata"/><Relationship Id="rId17" Type="http://schemas.openxmlformats.org/officeDocument/2006/relationships/slide" Target="slides/slide12.xml"/><Relationship Id="rId39" Type="http://schemas.openxmlformats.org/officeDocument/2006/relationships/font" Target="fonts/LexendLight-bold.fntdata"/><Relationship Id="rId16" Type="http://schemas.openxmlformats.org/officeDocument/2006/relationships/slide" Target="slides/slide11.xml"/><Relationship Id="rId38" Type="http://schemas.openxmlformats.org/officeDocument/2006/relationships/font" Target="fonts/LexendLigh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d6905525a4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d6905525a4_0_7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6905525a4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d6905525a4_0_5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SzPts val="1400"/>
              <a:buNone/>
            </a:pPr>
            <a:r>
              <a:rPr lang="en-US"/>
              <a:t>Select the motor properties you want to track in your inventory catalog. An exhaustive list of properties is provided and turned on by default. </a:t>
            </a:r>
            <a:endParaRPr/>
          </a:p>
          <a:p>
            <a:pPr indent="0" lvl="0" marL="0" rtl="0" algn="l">
              <a:spcBef>
                <a:spcPts val="0"/>
              </a:spcBef>
              <a:spcAft>
                <a:spcPts val="0"/>
              </a:spcAft>
              <a:buSzPts val="1400"/>
              <a:buNone/>
            </a:pPr>
            <a:r>
              <a:rPr lang="en-US"/>
              <a:t>Only a few are required for the catalog, and a few others are required for the Batch Analysis. Those required properties are indicated in the application. </a:t>
            </a:r>
            <a:endParaRPr/>
          </a:p>
          <a:p>
            <a:pPr indent="0" lvl="0" marL="0" rtl="0" algn="l">
              <a:spcBef>
                <a:spcPts val="0"/>
              </a:spcBef>
              <a:spcAft>
                <a:spcPts val="0"/>
              </a:spcAft>
              <a:buSzPts val="1400"/>
              <a:buNone/>
            </a:pPr>
            <a:r>
              <a:rPr lang="en-US"/>
              <a:t>Help text in the panel on the right will give a description of any property that is clicked on. </a:t>
            </a:r>
            <a:endParaRPr/>
          </a:p>
          <a:p>
            <a:pPr indent="0" lvl="0" marL="0" rtl="0" algn="l">
              <a:spcBef>
                <a:spcPts val="0"/>
              </a:spcBef>
              <a:spcAft>
                <a:spcPts val="0"/>
              </a:spcAft>
              <a:buSzPts val="1400"/>
              <a:buNone/>
            </a:pPr>
            <a:r>
              <a:rPr lang="en-US"/>
              <a:t>The properties are broken up into like sections, toggle entire sections on/off with the slider on the right side of the section label.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6905525a4_0_5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d6905525a4_0_5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SzPts val="1400"/>
              <a:buNone/>
            </a:pPr>
            <a:r>
              <a:rPr lang="en-US"/>
              <a:t>Select the motor properties you want to track in your inventory catalog. An exhaustive list of properties is provided and turned on by default. </a:t>
            </a:r>
            <a:endParaRPr/>
          </a:p>
          <a:p>
            <a:pPr indent="0" lvl="0" marL="0" rtl="0" algn="l">
              <a:spcBef>
                <a:spcPts val="0"/>
              </a:spcBef>
              <a:spcAft>
                <a:spcPts val="0"/>
              </a:spcAft>
              <a:buSzPts val="1400"/>
              <a:buNone/>
            </a:pPr>
            <a:r>
              <a:rPr lang="en-US"/>
              <a:t>Only a few are required for the catalog, and a few others are required for the Batch Analysis. Those required properties are indicated in the application. </a:t>
            </a:r>
            <a:endParaRPr/>
          </a:p>
          <a:p>
            <a:pPr indent="0" lvl="0" marL="0" rtl="0" algn="l">
              <a:spcBef>
                <a:spcPts val="0"/>
              </a:spcBef>
              <a:spcAft>
                <a:spcPts val="0"/>
              </a:spcAft>
              <a:buSzPts val="1400"/>
              <a:buNone/>
            </a:pPr>
            <a:r>
              <a:rPr lang="en-US"/>
              <a:t>Help text in the panel on the right will give a description of any property that is clicked on. </a:t>
            </a:r>
            <a:endParaRPr/>
          </a:p>
          <a:p>
            <a:pPr indent="0" lvl="0" marL="0" rtl="0" algn="l">
              <a:spcBef>
                <a:spcPts val="0"/>
              </a:spcBef>
              <a:spcAft>
                <a:spcPts val="0"/>
              </a:spcAft>
              <a:buSzPts val="1400"/>
              <a:buNone/>
            </a:pPr>
            <a:r>
              <a:rPr lang="en-US"/>
              <a:t>The properties are broken up into like sections, toggle entire sections on/off with the slider on the right side of the section label.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d6905525a4_0_5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d6905525a4_0_5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SzPts val="1400"/>
              <a:buNone/>
            </a:pPr>
            <a:r>
              <a:rPr lang="en-US"/>
              <a:t>Motor load characteristics describe how a motor behaves under various operating conditions. These characteristics are crucial for understanding the relationship between the motor's operating parameters (e.g., torque, speed, power, and efficiency) and the demands of the load it drives. They are key to selecting and operating motors efficiently and ensuring system reliability.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1d11429e9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1d11429e9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endParaRPr/>
          </a:p>
          <a:p>
            <a:pPr indent="0" lvl="0" marL="0" rtl="0" algn="l">
              <a:spcBef>
                <a:spcPts val="0"/>
              </a:spcBef>
              <a:spcAft>
                <a:spcPts val="0"/>
              </a:spcAft>
              <a:buClr>
                <a:schemeClr val="dk1"/>
              </a:buClr>
              <a:buSzPts val="1100"/>
              <a:buFont typeface="Arial"/>
              <a:buNone/>
            </a:pPr>
            <a:r>
              <a:rPr lang="en-US"/>
              <a:t>Catalog – Data entry area in which you add the motors and their properties for each department. </a:t>
            </a:r>
            <a:endParaRPr/>
          </a:p>
          <a:p>
            <a:pPr indent="0" lvl="0" marL="0" rtl="0" algn="l">
              <a:spcBef>
                <a:spcPts val="0"/>
              </a:spcBef>
              <a:spcAft>
                <a:spcPts val="0"/>
              </a:spcAft>
              <a:buClr>
                <a:schemeClr val="dk1"/>
              </a:buClr>
              <a:buSzPts val="1100"/>
              <a:buFont typeface="Arial"/>
              <a:buNone/>
            </a:pPr>
            <a:r>
              <a:rPr lang="en-US"/>
              <a:t>The “Catalog” is where you add and manage your motors. There will be a tab representing each department that is added in the “Departments” tab.</a:t>
            </a:r>
            <a:endParaRPr/>
          </a:p>
          <a:p>
            <a:pPr indent="0" lvl="0" marL="0" rtl="0" algn="l">
              <a:spcBef>
                <a:spcPts val="0"/>
              </a:spcBef>
              <a:spcAft>
                <a:spcPts val="0"/>
              </a:spcAft>
              <a:buSzPts val="1100"/>
              <a:buNone/>
            </a:pPr>
            <a:r>
              <a:rPr lang="en-US"/>
              <a:t>Other links will be provided underneath input labels that can be used to calculate field values.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1d11429e9d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1d11429e9d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br>
              <a:rPr lang="en-US"/>
            </a:br>
            <a:r>
              <a:rPr lang="en-US"/>
              <a:t>“Set Data From Existing Motor” will open a modal with a list of generic motors for you to choose from to fill out many of the input fields.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1d11429e9d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31d11429e9d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endParaRPr/>
          </a:p>
          <a:p>
            <a:pPr indent="0" lvl="0" marL="0" rtl="0" algn="l">
              <a:spcBef>
                <a:spcPts val="0"/>
              </a:spcBef>
              <a:spcAft>
                <a:spcPts val="0"/>
              </a:spcAft>
              <a:buClr>
                <a:schemeClr val="dk1"/>
              </a:buClr>
              <a:buSzPts val="1400"/>
              <a:buFont typeface="Arial"/>
              <a:buNone/>
            </a:pPr>
            <a:r>
              <a:rPr lang="en-US"/>
              <a:t>Able to select from a dataset of existing motors. Can filter for efficiency class, line frequency, enclosure type and poles. </a:t>
            </a:r>
            <a:endParaRPr/>
          </a:p>
          <a:p>
            <a:pPr indent="0" lvl="0" marL="0" rtl="0" algn="l">
              <a:spcBef>
                <a:spcPts val="0"/>
              </a:spcBef>
              <a:spcAft>
                <a:spcPts val="0"/>
              </a:spcAft>
              <a:buClr>
                <a:schemeClr val="dk1"/>
              </a:buClr>
              <a:buSzPts val="1400"/>
              <a:buFont typeface="Arial"/>
              <a:buNone/>
            </a:pPr>
            <a:r>
              <a:rPr lang="en-US"/>
              <a:t>The motors are also sorted by Efficiency %, Voltage limit, speed, and power.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1d11429e9d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1d11429e9d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endParaRPr/>
          </a:p>
          <a:p>
            <a:pPr indent="0" lvl="0" marL="0" rtl="0" algn="l">
              <a:spcBef>
                <a:spcPts val="0"/>
              </a:spcBef>
              <a:spcAft>
                <a:spcPts val="0"/>
              </a:spcAft>
              <a:buClr>
                <a:schemeClr val="dk1"/>
              </a:buClr>
              <a:buSzPts val="1100"/>
              <a:buFont typeface="Arial"/>
              <a:buNone/>
            </a:pPr>
            <a:r>
              <a:rPr lang="en-US"/>
              <a:t>The right-hand panel has the “Department Catalog”, all the motors added to that department. Here you can add new motors, delete existing motors or select them to make changes. </a:t>
            </a:r>
            <a:endParaRPr/>
          </a:p>
          <a:p>
            <a:pPr indent="0" lvl="0" marL="0" rtl="0" algn="l">
              <a:spcBef>
                <a:spcPts val="0"/>
              </a:spcBef>
              <a:spcAft>
                <a:spcPts val="0"/>
              </a:spcAft>
              <a:buSzPts val="1100"/>
              <a:buNone/>
            </a:pPr>
            <a:r>
              <a:rPr lang="en-US"/>
              <a:t>Field by field help text is also found in the right-hand panel under the “Help” tab. As input fields are clicked the panel will update with corresponding help text.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1d11429e9d_0_3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31d11429e9d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31d11429e9d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1d11429e9d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31d11429e9d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endParaRPr/>
          </a:p>
          <a:p>
            <a:pPr indent="0" lvl="0" marL="0" rtl="0" algn="l">
              <a:spcBef>
                <a:spcPts val="0"/>
              </a:spcBef>
              <a:spcAft>
                <a:spcPts val="0"/>
              </a:spcAft>
              <a:buClr>
                <a:schemeClr val="dk1"/>
              </a:buClr>
              <a:buSzPts val="1100"/>
              <a:buFont typeface="Arial"/>
              <a:buNone/>
            </a:pPr>
            <a:r>
              <a:rPr lang="en-US"/>
              <a:t>The summary provides a space to view all of your motors together. It provides table and graphical representations of the individual motors and department summaries. </a:t>
            </a:r>
            <a:endParaRPr/>
          </a:p>
          <a:p>
            <a:pPr indent="0" lvl="0" marL="0" rtl="0" algn="l">
              <a:spcBef>
                <a:spcPts val="0"/>
              </a:spcBef>
              <a:spcAft>
                <a:spcPts val="0"/>
              </a:spcAft>
              <a:buClr>
                <a:schemeClr val="dk1"/>
              </a:buClr>
              <a:buSzPts val="1100"/>
              <a:buFont typeface="Arial"/>
              <a:buNone/>
            </a:pPr>
            <a:r>
              <a:rPr lang="en-US"/>
              <a:t>Use the dropdown filters to adjust which motors are included in the summary. </a:t>
            </a:r>
            <a:endParaRPr/>
          </a:p>
          <a:p>
            <a:pPr indent="0" lvl="0" marL="0" rtl="0" algn="l">
              <a:spcBef>
                <a:spcPts val="0"/>
              </a:spcBef>
              <a:spcAft>
                <a:spcPts val="0"/>
              </a:spcAft>
              <a:buSzPts val="1100"/>
              <a:buNone/>
            </a:pPr>
            <a:r>
              <a:rPr lang="en-US"/>
              <a:t> Overview: Cost, energy use and emissions breakdowns of motors and departments.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1d11429e9d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31d11429e9d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endParaRPr/>
          </a:p>
          <a:p>
            <a:pPr indent="0" lvl="0" marL="0" rtl="0" algn="l">
              <a:spcBef>
                <a:spcPts val="0"/>
              </a:spcBef>
              <a:spcAft>
                <a:spcPts val="0"/>
              </a:spcAft>
              <a:buSzPts val="1100"/>
              <a:buNone/>
            </a:pPr>
            <a:r>
              <a:rPr lang="en-US"/>
              <a:t> Graphs: Bar or pie charts representing the number of motors having each motor property.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d6905525a4_0_1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d6905525a4_0_15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1d11429e9d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31d11429e9d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endParaRPr/>
          </a:p>
          <a:p>
            <a:pPr indent="0" lvl="0" marL="0" rtl="0" algn="l">
              <a:spcBef>
                <a:spcPts val="0"/>
              </a:spcBef>
              <a:spcAft>
                <a:spcPts val="0"/>
              </a:spcAft>
              <a:buSzPts val="1100"/>
              <a:buNone/>
            </a:pPr>
            <a:r>
              <a:rPr lang="en-US"/>
              <a:t>Table: A table that can be copied to clipboard with all the motors selected and their properties.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1d11429e9d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31d11429e9d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endParaRPr/>
          </a:p>
          <a:p>
            <a:pPr indent="0" lvl="0" marL="0" rtl="0" algn="l">
              <a:spcBef>
                <a:spcPts val="0"/>
              </a:spcBef>
              <a:spcAft>
                <a:spcPts val="0"/>
              </a:spcAft>
              <a:buSzPts val="1100"/>
              <a:buNone/>
            </a:pPr>
            <a:r>
              <a:rPr lang="en-US"/>
              <a:t>Motor Details: A printable report with the details of each motor and their departments.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1d11429e9d_0_9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31d11429e9d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31d11429e9d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1d11429e9d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31d11429e9d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endParaRPr/>
          </a:p>
          <a:p>
            <a:pPr indent="-317500" lvl="0" marL="457200" rtl="0" algn="l">
              <a:spcBef>
                <a:spcPts val="0"/>
              </a:spcBef>
              <a:spcAft>
                <a:spcPts val="0"/>
              </a:spcAft>
              <a:buSzPts val="1400"/>
              <a:buAutoNum type="arabicPeriod"/>
            </a:pPr>
            <a:r>
              <a:rPr lang="en-US"/>
              <a:t>T</a:t>
            </a:r>
            <a:r>
              <a:rPr lang="en-US"/>
              <a:t>he analysis provides a simple batch analysis to help estimate the benefits of replacing or rewinding your motors. Use the same filters as the summary section to select which motors to include. </a:t>
            </a:r>
            <a:endParaRPr/>
          </a:p>
          <a:p>
            <a:pPr indent="0" lvl="0" marL="0" rtl="0" algn="l">
              <a:spcBef>
                <a:spcPts val="0"/>
              </a:spcBef>
              <a:spcAft>
                <a:spcPts val="0"/>
              </a:spcAft>
              <a:buSzPts val="1100"/>
              <a:buNone/>
            </a:pPr>
            <a:r>
              <a:rPr lang="en-US"/>
              <a:t>Toggle between table or graphical representations of the analysis on the left.</a:t>
            </a:r>
            <a:endParaRPr/>
          </a:p>
          <a:p>
            <a:pPr indent="-317500" lvl="0" marL="457200" rtl="0" algn="l">
              <a:spcBef>
                <a:spcPts val="0"/>
              </a:spcBef>
              <a:spcAft>
                <a:spcPts val="0"/>
              </a:spcAft>
              <a:buSzPts val="1400"/>
              <a:buAutoNum type="arabicPeriod"/>
            </a:pPr>
            <a:r>
              <a:rPr lang="en-US"/>
              <a:t>Choose the “Payback Threshold”, the number of years to determine replacing vs rewinding. Incomplete motors cannot be determined, use the toggle on the right to hide them in the analysis.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1d11429e9d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31d11429e9d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Facilitator note:</a:t>
            </a:r>
            <a:endParaRPr/>
          </a:p>
          <a:p>
            <a:pPr indent="0" lvl="0" marL="0" rtl="0" algn="l">
              <a:spcBef>
                <a:spcPts val="0"/>
              </a:spcBef>
              <a:spcAft>
                <a:spcPts val="0"/>
              </a:spcAft>
              <a:buSzPts val="1100"/>
              <a:buNone/>
            </a:pPr>
            <a:r>
              <a:rPr lang="en-US"/>
              <a:t>All of the previous cost are shown in charts and graphs for easy interpretation.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1d11429e9d_0_11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31d11429e9d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31d11429e9d_0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1d11429e9d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31d11429e9d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spcBef>
                <a:spcPts val="0"/>
              </a:spcBef>
              <a:spcAft>
                <a:spcPts val="0"/>
              </a:spcAft>
              <a:buClr>
                <a:schemeClr val="dk1"/>
              </a:buClr>
              <a:buSzPts val="1400"/>
              <a:buFont typeface="Arial"/>
              <a:buNone/>
            </a:pPr>
            <a:r>
              <a:rPr lang="en-US"/>
              <a:t>What is the The Motor Inventory Module? It is a specialized tool within the MEASUR platform designed to streamline the management of motor assets within an organization.</a:t>
            </a:r>
            <a:endParaRPr/>
          </a:p>
          <a:p>
            <a:pPr indent="0" lvl="0" marL="0" rtl="0" algn="l">
              <a:spcBef>
                <a:spcPts val="0"/>
              </a:spcBef>
              <a:spcAft>
                <a:spcPts val="0"/>
              </a:spcAft>
              <a:buSzPts val="1400"/>
              <a:buNone/>
            </a:pPr>
            <a:r>
              <a:rPr lang="en-US"/>
              <a:t>It provides a centralized database for storing comprehensive information about motors, including specifications, maintenance history, and performance data.</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1d11429e9d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31d11429e9d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Facilitator’s note:</a:t>
            </a:r>
            <a:br>
              <a:rPr lang="en-US"/>
            </a:br>
            <a:r>
              <a:rPr lang="en-US"/>
              <a:t>Asset tagging and tracking, along with lifecycle management, are essential strategies for effective motor management. By implementing a unique identification system for each motor, such as barcode labels or RFID tags, organizations can achieve efficient tracking and streamlined management of their assets. This allows for better monitoring, quick identification, and improved inventory control. On the other hand, lifecycle management involves developing a comprehensive strategy that spans the entire lifecycle of a motor, from procurement to disposal. Aligning maintenance activities with manufacturer specifications ensures optimal performance, prolongs the motor's lifespan, and minimizes downtime. Together, these practices provide a structured approach to enhance operational efficiency and reduce overall costs.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1d11429e9d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31d11429e9d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Facilitator’s note:</a:t>
            </a:r>
            <a:br>
              <a:rPr lang="en-US"/>
            </a:br>
            <a:r>
              <a:rPr lang="en-US"/>
              <a:t>The Motor Inventory Module is a powerful tool for optimizing motor management and driving energy efficiency. By organizing motor assets, it identifies underperforming units and prioritizes upgrades, ensuring resources are allocated effectively. Its ability to evaluate motor energy performance highlights key opportunities for efficiency improvements and cost savings. Additionally, the module facilitates informed decision-making through detailed cost-benefit analysis, including savings and ROI calculations for energy-efficient upgrades. Ultimately, it supports organizations in achieving energy reduction goals and sustainability compliance, promoting proactive motor management and long-term operational success.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1d11429e9d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31d11429e9d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d6905525a4_0_247: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d6905525a4_0_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2d6905525a4_0_2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1d11429e9d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31d11429e9d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31d11429e9d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d6905525a4_0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2d6905525a4_0_3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spcBef>
                <a:spcPts val="0"/>
              </a:spcBef>
              <a:spcAft>
                <a:spcPts val="0"/>
              </a:spcAft>
              <a:buClr>
                <a:schemeClr val="dk1"/>
              </a:buClr>
              <a:buSzPts val="1400"/>
              <a:buFont typeface="Arial"/>
              <a:buNone/>
            </a:pPr>
            <a:r>
              <a:rPr lang="en-US"/>
              <a:t>What is the The Motor Inventory Module? It is a specialized tool within the MEASUR platform designed to streamline the management of motor assets within an organization.</a:t>
            </a:r>
            <a:endParaRPr/>
          </a:p>
          <a:p>
            <a:pPr indent="0" lvl="0" marL="0" rtl="0" algn="l">
              <a:spcBef>
                <a:spcPts val="0"/>
              </a:spcBef>
              <a:spcAft>
                <a:spcPts val="0"/>
              </a:spcAft>
              <a:buSzPts val="1400"/>
              <a:buNone/>
            </a:pPr>
            <a:r>
              <a:rPr lang="en-US"/>
              <a:t>It provides a centralized database for storing comprehensive information about motors, including specifications, maintenance history, and performance data.</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d6905525a4_0_43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d6905525a4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2d6905525a4_0_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d6905525a4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d6905525a4_0_4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SzPts val="1400"/>
              <a:buNone/>
            </a:pPr>
            <a:r>
              <a:rPr lang="en-US"/>
              <a:t>Motor inventory module can be accessed by clicking on the icon highlighted in red.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d6905525a4_0_5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d6905525a4_0_5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Clr>
                <a:schemeClr val="dk1"/>
              </a:buClr>
              <a:buSzPts val="1100"/>
              <a:buFont typeface="Arial"/>
              <a:buNone/>
            </a:pPr>
            <a:r>
              <a:rPr lang="en-US"/>
              <a:t>Use the top banner to navigate around the module.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system setup is where you enter the baseline data for your facility. The system setup is broken up into four tabs, each with a related set of input fields to be filled out. Field-by-field help text is provided for each input field, it will appear in the help panel when an input field is clicked 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Plant Setup – Select the units of measure to be used for the inventory. </a:t>
            </a:r>
            <a:endParaRPr/>
          </a:p>
          <a:p>
            <a:pPr indent="0" lvl="0" marL="0" rtl="0" algn="l">
              <a:spcBef>
                <a:spcPts val="0"/>
              </a:spcBef>
              <a:spcAft>
                <a:spcPts val="0"/>
              </a:spcAft>
              <a:buClr>
                <a:schemeClr val="dk1"/>
              </a:buClr>
              <a:buSzPts val="1100"/>
              <a:buFont typeface="Arial"/>
              <a:buNone/>
            </a:pPr>
            <a:r>
              <a:rPr lang="en-US"/>
              <a:t>Departments – Setup departments that each motor will belong to. </a:t>
            </a:r>
            <a:endParaRPr/>
          </a:p>
          <a:p>
            <a:pPr indent="0" lvl="0" marL="0" rtl="0" algn="l">
              <a:spcBef>
                <a:spcPts val="0"/>
              </a:spcBef>
              <a:spcAft>
                <a:spcPts val="0"/>
              </a:spcAft>
              <a:buClr>
                <a:schemeClr val="dk1"/>
              </a:buClr>
              <a:buSzPts val="1100"/>
              <a:buFont typeface="Arial"/>
              <a:buNone/>
            </a:pPr>
            <a:r>
              <a:rPr lang="en-US"/>
              <a:t>Motor Properties – Chose which motor fields to include in your inventory catalog. </a:t>
            </a:r>
            <a:endParaRPr/>
          </a:p>
          <a:p>
            <a:pPr indent="0" lvl="0" marL="0" rtl="0" algn="l">
              <a:spcBef>
                <a:spcPts val="0"/>
              </a:spcBef>
              <a:spcAft>
                <a:spcPts val="0"/>
              </a:spcAft>
              <a:buSzPts val="1100"/>
              <a:buNone/>
            </a:pPr>
            <a:r>
              <a:rPr lang="en-US"/>
              <a:t>Catalog – Data entry area in which you add the motors and their properties for each department.</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d6905525a4_0_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2d6905525a4_0_5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Clr>
                <a:schemeClr val="dk1"/>
              </a:buClr>
              <a:buSzPts val="1400"/>
              <a:buFont typeface="Arial"/>
              <a:buNone/>
            </a:pPr>
            <a:r>
              <a:rPr lang="en-US"/>
              <a:t>Use the top banner to navigate around the module. A footer bar with “Next” and “Back” button can also be used to move through the Setup.</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SzPts val="1400"/>
              <a:buNone/>
            </a:pPr>
            <a:r>
              <a:rPr lang="en-US"/>
              <a:t>The system setup is where you enter the baseline data for your facility. The system setup is broken up into four tabs, each with a related set of input fields to be filled out. Field-by-field help text is provided for each input field, it will appear in the help panel when an input field is clicked 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d6905525a4_0_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d6905525a4_0_5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SzPts val="1400"/>
              <a:buNone/>
            </a:pPr>
            <a:r>
              <a:rPr lang="en-US"/>
              <a:t>Under Departments, create all departments where your motors are going to belong to. The department could be anything from designing and painting, toy molding, etc. You can also assign individual operating hours to each department.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b="1"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sp>
        <p:nvSpPr>
          <p:cNvPr id="92" name="Google Shape;92;g2d6905525a4_0_88"/>
          <p:cNvSpPr txBox="1"/>
          <p:nvPr>
            <p:ph type="ctrTitle"/>
          </p:nvPr>
        </p:nvSpPr>
        <p:spPr>
          <a:xfrm>
            <a:off x="1524000" y="2107883"/>
            <a:ext cx="9144000" cy="2190000"/>
          </a:xfrm>
          <a:prstGeom prst="rect">
            <a:avLst/>
          </a:prstGeom>
          <a:noFill/>
          <a:ln>
            <a:noFill/>
          </a:ln>
        </p:spPr>
        <p:txBody>
          <a:bodyPr anchorCtr="0" anchor="b" bIns="47400" lIns="94800" spcFirstLastPara="1" rIns="94800" wrap="square" tIns="47400">
            <a:normAutofit/>
          </a:bodyPr>
          <a:lstStyle>
            <a:lvl1pPr lvl="0" algn="ctr">
              <a:lnSpc>
                <a:spcPct val="90000"/>
              </a:lnSpc>
              <a:spcBef>
                <a:spcPts val="0"/>
              </a:spcBef>
              <a:spcAft>
                <a:spcPts val="0"/>
              </a:spcAft>
              <a:buClr>
                <a:schemeClr val="dk1"/>
              </a:buClr>
              <a:buSzPts val="6300"/>
              <a:buFont typeface="Arial Black"/>
              <a:buChar char="●"/>
              <a:defRPr sz="63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93" name="Google Shape;93;g2d6905525a4_0_88"/>
          <p:cNvSpPr txBox="1"/>
          <p:nvPr>
            <p:ph idx="1" type="subTitle"/>
          </p:nvPr>
        </p:nvSpPr>
        <p:spPr>
          <a:xfrm>
            <a:off x="1524000" y="4521200"/>
            <a:ext cx="9144000" cy="1722000"/>
          </a:xfrm>
          <a:prstGeom prst="rect">
            <a:avLst/>
          </a:prstGeom>
          <a:noFill/>
          <a:ln>
            <a:noFill/>
          </a:ln>
        </p:spPr>
        <p:txBody>
          <a:bodyPr anchorCtr="0" anchor="t" bIns="47400" lIns="94800" spcFirstLastPara="1" rIns="94800" wrap="square" tIns="47400">
            <a:normAutofit/>
          </a:bodyPr>
          <a:lstStyle>
            <a:lvl1pPr lvl="0" algn="ctr">
              <a:lnSpc>
                <a:spcPct val="90000"/>
              </a:lnSpc>
              <a:spcBef>
                <a:spcPts val="1200"/>
              </a:spcBef>
              <a:spcAft>
                <a:spcPts val="0"/>
              </a:spcAft>
              <a:buClr>
                <a:schemeClr val="dk1"/>
              </a:buClr>
              <a:buSzPts val="2500"/>
              <a:buNone/>
              <a:defRPr sz="2500"/>
            </a:lvl1pPr>
            <a:lvl2pPr lvl="1" algn="ctr">
              <a:lnSpc>
                <a:spcPct val="90000"/>
              </a:lnSpc>
              <a:spcBef>
                <a:spcPts val="500"/>
              </a:spcBef>
              <a:spcAft>
                <a:spcPts val="0"/>
              </a:spcAft>
              <a:buClr>
                <a:schemeClr val="dk1"/>
              </a:buClr>
              <a:buSzPts val="2100"/>
              <a:buNone/>
              <a:defRPr sz="2100"/>
            </a:lvl2pPr>
            <a:lvl3pPr lvl="2" algn="ctr">
              <a:lnSpc>
                <a:spcPct val="90000"/>
              </a:lnSpc>
              <a:spcBef>
                <a:spcPts val="500"/>
              </a:spcBef>
              <a:spcAft>
                <a:spcPts val="0"/>
              </a:spcAft>
              <a:buClr>
                <a:schemeClr val="dk1"/>
              </a:buClr>
              <a:buSzPts val="2000"/>
              <a:buNone/>
              <a:defRPr sz="20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4" name="Shape 9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g2d6905525a4_0_92"/>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7" name="Shape 97"/>
        <p:cNvGrpSpPr/>
        <p:nvPr/>
      </p:nvGrpSpPr>
      <p:grpSpPr>
        <a:xfrm>
          <a:off x="0" y="0"/>
          <a:ext cx="0" cy="0"/>
          <a:chOff x="0" y="0"/>
          <a:chExt cx="0" cy="0"/>
        </a:xfrm>
      </p:grpSpPr>
      <p:sp>
        <p:nvSpPr>
          <p:cNvPr id="98" name="Google Shape;98;g2d6905525a4_0_94"/>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g2d6905525a4_0_96"/>
          <p:cNvSpPr txBox="1"/>
          <p:nvPr>
            <p:ph type="title"/>
          </p:nvPr>
        </p:nvSpPr>
        <p:spPr>
          <a:xfrm>
            <a:off x="406400" y="897920"/>
            <a:ext cx="11394000" cy="7932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01" name="Google Shape;101;g2d6905525a4_0_96"/>
          <p:cNvSpPr txBox="1"/>
          <p:nvPr>
            <p:ph idx="1" type="body"/>
          </p:nvPr>
        </p:nvSpPr>
        <p:spPr>
          <a:xfrm>
            <a:off x="838200" y="1825625"/>
            <a:ext cx="5181600" cy="43512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02" name="Google Shape;102;g2d6905525a4_0_96"/>
          <p:cNvSpPr txBox="1"/>
          <p:nvPr>
            <p:ph idx="2" type="body"/>
          </p:nvPr>
        </p:nvSpPr>
        <p:spPr>
          <a:xfrm>
            <a:off x="6172200" y="1825625"/>
            <a:ext cx="5181600" cy="43512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03" name="Google Shape;103;g2d6905525a4_0_96"/>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04" name="Google Shape;104;g2d6905525a4_0_96"/>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05" name="Google Shape;105;g2d6905525a4_0_96"/>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g2d6905525a4_0_96"/>
          <p:cNvSpPr txBox="1"/>
          <p:nvPr>
            <p:ph idx="3"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7" name="Shape 107"/>
        <p:cNvGrpSpPr/>
        <p:nvPr/>
      </p:nvGrpSpPr>
      <p:grpSpPr>
        <a:xfrm>
          <a:off x="0" y="0"/>
          <a:ext cx="0" cy="0"/>
          <a:chOff x="0" y="0"/>
          <a:chExt cx="0" cy="0"/>
        </a:xfrm>
      </p:grpSpPr>
      <p:sp>
        <p:nvSpPr>
          <p:cNvPr id="108" name="Google Shape;108;g2d6905525a4_0_104"/>
          <p:cNvSpPr txBox="1"/>
          <p:nvPr>
            <p:ph type="title"/>
          </p:nvPr>
        </p:nvSpPr>
        <p:spPr>
          <a:xfrm>
            <a:off x="839788" y="866776"/>
            <a:ext cx="10515600" cy="8241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09" name="Google Shape;109;g2d6905525a4_0_104"/>
          <p:cNvSpPr txBox="1"/>
          <p:nvPr>
            <p:ph idx="1" type="body"/>
          </p:nvPr>
        </p:nvSpPr>
        <p:spPr>
          <a:xfrm>
            <a:off x="839788" y="1681163"/>
            <a:ext cx="5157900" cy="824100"/>
          </a:xfrm>
          <a:prstGeom prst="rect">
            <a:avLst/>
          </a:prstGeom>
          <a:noFill/>
          <a:ln>
            <a:noFill/>
          </a:ln>
        </p:spPr>
        <p:txBody>
          <a:bodyPr anchorCtr="0" anchor="b" bIns="47400" lIns="94800" spcFirstLastPara="1" rIns="94800" wrap="square" tIns="47400">
            <a:normAutofit/>
          </a:bodyPr>
          <a:lstStyle>
            <a:lvl1pPr indent="-228600" lvl="0" marL="457200" algn="l">
              <a:lnSpc>
                <a:spcPct val="90000"/>
              </a:lnSpc>
              <a:spcBef>
                <a:spcPts val="1200"/>
              </a:spcBef>
              <a:spcAft>
                <a:spcPts val="0"/>
              </a:spcAft>
              <a:buClr>
                <a:schemeClr val="dk1"/>
              </a:buClr>
              <a:buSzPts val="2500"/>
              <a:buNone/>
              <a:defRPr b="1" sz="2500"/>
            </a:lvl1pPr>
            <a:lvl2pPr indent="-228600" lvl="1" marL="914400" algn="l">
              <a:lnSpc>
                <a:spcPct val="90000"/>
              </a:lnSpc>
              <a:spcBef>
                <a:spcPts val="500"/>
              </a:spcBef>
              <a:spcAft>
                <a:spcPts val="0"/>
              </a:spcAft>
              <a:buClr>
                <a:schemeClr val="dk1"/>
              </a:buClr>
              <a:buSzPts val="2100"/>
              <a:buNone/>
              <a:defRPr b="1" sz="2100"/>
            </a:lvl2pPr>
            <a:lvl3pPr indent="-228600" lvl="2" marL="1371600" algn="l">
              <a:lnSpc>
                <a:spcPct val="90000"/>
              </a:lnSpc>
              <a:spcBef>
                <a:spcPts val="500"/>
              </a:spcBef>
              <a:spcAft>
                <a:spcPts val="0"/>
              </a:spcAft>
              <a:buClr>
                <a:schemeClr val="dk1"/>
              </a:buClr>
              <a:buSzPts val="2000"/>
              <a:buNone/>
              <a:defRPr b="1" sz="20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0" name="Google Shape;110;g2d6905525a4_0_104"/>
          <p:cNvSpPr txBox="1"/>
          <p:nvPr>
            <p:ph idx="2" type="body"/>
          </p:nvPr>
        </p:nvSpPr>
        <p:spPr>
          <a:xfrm>
            <a:off x="839788" y="2505075"/>
            <a:ext cx="5157900" cy="36849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11" name="Google Shape;111;g2d6905525a4_0_104"/>
          <p:cNvSpPr txBox="1"/>
          <p:nvPr>
            <p:ph idx="3" type="body"/>
          </p:nvPr>
        </p:nvSpPr>
        <p:spPr>
          <a:xfrm>
            <a:off x="6172200" y="1681163"/>
            <a:ext cx="5183100" cy="824100"/>
          </a:xfrm>
          <a:prstGeom prst="rect">
            <a:avLst/>
          </a:prstGeom>
          <a:noFill/>
          <a:ln>
            <a:noFill/>
          </a:ln>
        </p:spPr>
        <p:txBody>
          <a:bodyPr anchorCtr="0" anchor="b" bIns="47400" lIns="94800" spcFirstLastPara="1" rIns="94800" wrap="square" tIns="47400">
            <a:normAutofit/>
          </a:bodyPr>
          <a:lstStyle>
            <a:lvl1pPr indent="-228600" lvl="0" marL="457200" algn="l">
              <a:lnSpc>
                <a:spcPct val="90000"/>
              </a:lnSpc>
              <a:spcBef>
                <a:spcPts val="1200"/>
              </a:spcBef>
              <a:spcAft>
                <a:spcPts val="0"/>
              </a:spcAft>
              <a:buClr>
                <a:schemeClr val="dk1"/>
              </a:buClr>
              <a:buSzPts val="2500"/>
              <a:buNone/>
              <a:defRPr b="1" sz="2500"/>
            </a:lvl1pPr>
            <a:lvl2pPr indent="-228600" lvl="1" marL="914400" algn="l">
              <a:lnSpc>
                <a:spcPct val="90000"/>
              </a:lnSpc>
              <a:spcBef>
                <a:spcPts val="500"/>
              </a:spcBef>
              <a:spcAft>
                <a:spcPts val="0"/>
              </a:spcAft>
              <a:buClr>
                <a:schemeClr val="dk1"/>
              </a:buClr>
              <a:buSzPts val="2100"/>
              <a:buNone/>
              <a:defRPr b="1" sz="2100"/>
            </a:lvl2pPr>
            <a:lvl3pPr indent="-228600" lvl="2" marL="1371600" algn="l">
              <a:lnSpc>
                <a:spcPct val="90000"/>
              </a:lnSpc>
              <a:spcBef>
                <a:spcPts val="500"/>
              </a:spcBef>
              <a:spcAft>
                <a:spcPts val="0"/>
              </a:spcAft>
              <a:buClr>
                <a:schemeClr val="dk1"/>
              </a:buClr>
              <a:buSzPts val="2000"/>
              <a:buNone/>
              <a:defRPr b="1" sz="20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2" name="Google Shape;112;g2d6905525a4_0_104"/>
          <p:cNvSpPr txBox="1"/>
          <p:nvPr>
            <p:ph idx="4" type="body"/>
          </p:nvPr>
        </p:nvSpPr>
        <p:spPr>
          <a:xfrm>
            <a:off x="6172200" y="2505075"/>
            <a:ext cx="5183100" cy="36849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13" name="Google Shape;113;g2d6905525a4_0_104"/>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14" name="Google Shape;114;g2d6905525a4_0_104"/>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15" name="Google Shape;115;g2d6905525a4_0_104"/>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g2d6905525a4_0_104"/>
          <p:cNvSpPr txBox="1"/>
          <p:nvPr>
            <p:ph idx="5"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7" name="Shape 117"/>
        <p:cNvGrpSpPr/>
        <p:nvPr/>
      </p:nvGrpSpPr>
      <p:grpSpPr>
        <a:xfrm>
          <a:off x="0" y="0"/>
          <a:ext cx="0" cy="0"/>
          <a:chOff x="0" y="0"/>
          <a:chExt cx="0" cy="0"/>
        </a:xfrm>
      </p:grpSpPr>
      <p:sp>
        <p:nvSpPr>
          <p:cNvPr id="118" name="Google Shape;118;g2d6905525a4_0_114"/>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19" name="Google Shape;119;g2d6905525a4_0_114"/>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20" name="Google Shape;120;g2d6905525a4_0_114"/>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g2d6905525a4_0_114"/>
          <p:cNvSpPr txBox="1"/>
          <p:nvPr>
            <p:ph idx="1"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2" name="Shape 122"/>
        <p:cNvGrpSpPr/>
        <p:nvPr/>
      </p:nvGrpSpPr>
      <p:grpSpPr>
        <a:xfrm>
          <a:off x="0" y="0"/>
          <a:ext cx="0" cy="0"/>
          <a:chOff x="0" y="0"/>
          <a:chExt cx="0" cy="0"/>
        </a:xfrm>
      </p:grpSpPr>
      <p:sp>
        <p:nvSpPr>
          <p:cNvPr id="123" name="Google Shape;123;g2d6905525a4_0_119"/>
          <p:cNvSpPr txBox="1"/>
          <p:nvPr>
            <p:ph type="title"/>
          </p:nvPr>
        </p:nvSpPr>
        <p:spPr>
          <a:xfrm>
            <a:off x="406400" y="987424"/>
            <a:ext cx="4365600" cy="10704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3300"/>
              <a:buFont typeface="Arial Black"/>
              <a:buChar char="●"/>
              <a:defRPr sz="33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24" name="Google Shape;124;g2d6905525a4_0_119"/>
          <p:cNvSpPr txBox="1"/>
          <p:nvPr>
            <p:ph idx="1" type="body"/>
          </p:nvPr>
        </p:nvSpPr>
        <p:spPr>
          <a:xfrm>
            <a:off x="5183188" y="987425"/>
            <a:ext cx="6172500" cy="4873500"/>
          </a:xfrm>
          <a:prstGeom prst="rect">
            <a:avLst/>
          </a:prstGeom>
          <a:noFill/>
          <a:ln>
            <a:noFill/>
          </a:ln>
        </p:spPr>
        <p:txBody>
          <a:bodyPr anchorCtr="0" anchor="t" bIns="47400" lIns="94800" spcFirstLastPara="1" rIns="94800" wrap="square" tIns="47400">
            <a:normAutofit/>
          </a:bodyPr>
          <a:lstStyle>
            <a:lvl1pPr indent="-438150" lvl="0" marL="457200" algn="l">
              <a:lnSpc>
                <a:spcPct val="90000"/>
              </a:lnSpc>
              <a:spcBef>
                <a:spcPts val="1200"/>
              </a:spcBef>
              <a:spcAft>
                <a:spcPts val="0"/>
              </a:spcAft>
              <a:buClr>
                <a:schemeClr val="dk1"/>
              </a:buClr>
              <a:buSzPts val="3300"/>
              <a:buChar char="●"/>
              <a:defRPr sz="3300"/>
            </a:lvl1pPr>
            <a:lvl2pPr indent="-412750" lvl="1" marL="914400" algn="l">
              <a:lnSpc>
                <a:spcPct val="90000"/>
              </a:lnSpc>
              <a:spcBef>
                <a:spcPts val="500"/>
              </a:spcBef>
              <a:spcAft>
                <a:spcPts val="0"/>
              </a:spcAft>
              <a:buClr>
                <a:schemeClr val="dk1"/>
              </a:buClr>
              <a:buSzPts val="2900"/>
              <a:buChar char="○"/>
              <a:defRPr sz="2900"/>
            </a:lvl2pPr>
            <a:lvl3pPr indent="-387350" lvl="2" marL="1371600" algn="l">
              <a:lnSpc>
                <a:spcPct val="90000"/>
              </a:lnSpc>
              <a:spcBef>
                <a:spcPts val="500"/>
              </a:spcBef>
              <a:spcAft>
                <a:spcPts val="0"/>
              </a:spcAft>
              <a:buClr>
                <a:schemeClr val="dk1"/>
              </a:buClr>
              <a:buSzPts val="2500"/>
              <a:buChar char="■"/>
              <a:defRPr sz="2500"/>
            </a:lvl3pPr>
            <a:lvl4pPr indent="-361950" lvl="3" marL="1828800" algn="l">
              <a:lnSpc>
                <a:spcPct val="90000"/>
              </a:lnSpc>
              <a:spcBef>
                <a:spcPts val="500"/>
              </a:spcBef>
              <a:spcAft>
                <a:spcPts val="0"/>
              </a:spcAft>
              <a:buClr>
                <a:schemeClr val="dk1"/>
              </a:buClr>
              <a:buSzPts val="2100"/>
              <a:buChar char="●"/>
              <a:defRPr sz="2100"/>
            </a:lvl4pPr>
            <a:lvl5pPr indent="-361950" lvl="4" marL="2286000" algn="l">
              <a:lnSpc>
                <a:spcPct val="90000"/>
              </a:lnSpc>
              <a:spcBef>
                <a:spcPts val="500"/>
              </a:spcBef>
              <a:spcAft>
                <a:spcPts val="0"/>
              </a:spcAft>
              <a:buClr>
                <a:schemeClr val="dk1"/>
              </a:buClr>
              <a:buSzPts val="2100"/>
              <a:buChar char="○"/>
              <a:defRPr sz="2100"/>
            </a:lvl5pPr>
            <a:lvl6pPr indent="-361950" lvl="5" marL="2743200" algn="l">
              <a:lnSpc>
                <a:spcPct val="90000"/>
              </a:lnSpc>
              <a:spcBef>
                <a:spcPts val="500"/>
              </a:spcBef>
              <a:spcAft>
                <a:spcPts val="0"/>
              </a:spcAft>
              <a:buClr>
                <a:schemeClr val="dk1"/>
              </a:buClr>
              <a:buSzPts val="2100"/>
              <a:buChar char="■"/>
              <a:defRPr sz="2100"/>
            </a:lvl6pPr>
            <a:lvl7pPr indent="-361950" lvl="6" marL="3200400" algn="l">
              <a:lnSpc>
                <a:spcPct val="90000"/>
              </a:lnSpc>
              <a:spcBef>
                <a:spcPts val="500"/>
              </a:spcBef>
              <a:spcAft>
                <a:spcPts val="0"/>
              </a:spcAft>
              <a:buClr>
                <a:schemeClr val="dk1"/>
              </a:buClr>
              <a:buSzPts val="2100"/>
              <a:buChar char="●"/>
              <a:defRPr sz="2100"/>
            </a:lvl7pPr>
            <a:lvl8pPr indent="-361950" lvl="7" marL="3657600" algn="l">
              <a:lnSpc>
                <a:spcPct val="90000"/>
              </a:lnSpc>
              <a:spcBef>
                <a:spcPts val="500"/>
              </a:spcBef>
              <a:spcAft>
                <a:spcPts val="0"/>
              </a:spcAft>
              <a:buClr>
                <a:schemeClr val="dk1"/>
              </a:buClr>
              <a:buSzPts val="2100"/>
              <a:buChar char="○"/>
              <a:defRPr sz="2100"/>
            </a:lvl8pPr>
            <a:lvl9pPr indent="-361950" lvl="8" marL="4114800" algn="l">
              <a:lnSpc>
                <a:spcPct val="90000"/>
              </a:lnSpc>
              <a:spcBef>
                <a:spcPts val="500"/>
              </a:spcBef>
              <a:spcAft>
                <a:spcPts val="0"/>
              </a:spcAft>
              <a:buClr>
                <a:schemeClr val="dk1"/>
              </a:buClr>
              <a:buSzPts val="2100"/>
              <a:buChar char="■"/>
              <a:defRPr sz="2100"/>
            </a:lvl9pPr>
          </a:lstStyle>
          <a:p/>
        </p:txBody>
      </p:sp>
      <p:sp>
        <p:nvSpPr>
          <p:cNvPr id="125" name="Google Shape;125;g2d6905525a4_0_119"/>
          <p:cNvSpPr txBox="1"/>
          <p:nvPr>
            <p:ph idx="2" type="body"/>
          </p:nvPr>
        </p:nvSpPr>
        <p:spPr>
          <a:xfrm>
            <a:off x="406400" y="2057400"/>
            <a:ext cx="4365600" cy="3811500"/>
          </a:xfrm>
          <a:prstGeom prst="rect">
            <a:avLst/>
          </a:prstGeom>
          <a:noFill/>
          <a:ln>
            <a:noFill/>
          </a:ln>
        </p:spPr>
        <p:txBody>
          <a:bodyPr anchorCtr="0" anchor="t" bIns="47400" lIns="94800" spcFirstLastPara="1" rIns="94800" wrap="square" tIns="47400">
            <a:normAutofit/>
          </a:bodyPr>
          <a:lstStyle>
            <a:lvl1pPr indent="-228600" lvl="0" marL="457200" algn="l">
              <a:lnSpc>
                <a:spcPct val="90000"/>
              </a:lnSpc>
              <a:spcBef>
                <a:spcPts val="12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228600" lvl="5" marL="2743200" algn="l">
              <a:lnSpc>
                <a:spcPct val="90000"/>
              </a:lnSpc>
              <a:spcBef>
                <a:spcPts val="500"/>
              </a:spcBef>
              <a:spcAft>
                <a:spcPts val="0"/>
              </a:spcAft>
              <a:buClr>
                <a:schemeClr val="dk1"/>
              </a:buClr>
              <a:buSzPts val="1200"/>
              <a:buNone/>
              <a:defRPr sz="1200"/>
            </a:lvl6pPr>
            <a:lvl7pPr indent="-228600" lvl="6" marL="3200400" algn="l">
              <a:lnSpc>
                <a:spcPct val="90000"/>
              </a:lnSpc>
              <a:spcBef>
                <a:spcPts val="500"/>
              </a:spcBef>
              <a:spcAft>
                <a:spcPts val="0"/>
              </a:spcAft>
              <a:buClr>
                <a:schemeClr val="dk1"/>
              </a:buClr>
              <a:buSzPts val="1200"/>
              <a:buNone/>
              <a:defRPr sz="1200"/>
            </a:lvl7pPr>
            <a:lvl8pPr indent="-228600" lvl="7" marL="3657600" algn="l">
              <a:lnSpc>
                <a:spcPct val="90000"/>
              </a:lnSpc>
              <a:spcBef>
                <a:spcPts val="500"/>
              </a:spcBef>
              <a:spcAft>
                <a:spcPts val="0"/>
              </a:spcAft>
              <a:buClr>
                <a:schemeClr val="dk1"/>
              </a:buClr>
              <a:buSzPts val="1200"/>
              <a:buNone/>
              <a:defRPr sz="1200"/>
            </a:lvl8pPr>
            <a:lvl9pPr indent="-228600" lvl="8" marL="4114800" algn="l">
              <a:lnSpc>
                <a:spcPct val="90000"/>
              </a:lnSpc>
              <a:spcBef>
                <a:spcPts val="500"/>
              </a:spcBef>
              <a:spcAft>
                <a:spcPts val="0"/>
              </a:spcAft>
              <a:buClr>
                <a:schemeClr val="dk1"/>
              </a:buClr>
              <a:buSzPts val="1200"/>
              <a:buNone/>
              <a:defRPr sz="1200"/>
            </a:lvl9pPr>
          </a:lstStyle>
          <a:p/>
        </p:txBody>
      </p:sp>
      <p:sp>
        <p:nvSpPr>
          <p:cNvPr id="126" name="Google Shape;126;g2d6905525a4_0_119"/>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27" name="Google Shape;127;g2d6905525a4_0_119"/>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28" name="Google Shape;128;g2d6905525a4_0_119"/>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g2d6905525a4_0_119"/>
          <p:cNvSpPr txBox="1"/>
          <p:nvPr>
            <p:ph idx="3"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Play"/>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30" name="Shape 130"/>
        <p:cNvGrpSpPr/>
        <p:nvPr/>
      </p:nvGrpSpPr>
      <p:grpSpPr>
        <a:xfrm>
          <a:off x="0" y="0"/>
          <a:ext cx="0" cy="0"/>
          <a:chOff x="0" y="0"/>
          <a:chExt cx="0" cy="0"/>
        </a:xfrm>
      </p:grpSpPr>
      <p:sp>
        <p:nvSpPr>
          <p:cNvPr id="131" name="Google Shape;131;g2d6905525a4_0_127"/>
          <p:cNvSpPr txBox="1"/>
          <p:nvPr>
            <p:ph type="title"/>
          </p:nvPr>
        </p:nvSpPr>
        <p:spPr>
          <a:xfrm>
            <a:off x="406400" y="987424"/>
            <a:ext cx="4365600" cy="10704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3300"/>
              <a:buFont typeface="Arial Black"/>
              <a:buChar char="●"/>
              <a:defRPr sz="33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32" name="Google Shape;132;g2d6905525a4_0_127"/>
          <p:cNvSpPr/>
          <p:nvPr>
            <p:ph idx="2" type="pic"/>
          </p:nvPr>
        </p:nvSpPr>
        <p:spPr>
          <a:xfrm>
            <a:off x="5183188" y="987425"/>
            <a:ext cx="6172500" cy="4873500"/>
          </a:xfrm>
          <a:prstGeom prst="rect">
            <a:avLst/>
          </a:prstGeom>
          <a:noFill/>
          <a:ln>
            <a:noFill/>
          </a:ln>
        </p:spPr>
      </p:sp>
      <p:sp>
        <p:nvSpPr>
          <p:cNvPr id="133" name="Google Shape;133;g2d6905525a4_0_127"/>
          <p:cNvSpPr txBox="1"/>
          <p:nvPr>
            <p:ph idx="1" type="body"/>
          </p:nvPr>
        </p:nvSpPr>
        <p:spPr>
          <a:xfrm>
            <a:off x="406400" y="2057400"/>
            <a:ext cx="4365600" cy="3811500"/>
          </a:xfrm>
          <a:prstGeom prst="rect">
            <a:avLst/>
          </a:prstGeom>
          <a:noFill/>
          <a:ln>
            <a:noFill/>
          </a:ln>
        </p:spPr>
        <p:txBody>
          <a:bodyPr anchorCtr="0" anchor="t" bIns="47400" lIns="94800" spcFirstLastPara="1" rIns="94800" wrap="square" tIns="47400">
            <a:normAutofit/>
          </a:bodyPr>
          <a:lstStyle>
            <a:lvl1pPr indent="-228600" lvl="0" marL="457200" algn="l">
              <a:lnSpc>
                <a:spcPct val="90000"/>
              </a:lnSpc>
              <a:spcBef>
                <a:spcPts val="12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228600" lvl="5" marL="2743200" algn="l">
              <a:lnSpc>
                <a:spcPct val="90000"/>
              </a:lnSpc>
              <a:spcBef>
                <a:spcPts val="500"/>
              </a:spcBef>
              <a:spcAft>
                <a:spcPts val="0"/>
              </a:spcAft>
              <a:buClr>
                <a:schemeClr val="dk1"/>
              </a:buClr>
              <a:buSzPts val="1200"/>
              <a:buNone/>
              <a:defRPr sz="1200"/>
            </a:lvl6pPr>
            <a:lvl7pPr indent="-228600" lvl="6" marL="3200400" algn="l">
              <a:lnSpc>
                <a:spcPct val="90000"/>
              </a:lnSpc>
              <a:spcBef>
                <a:spcPts val="500"/>
              </a:spcBef>
              <a:spcAft>
                <a:spcPts val="0"/>
              </a:spcAft>
              <a:buClr>
                <a:schemeClr val="dk1"/>
              </a:buClr>
              <a:buSzPts val="1200"/>
              <a:buNone/>
              <a:defRPr sz="1200"/>
            </a:lvl7pPr>
            <a:lvl8pPr indent="-228600" lvl="7" marL="3657600" algn="l">
              <a:lnSpc>
                <a:spcPct val="90000"/>
              </a:lnSpc>
              <a:spcBef>
                <a:spcPts val="500"/>
              </a:spcBef>
              <a:spcAft>
                <a:spcPts val="0"/>
              </a:spcAft>
              <a:buClr>
                <a:schemeClr val="dk1"/>
              </a:buClr>
              <a:buSzPts val="1200"/>
              <a:buNone/>
              <a:defRPr sz="1200"/>
            </a:lvl8pPr>
            <a:lvl9pPr indent="-228600" lvl="8" marL="4114800" algn="l">
              <a:lnSpc>
                <a:spcPct val="90000"/>
              </a:lnSpc>
              <a:spcBef>
                <a:spcPts val="500"/>
              </a:spcBef>
              <a:spcAft>
                <a:spcPts val="0"/>
              </a:spcAft>
              <a:buClr>
                <a:schemeClr val="dk1"/>
              </a:buClr>
              <a:buSzPts val="1200"/>
              <a:buNone/>
              <a:defRPr sz="1200"/>
            </a:lvl9pPr>
          </a:lstStyle>
          <a:p/>
        </p:txBody>
      </p:sp>
      <p:sp>
        <p:nvSpPr>
          <p:cNvPr id="134" name="Google Shape;134;g2d6905525a4_0_127"/>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35" name="Google Shape;135;g2d6905525a4_0_127"/>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36" name="Google Shape;136;g2d6905525a4_0_127"/>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g2d6905525a4_0_127"/>
          <p:cNvSpPr txBox="1"/>
          <p:nvPr>
            <p:ph idx="3"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8" name="Shape 138"/>
        <p:cNvGrpSpPr/>
        <p:nvPr/>
      </p:nvGrpSpPr>
      <p:grpSpPr>
        <a:xfrm>
          <a:off x="0" y="0"/>
          <a:ext cx="0" cy="0"/>
          <a:chOff x="0" y="0"/>
          <a:chExt cx="0" cy="0"/>
        </a:xfrm>
      </p:grpSpPr>
      <p:sp>
        <p:nvSpPr>
          <p:cNvPr id="139" name="Google Shape;139;g2d6905525a4_0_135"/>
          <p:cNvSpPr txBox="1"/>
          <p:nvPr>
            <p:ph type="title"/>
          </p:nvPr>
        </p:nvSpPr>
        <p:spPr>
          <a:xfrm>
            <a:off x="406400" y="897920"/>
            <a:ext cx="11394000" cy="7932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40" name="Google Shape;140;g2d6905525a4_0_135"/>
          <p:cNvSpPr txBox="1"/>
          <p:nvPr>
            <p:ph idx="1" type="body"/>
          </p:nvPr>
        </p:nvSpPr>
        <p:spPr>
          <a:xfrm rot="5400000">
            <a:off x="3917890" y="-1685426"/>
            <a:ext cx="4371900" cy="113940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41" name="Google Shape;141;g2d6905525a4_0_135"/>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42" name="Google Shape;142;g2d6905525a4_0_135"/>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43" name="Google Shape;143;g2d6905525a4_0_135"/>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g2d6905525a4_0_135"/>
          <p:cNvSpPr txBox="1"/>
          <p:nvPr>
            <p:ph idx="2"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45" name="Shape 145"/>
        <p:cNvGrpSpPr/>
        <p:nvPr/>
      </p:nvGrpSpPr>
      <p:grpSpPr>
        <a:xfrm>
          <a:off x="0" y="0"/>
          <a:ext cx="0" cy="0"/>
          <a:chOff x="0" y="0"/>
          <a:chExt cx="0" cy="0"/>
        </a:xfrm>
      </p:grpSpPr>
      <p:sp>
        <p:nvSpPr>
          <p:cNvPr id="146" name="Google Shape;146;g2d6905525a4_0_142"/>
          <p:cNvSpPr txBox="1"/>
          <p:nvPr>
            <p:ph type="title"/>
          </p:nvPr>
        </p:nvSpPr>
        <p:spPr>
          <a:xfrm rot="5400000">
            <a:off x="7133400" y="1956625"/>
            <a:ext cx="5811900" cy="26289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47" name="Google Shape;147;g2d6905525a4_0_142"/>
          <p:cNvSpPr txBox="1"/>
          <p:nvPr>
            <p:ph idx="1" type="body"/>
          </p:nvPr>
        </p:nvSpPr>
        <p:spPr>
          <a:xfrm rot="5400000">
            <a:off x="1799400" y="-596075"/>
            <a:ext cx="5811900" cy="77343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48" name="Google Shape;148;g2d6905525a4_0_142"/>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g2d6905525a4_0_142"/>
          <p:cNvSpPr txBox="1"/>
          <p:nvPr>
            <p:ph idx="2"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0" name="Shape 150"/>
        <p:cNvGrpSpPr/>
        <p:nvPr/>
      </p:nvGrpSpPr>
      <p:grpSpPr>
        <a:xfrm>
          <a:off x="0" y="0"/>
          <a:ext cx="0" cy="0"/>
          <a:chOff x="0" y="0"/>
          <a:chExt cx="0" cy="0"/>
        </a:xfrm>
      </p:grpSpPr>
      <p:sp>
        <p:nvSpPr>
          <p:cNvPr id="151" name="Google Shape;151;g2d6905525a4_0_147"/>
          <p:cNvSpPr txBox="1"/>
          <p:nvPr>
            <p:ph type="title"/>
          </p:nvPr>
        </p:nvSpPr>
        <p:spPr>
          <a:xfrm>
            <a:off x="406400" y="897920"/>
            <a:ext cx="11394000" cy="7932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52" name="Google Shape;152;g2d6905525a4_0_147"/>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3" name="Google Shape;153;g2d6905525a4_0_147"/>
          <p:cNvSpPr txBox="1"/>
          <p:nvPr>
            <p:ph idx="1"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54" name="Shape 15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155" name="Shape 155"/>
        <p:cNvGrpSpPr/>
        <p:nvPr/>
      </p:nvGrpSpPr>
      <p:grpSpPr>
        <a:xfrm>
          <a:off x="0" y="0"/>
          <a:ext cx="0" cy="0"/>
          <a:chOff x="0" y="0"/>
          <a:chExt cx="0" cy="0"/>
        </a:xfrm>
      </p:grpSpPr>
      <p:sp>
        <p:nvSpPr>
          <p:cNvPr id="156" name="Google Shape;156;g2d6905525a4_0_418"/>
          <p:cNvSpPr txBox="1"/>
          <p:nvPr>
            <p:ph type="title"/>
          </p:nvPr>
        </p:nvSpPr>
        <p:spPr>
          <a:xfrm>
            <a:off x="2592924" y="624110"/>
            <a:ext cx="8911800" cy="1281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g2d6905525a4_0_418"/>
          <p:cNvSpPr txBox="1"/>
          <p:nvPr>
            <p:ph idx="12" type="sldNum"/>
          </p:nvPr>
        </p:nvSpPr>
        <p:spPr>
          <a:xfrm>
            <a:off x="531812" y="787782"/>
            <a:ext cx="7797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58" name="Shape 158"/>
        <p:cNvGrpSpPr/>
        <p:nvPr/>
      </p:nvGrpSpPr>
      <p:grpSpPr>
        <a:xfrm>
          <a:off x="0" y="0"/>
          <a:ext cx="0" cy="0"/>
          <a:chOff x="0" y="0"/>
          <a:chExt cx="0" cy="0"/>
        </a:xfrm>
      </p:grpSpPr>
      <p:sp>
        <p:nvSpPr>
          <p:cNvPr id="159" name="Google Shape;159;g31d11429e9d_0_234"/>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g31d11429e9d_0_234"/>
          <p:cNvSpPr txBox="1"/>
          <p:nvPr>
            <p:ph idx="12" type="sldNum"/>
          </p:nvPr>
        </p:nvSpPr>
        <p:spPr>
          <a:xfrm>
            <a:off x="531812" y="787782"/>
            <a:ext cx="7797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161" name="Shape 161"/>
        <p:cNvGrpSpPr/>
        <p:nvPr/>
      </p:nvGrpSpPr>
      <p:grpSpPr>
        <a:xfrm>
          <a:off x="0" y="0"/>
          <a:ext cx="0" cy="0"/>
          <a:chOff x="0" y="0"/>
          <a:chExt cx="0" cy="0"/>
        </a:xfrm>
      </p:grpSpPr>
      <p:sp>
        <p:nvSpPr>
          <p:cNvPr id="162" name="Google Shape;162;g31d11429e9d_0_325"/>
          <p:cNvSpPr txBox="1"/>
          <p:nvPr>
            <p:ph type="title"/>
          </p:nvPr>
        </p:nvSpPr>
        <p:spPr>
          <a:xfrm>
            <a:off x="2589212" y="2058750"/>
            <a:ext cx="8915400"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Char char="●"/>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g31d11429e9d_0_325"/>
          <p:cNvSpPr txBox="1"/>
          <p:nvPr>
            <p:ph idx="1" type="body"/>
          </p:nvPr>
        </p:nvSpPr>
        <p:spPr>
          <a:xfrm>
            <a:off x="2589212" y="3530129"/>
            <a:ext cx="891540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6" Type="http://schemas.openxmlformats.org/officeDocument/2006/relationships/slideLayout" Target="../slideLayouts/slideLayout16.xml"/><Relationship Id="rId18" Type="http://schemas.openxmlformats.org/officeDocument/2006/relationships/theme" Target="../theme/theme2.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2d6905525a4_0_81"/>
          <p:cNvSpPr/>
          <p:nvPr/>
        </p:nvSpPr>
        <p:spPr>
          <a:xfrm>
            <a:off x="0" y="0"/>
            <a:ext cx="2589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47400" lIns="94800" spcFirstLastPara="1" rIns="94800" wrap="square" tIns="474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86" name="Google Shape;86;g2d6905525a4_0_81"/>
          <p:cNvSpPr/>
          <p:nvPr/>
        </p:nvSpPr>
        <p:spPr>
          <a:xfrm>
            <a:off x="258618" y="6369063"/>
            <a:ext cx="11933100" cy="4893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47400" lIns="94800" spcFirstLastPara="1" rIns="94800" wrap="square" tIns="474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87" name="Google Shape;87;g2d6905525a4_0_81"/>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marR="0" algn="r">
              <a:spcBef>
                <a:spcPts val="0"/>
              </a:spcBef>
              <a:buNone/>
              <a:defRPr i="0" sz="1600" u="none" cap="none" strike="noStrike">
                <a:solidFill>
                  <a:schemeClr val="lt1"/>
                </a:solidFill>
                <a:latin typeface="Lexend Light"/>
                <a:ea typeface="Lexend Light"/>
                <a:cs typeface="Lexend Light"/>
                <a:sym typeface="Lexend Light"/>
              </a:defRPr>
            </a:lvl1pPr>
            <a:lvl2pPr indent="0" lvl="1" marL="0" marR="0" algn="r">
              <a:spcBef>
                <a:spcPts val="0"/>
              </a:spcBef>
              <a:buNone/>
              <a:defRPr i="0" sz="1600" u="none" cap="none" strike="noStrike">
                <a:solidFill>
                  <a:schemeClr val="lt1"/>
                </a:solidFill>
                <a:latin typeface="Lexend Light"/>
                <a:ea typeface="Lexend Light"/>
                <a:cs typeface="Lexend Light"/>
                <a:sym typeface="Lexend Light"/>
              </a:defRPr>
            </a:lvl2pPr>
            <a:lvl3pPr indent="0" lvl="2" marL="0" marR="0" algn="r">
              <a:spcBef>
                <a:spcPts val="0"/>
              </a:spcBef>
              <a:buNone/>
              <a:defRPr i="0" sz="1600" u="none" cap="none" strike="noStrike">
                <a:solidFill>
                  <a:schemeClr val="lt1"/>
                </a:solidFill>
                <a:latin typeface="Lexend Light"/>
                <a:ea typeface="Lexend Light"/>
                <a:cs typeface="Lexend Light"/>
                <a:sym typeface="Lexend Light"/>
              </a:defRPr>
            </a:lvl3pPr>
            <a:lvl4pPr indent="0" lvl="3" marL="0" marR="0" algn="r">
              <a:spcBef>
                <a:spcPts val="0"/>
              </a:spcBef>
              <a:buNone/>
              <a:defRPr i="0" sz="1600" u="none" cap="none" strike="noStrike">
                <a:solidFill>
                  <a:schemeClr val="lt1"/>
                </a:solidFill>
                <a:latin typeface="Lexend Light"/>
                <a:ea typeface="Lexend Light"/>
                <a:cs typeface="Lexend Light"/>
                <a:sym typeface="Lexend Light"/>
              </a:defRPr>
            </a:lvl4pPr>
            <a:lvl5pPr indent="0" lvl="4" marL="0" marR="0" algn="r">
              <a:spcBef>
                <a:spcPts val="0"/>
              </a:spcBef>
              <a:buNone/>
              <a:defRPr i="0" sz="1600" u="none" cap="none" strike="noStrike">
                <a:solidFill>
                  <a:schemeClr val="lt1"/>
                </a:solidFill>
                <a:latin typeface="Lexend Light"/>
                <a:ea typeface="Lexend Light"/>
                <a:cs typeface="Lexend Light"/>
                <a:sym typeface="Lexend Light"/>
              </a:defRPr>
            </a:lvl5pPr>
            <a:lvl6pPr indent="0" lvl="5" marL="0" marR="0" algn="r">
              <a:spcBef>
                <a:spcPts val="0"/>
              </a:spcBef>
              <a:buNone/>
              <a:defRPr i="0" sz="1600" u="none" cap="none" strike="noStrike">
                <a:solidFill>
                  <a:schemeClr val="lt1"/>
                </a:solidFill>
                <a:latin typeface="Lexend Light"/>
                <a:ea typeface="Lexend Light"/>
                <a:cs typeface="Lexend Light"/>
                <a:sym typeface="Lexend Light"/>
              </a:defRPr>
            </a:lvl6pPr>
            <a:lvl7pPr indent="0" lvl="6" marL="0" marR="0" algn="r">
              <a:spcBef>
                <a:spcPts val="0"/>
              </a:spcBef>
              <a:buNone/>
              <a:defRPr i="0" sz="1600" u="none" cap="none" strike="noStrike">
                <a:solidFill>
                  <a:schemeClr val="lt1"/>
                </a:solidFill>
                <a:latin typeface="Lexend Light"/>
                <a:ea typeface="Lexend Light"/>
                <a:cs typeface="Lexend Light"/>
                <a:sym typeface="Lexend Light"/>
              </a:defRPr>
            </a:lvl7pPr>
            <a:lvl8pPr indent="0" lvl="7" marL="0" marR="0" algn="r">
              <a:spcBef>
                <a:spcPts val="0"/>
              </a:spcBef>
              <a:buNone/>
              <a:defRPr i="0" sz="1600" u="none" cap="none" strike="noStrike">
                <a:solidFill>
                  <a:schemeClr val="lt1"/>
                </a:solidFill>
                <a:latin typeface="Lexend Light"/>
                <a:ea typeface="Lexend Light"/>
                <a:cs typeface="Lexend Light"/>
                <a:sym typeface="Lexend Light"/>
              </a:defRPr>
            </a:lvl8pPr>
            <a:lvl9pPr indent="0" lvl="8" marL="0" marR="0" algn="r">
              <a:spcBef>
                <a:spcPts val="0"/>
              </a:spcBef>
              <a:buNone/>
              <a:defRPr i="0" sz="16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pic>
        <p:nvPicPr>
          <p:cNvPr id="88" name="Google Shape;88;g2d6905525a4_0_81"/>
          <p:cNvPicPr preferRelativeResize="0"/>
          <p:nvPr/>
        </p:nvPicPr>
        <p:blipFill>
          <a:blip r:embed="rId1">
            <a:alphaModFix/>
          </a:blip>
          <a:stretch>
            <a:fillRect/>
          </a:stretch>
        </p:blipFill>
        <p:spPr>
          <a:xfrm>
            <a:off x="10023953" y="0"/>
            <a:ext cx="2130437" cy="713610"/>
          </a:xfrm>
          <a:prstGeom prst="rect">
            <a:avLst/>
          </a:prstGeom>
          <a:noFill/>
          <a:ln>
            <a:noFill/>
          </a:ln>
        </p:spPr>
      </p:pic>
      <p:sp>
        <p:nvSpPr>
          <p:cNvPr id="89" name="Google Shape;89;g2d6905525a4_0_81"/>
          <p:cNvSpPr txBox="1"/>
          <p:nvPr/>
        </p:nvSpPr>
        <p:spPr>
          <a:xfrm>
            <a:off x="279933" y="6387767"/>
            <a:ext cx="3541500" cy="501600"/>
          </a:xfrm>
          <a:prstGeom prst="rect">
            <a:avLst/>
          </a:prstGeom>
          <a:noFill/>
          <a:ln>
            <a:noFill/>
          </a:ln>
        </p:spPr>
        <p:txBody>
          <a:bodyPr anchorCtr="0" anchor="t" bIns="126400" lIns="126400" spcFirstLastPara="1" rIns="126400" wrap="square" tIns="126400">
            <a:spAutoFit/>
          </a:bodyPr>
          <a:lstStyle/>
          <a:p>
            <a:pPr indent="0" lvl="0" marL="0" rtl="0" algn="l">
              <a:spcBef>
                <a:spcPts val="0"/>
              </a:spcBef>
              <a:spcAft>
                <a:spcPts val="0"/>
              </a:spcAft>
              <a:buNone/>
            </a:pPr>
            <a:r>
              <a:rPr lang="en-US" sz="1600">
                <a:solidFill>
                  <a:schemeClr val="lt1"/>
                </a:solidFill>
                <a:latin typeface="Lexend Light"/>
                <a:ea typeface="Lexend Light"/>
                <a:cs typeface="Lexend Light"/>
                <a:sym typeface="Lexend Light"/>
              </a:rPr>
              <a:t>12/08/2024</a:t>
            </a:r>
            <a:endParaRPr sz="1600">
              <a:solidFill>
                <a:schemeClr val="lt1"/>
              </a:solidFill>
              <a:latin typeface="Lexend Light"/>
              <a:ea typeface="Lexend Light"/>
              <a:cs typeface="Lexend Light"/>
              <a:sym typeface="Lexend Light"/>
            </a:endParaRPr>
          </a:p>
        </p:txBody>
      </p:sp>
      <p:sp>
        <p:nvSpPr>
          <p:cNvPr id="90" name="Google Shape;90;g2d6905525a4_0_81"/>
          <p:cNvSpPr txBox="1"/>
          <p:nvPr/>
        </p:nvSpPr>
        <p:spPr>
          <a:xfrm>
            <a:off x="4346835" y="6455967"/>
            <a:ext cx="3756900" cy="365100"/>
          </a:xfrm>
          <a:prstGeom prst="rect">
            <a:avLst/>
          </a:prstGeom>
          <a:noFill/>
          <a:ln>
            <a:noFill/>
          </a:ln>
        </p:spPr>
        <p:txBody>
          <a:bodyPr anchorCtr="0" anchor="ctr" bIns="47400" lIns="94800" spcFirstLastPara="1" rIns="94800" wrap="square" tIns="47400">
            <a:noAutofit/>
          </a:bodyPr>
          <a:lstStyle/>
          <a:p>
            <a:pPr indent="0" lvl="0" marL="0" rtl="0" algn="ctr">
              <a:spcBef>
                <a:spcPts val="0"/>
              </a:spcBef>
              <a:spcAft>
                <a:spcPts val="0"/>
              </a:spcAft>
              <a:buNone/>
            </a:pPr>
            <a:r>
              <a:rPr lang="en-US" sz="1600">
                <a:solidFill>
                  <a:schemeClr val="lt1"/>
                </a:solidFill>
                <a:latin typeface="Lexend Light"/>
                <a:ea typeface="Lexend Light"/>
                <a:cs typeface="Lexend Light"/>
                <a:sym typeface="Lexend Light"/>
              </a:rPr>
              <a:t>Motor Inventory</a:t>
            </a:r>
            <a:endParaRPr sz="1600">
              <a:solidFill>
                <a:schemeClr val="lt1"/>
              </a:solidFill>
              <a:latin typeface="Lexend Light"/>
              <a:ea typeface="Lexend Light"/>
              <a:cs typeface="Lexend Light"/>
              <a:sym typeface="Lexend Light"/>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34.png"/><Relationship Id="rId6"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 Id="rId3" Type="http://schemas.openxmlformats.org/officeDocument/2006/relationships/hyperlink" Target="https://measur.ornl.gov/assets/user-manuals/MEASUR-User-Manual.pdf" TargetMode="External"/><Relationship Id="rId4" Type="http://schemas.openxmlformats.org/officeDocument/2006/relationships/hyperlink" Target="https://energyefficiency.ornl.gov/wp-content/uploads/2023/03/FMJ.Mar-Apr-2023.MEASUR-UP.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pic>
        <p:nvPicPr>
          <p:cNvPr id="168" name="Google Shape;168;g2d6905525a4_0_76"/>
          <p:cNvPicPr preferRelativeResize="0"/>
          <p:nvPr/>
        </p:nvPicPr>
        <p:blipFill rotWithShape="1">
          <a:blip r:embed="rId4">
            <a:alphaModFix amt="86000"/>
          </a:blip>
          <a:srcRect b="0" l="2104" r="0" t="4351"/>
          <a:stretch/>
        </p:blipFill>
        <p:spPr>
          <a:xfrm>
            <a:off x="256032" y="2427904"/>
            <a:ext cx="11935967" cy="1404985"/>
          </a:xfrm>
          <a:prstGeom prst="rect">
            <a:avLst/>
          </a:prstGeom>
          <a:solidFill>
            <a:schemeClr val="dk1">
              <a:alpha val="14900"/>
            </a:schemeClr>
          </a:solidFill>
          <a:ln>
            <a:noFill/>
          </a:ln>
        </p:spPr>
      </p:pic>
      <p:sp>
        <p:nvSpPr>
          <p:cNvPr id="169" name="Google Shape;169;g2d6905525a4_0_76"/>
          <p:cNvSpPr txBox="1"/>
          <p:nvPr>
            <p:ph idx="1" type="subTitle"/>
          </p:nvPr>
        </p:nvSpPr>
        <p:spPr>
          <a:xfrm>
            <a:off x="256032" y="3832912"/>
            <a:ext cx="11936100" cy="664500"/>
          </a:xfrm>
          <a:prstGeom prst="rect">
            <a:avLst/>
          </a:prstGeom>
          <a:solidFill>
            <a:srgbClr val="EAAB29"/>
          </a:solidFill>
          <a:ln>
            <a:noFill/>
          </a:ln>
        </p:spPr>
        <p:txBody>
          <a:bodyPr anchorCtr="0" anchor="t" bIns="47400" lIns="94800" spcFirstLastPara="1" rIns="94800" wrap="square" tIns="47400">
            <a:normAutofit fontScale="77500" lnSpcReduction="20000"/>
          </a:bodyPr>
          <a:lstStyle/>
          <a:p>
            <a:pPr indent="0" lvl="0" marL="0" rtl="0" algn="ctr">
              <a:lnSpc>
                <a:spcPct val="100000"/>
              </a:lnSpc>
              <a:spcBef>
                <a:spcPts val="0"/>
              </a:spcBef>
              <a:spcAft>
                <a:spcPts val="0"/>
              </a:spcAft>
              <a:buClr>
                <a:schemeClr val="dk1"/>
              </a:buClr>
              <a:buSzPct val="100000"/>
              <a:buFont typeface="Arial"/>
              <a:buNone/>
            </a:pPr>
            <a:r>
              <a:rPr lang="en-US" sz="5900">
                <a:solidFill>
                  <a:srgbClr val="1A1A1A"/>
                </a:solidFill>
                <a:latin typeface="Lexend"/>
                <a:ea typeface="Lexend"/>
                <a:cs typeface="Lexend"/>
                <a:sym typeface="Lexend"/>
              </a:rPr>
              <a:t>Motor Inventory</a:t>
            </a:r>
            <a:r>
              <a:rPr lang="en-US" sz="5900">
                <a:solidFill>
                  <a:srgbClr val="1A1A1A"/>
                </a:solidFill>
                <a:latin typeface="Lexend"/>
                <a:ea typeface="Lexend"/>
                <a:cs typeface="Lexend"/>
                <a:sym typeface="Lexend"/>
              </a:rPr>
              <a:t> with MEASUR</a:t>
            </a:r>
            <a:endParaRPr>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58" name="Shape 258"/>
        <p:cNvGrpSpPr/>
        <p:nvPr/>
      </p:nvGrpSpPr>
      <p:grpSpPr>
        <a:xfrm>
          <a:off x="0" y="0"/>
          <a:ext cx="0" cy="0"/>
          <a:chOff x="0" y="0"/>
          <a:chExt cx="0" cy="0"/>
        </a:xfrm>
      </p:grpSpPr>
      <p:pic>
        <p:nvPicPr>
          <p:cNvPr descr="A screenshot of a computer&#10;&#10;Description automatically generated" id="259" name="Google Shape;259;g2d6905525a4_0_553"/>
          <p:cNvPicPr preferRelativeResize="0"/>
          <p:nvPr/>
        </p:nvPicPr>
        <p:blipFill rotWithShape="1">
          <a:blip r:embed="rId3">
            <a:alphaModFix/>
          </a:blip>
          <a:srcRect b="0" l="0" r="0" t="0"/>
          <a:stretch/>
        </p:blipFill>
        <p:spPr>
          <a:xfrm>
            <a:off x="609610" y="777240"/>
            <a:ext cx="9531130" cy="5486400"/>
          </a:xfrm>
          <a:prstGeom prst="rect">
            <a:avLst/>
          </a:prstGeom>
          <a:noFill/>
          <a:ln cap="flat" cmpd="sng" w="9525">
            <a:solidFill>
              <a:schemeClr val="dk1"/>
            </a:solidFill>
            <a:prstDash val="solid"/>
            <a:round/>
            <a:headEnd len="sm" w="sm" type="none"/>
            <a:tailEnd len="sm" w="sm" type="none"/>
          </a:ln>
        </p:spPr>
      </p:pic>
      <p:sp>
        <p:nvSpPr>
          <p:cNvPr id="260" name="Google Shape;260;g2d6905525a4_0_553"/>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Setup- Motor Properties</a:t>
            </a:r>
            <a:endParaRPr sz="4000">
              <a:latin typeface="Lexend"/>
              <a:ea typeface="Lexend"/>
              <a:cs typeface="Lexend"/>
              <a:sym typeface="Lexend"/>
            </a:endParaRPr>
          </a:p>
        </p:txBody>
      </p:sp>
      <p:sp>
        <p:nvSpPr>
          <p:cNvPr id="261" name="Google Shape;261;g2d6905525a4_0_553"/>
          <p:cNvSpPr/>
          <p:nvPr/>
        </p:nvSpPr>
        <p:spPr>
          <a:xfrm>
            <a:off x="4272398" y="901112"/>
            <a:ext cx="381600" cy="21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2" name="Google Shape;262;g2d6905525a4_0_553"/>
          <p:cNvSpPr/>
          <p:nvPr/>
        </p:nvSpPr>
        <p:spPr>
          <a:xfrm>
            <a:off x="3257574" y="1196951"/>
            <a:ext cx="1310400" cy="2376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white and green lined paper&#10;&#10;Description automatically generated" id="263" name="Google Shape;263;g2d6905525a4_0_553"/>
          <p:cNvPicPr preferRelativeResize="0"/>
          <p:nvPr/>
        </p:nvPicPr>
        <p:blipFill rotWithShape="1">
          <a:blip r:embed="rId4">
            <a:alphaModFix/>
          </a:blip>
          <a:srcRect b="0" l="0" r="0" t="0"/>
          <a:stretch/>
        </p:blipFill>
        <p:spPr>
          <a:xfrm>
            <a:off x="4655884" y="3885358"/>
            <a:ext cx="6926526" cy="2378282"/>
          </a:xfrm>
          <a:prstGeom prst="rect">
            <a:avLst/>
          </a:prstGeom>
          <a:noFill/>
          <a:ln cap="flat" cmpd="sng" w="38100">
            <a:solidFill>
              <a:srgbClr val="FF0000"/>
            </a:solidFill>
            <a:prstDash val="solid"/>
            <a:round/>
            <a:headEnd len="sm" w="sm" type="none"/>
            <a:tailEnd len="sm" w="sm" type="none"/>
          </a:ln>
        </p:spPr>
      </p:pic>
      <p:sp>
        <p:nvSpPr>
          <p:cNvPr id="264" name="Google Shape;264;g2d6905525a4_0_553"/>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8" name="Shape 268"/>
        <p:cNvGrpSpPr/>
        <p:nvPr/>
      </p:nvGrpSpPr>
      <p:grpSpPr>
        <a:xfrm>
          <a:off x="0" y="0"/>
          <a:ext cx="0" cy="0"/>
          <a:chOff x="0" y="0"/>
          <a:chExt cx="0" cy="0"/>
        </a:xfrm>
      </p:grpSpPr>
      <p:sp>
        <p:nvSpPr>
          <p:cNvPr id="269" name="Google Shape;269;g2d6905525a4_0_564"/>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Setup- Nameplate</a:t>
            </a:r>
            <a:endParaRPr sz="4000">
              <a:latin typeface="Lexend"/>
              <a:ea typeface="Lexend"/>
              <a:cs typeface="Lexend"/>
              <a:sym typeface="Lexend"/>
            </a:endParaRPr>
          </a:p>
        </p:txBody>
      </p:sp>
      <p:pic>
        <p:nvPicPr>
          <p:cNvPr descr="A screenshot of a computer&#10;&#10;Description automatically generated" id="270" name="Google Shape;270;g2d6905525a4_0_564"/>
          <p:cNvPicPr preferRelativeResize="0"/>
          <p:nvPr/>
        </p:nvPicPr>
        <p:blipFill rotWithShape="1">
          <a:blip r:embed="rId3">
            <a:alphaModFix/>
          </a:blip>
          <a:srcRect b="39852" l="1392" r="86257" t="22425"/>
          <a:stretch/>
        </p:blipFill>
        <p:spPr>
          <a:xfrm>
            <a:off x="1069848" y="1018156"/>
            <a:ext cx="3347957" cy="5165447"/>
          </a:xfrm>
          <a:prstGeom prst="rect">
            <a:avLst/>
          </a:prstGeom>
          <a:noFill/>
          <a:ln cap="flat" cmpd="sng" w="9525">
            <a:solidFill>
              <a:schemeClr val="dk1"/>
            </a:solidFill>
            <a:prstDash val="solid"/>
            <a:round/>
            <a:headEnd len="sm" w="sm" type="none"/>
            <a:tailEnd len="sm" w="sm" type="none"/>
          </a:ln>
        </p:spPr>
      </p:pic>
      <p:pic>
        <p:nvPicPr>
          <p:cNvPr descr="19 Essential Information You Can Find On Motor Nameplate | EEP" id="271" name="Google Shape;271;g2d6905525a4_0_564"/>
          <p:cNvPicPr preferRelativeResize="0"/>
          <p:nvPr/>
        </p:nvPicPr>
        <p:blipFill rotWithShape="1">
          <a:blip r:embed="rId4">
            <a:alphaModFix/>
          </a:blip>
          <a:srcRect b="0" l="27699" r="22995" t="0"/>
          <a:stretch/>
        </p:blipFill>
        <p:spPr>
          <a:xfrm>
            <a:off x="6911500" y="1018150"/>
            <a:ext cx="4965966" cy="5165450"/>
          </a:xfrm>
          <a:prstGeom prst="rect">
            <a:avLst/>
          </a:prstGeom>
          <a:noFill/>
          <a:ln cap="flat" cmpd="sng" w="9525">
            <a:solidFill>
              <a:srgbClr val="000000"/>
            </a:solidFill>
            <a:prstDash val="solid"/>
            <a:round/>
            <a:headEnd len="sm" w="sm" type="none"/>
            <a:tailEnd len="sm" w="sm" type="none"/>
          </a:ln>
        </p:spPr>
      </p:pic>
      <p:sp>
        <p:nvSpPr>
          <p:cNvPr id="272" name="Google Shape;272;g2d6905525a4_0_564"/>
          <p:cNvSpPr/>
          <p:nvPr/>
        </p:nvSpPr>
        <p:spPr>
          <a:xfrm>
            <a:off x="4632625" y="3445050"/>
            <a:ext cx="2075100" cy="288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 name="Google Shape;273;g2d6905525a4_0_564"/>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7" name="Shape 277"/>
        <p:cNvGrpSpPr/>
        <p:nvPr/>
      </p:nvGrpSpPr>
      <p:grpSpPr>
        <a:xfrm>
          <a:off x="0" y="0"/>
          <a:ext cx="0" cy="0"/>
          <a:chOff x="0" y="0"/>
          <a:chExt cx="0" cy="0"/>
        </a:xfrm>
      </p:grpSpPr>
      <p:sp>
        <p:nvSpPr>
          <p:cNvPr id="278" name="Google Shape;278;g2d6905525a4_0_575"/>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Setup- Load Characteristics</a:t>
            </a:r>
            <a:endParaRPr sz="4000">
              <a:latin typeface="Lexend"/>
              <a:ea typeface="Lexend"/>
              <a:cs typeface="Lexend"/>
              <a:sym typeface="Lexend"/>
            </a:endParaRPr>
          </a:p>
        </p:txBody>
      </p:sp>
      <p:pic>
        <p:nvPicPr>
          <p:cNvPr id="279" name="Google Shape;279;g2d6905525a4_0_575"/>
          <p:cNvPicPr preferRelativeResize="0"/>
          <p:nvPr/>
        </p:nvPicPr>
        <p:blipFill>
          <a:blip r:embed="rId3">
            <a:alphaModFix/>
          </a:blip>
          <a:stretch>
            <a:fillRect/>
          </a:stretch>
        </p:blipFill>
        <p:spPr>
          <a:xfrm>
            <a:off x="6207975" y="784350"/>
            <a:ext cx="5560825" cy="2841400"/>
          </a:xfrm>
          <a:prstGeom prst="rect">
            <a:avLst/>
          </a:prstGeom>
          <a:noFill/>
          <a:ln cap="flat" cmpd="sng" w="9525">
            <a:solidFill>
              <a:schemeClr val="dk2"/>
            </a:solidFill>
            <a:prstDash val="solid"/>
            <a:round/>
            <a:headEnd len="sm" w="sm" type="none"/>
            <a:tailEnd len="sm" w="sm" type="none"/>
          </a:ln>
        </p:spPr>
      </p:pic>
      <p:pic>
        <p:nvPicPr>
          <p:cNvPr id="280" name="Google Shape;280;g2d6905525a4_0_575"/>
          <p:cNvPicPr preferRelativeResize="0"/>
          <p:nvPr/>
        </p:nvPicPr>
        <p:blipFill>
          <a:blip r:embed="rId4">
            <a:alphaModFix/>
          </a:blip>
          <a:stretch>
            <a:fillRect/>
          </a:stretch>
        </p:blipFill>
        <p:spPr>
          <a:xfrm>
            <a:off x="6207975" y="3767000"/>
            <a:ext cx="2762250" cy="2438400"/>
          </a:xfrm>
          <a:prstGeom prst="rect">
            <a:avLst/>
          </a:prstGeom>
          <a:noFill/>
          <a:ln cap="flat" cmpd="sng" w="9525">
            <a:solidFill>
              <a:schemeClr val="dk2"/>
            </a:solidFill>
            <a:prstDash val="solid"/>
            <a:round/>
            <a:headEnd len="sm" w="sm" type="none"/>
            <a:tailEnd len="sm" w="sm" type="none"/>
          </a:ln>
        </p:spPr>
      </p:pic>
      <p:pic>
        <p:nvPicPr>
          <p:cNvPr id="281" name="Google Shape;281;g2d6905525a4_0_575"/>
          <p:cNvPicPr preferRelativeResize="0"/>
          <p:nvPr/>
        </p:nvPicPr>
        <p:blipFill>
          <a:blip r:embed="rId5">
            <a:alphaModFix/>
          </a:blip>
          <a:stretch>
            <a:fillRect/>
          </a:stretch>
        </p:blipFill>
        <p:spPr>
          <a:xfrm>
            <a:off x="9021800" y="3767000"/>
            <a:ext cx="2762250" cy="2438400"/>
          </a:xfrm>
          <a:prstGeom prst="rect">
            <a:avLst/>
          </a:prstGeom>
          <a:noFill/>
          <a:ln cap="flat" cmpd="sng" w="9525">
            <a:solidFill>
              <a:schemeClr val="dk2"/>
            </a:solidFill>
            <a:prstDash val="solid"/>
            <a:round/>
            <a:headEnd len="sm" w="sm" type="none"/>
            <a:tailEnd len="sm" w="sm" type="none"/>
          </a:ln>
        </p:spPr>
      </p:pic>
      <p:pic>
        <p:nvPicPr>
          <p:cNvPr id="282" name="Google Shape;282;g2d6905525a4_0_575"/>
          <p:cNvPicPr preferRelativeResize="0"/>
          <p:nvPr/>
        </p:nvPicPr>
        <p:blipFill>
          <a:blip r:embed="rId6">
            <a:alphaModFix/>
          </a:blip>
          <a:stretch>
            <a:fillRect/>
          </a:stretch>
        </p:blipFill>
        <p:spPr>
          <a:xfrm>
            <a:off x="730125" y="1018063"/>
            <a:ext cx="4031400" cy="4821875"/>
          </a:xfrm>
          <a:prstGeom prst="rect">
            <a:avLst/>
          </a:prstGeom>
          <a:noFill/>
          <a:ln cap="flat" cmpd="sng" w="9525">
            <a:solidFill>
              <a:schemeClr val="dk2"/>
            </a:solidFill>
            <a:prstDash val="solid"/>
            <a:round/>
            <a:headEnd len="sm" w="sm" type="none"/>
            <a:tailEnd len="sm" w="sm" type="none"/>
          </a:ln>
        </p:spPr>
      </p:pic>
      <p:sp>
        <p:nvSpPr>
          <p:cNvPr id="283" name="Google Shape;283;g2d6905525a4_0_575"/>
          <p:cNvSpPr/>
          <p:nvPr/>
        </p:nvSpPr>
        <p:spPr>
          <a:xfrm>
            <a:off x="4889400" y="3445050"/>
            <a:ext cx="1215900" cy="288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g2d6905525a4_0_575"/>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8" name="Shape 288"/>
        <p:cNvGrpSpPr/>
        <p:nvPr/>
      </p:nvGrpSpPr>
      <p:grpSpPr>
        <a:xfrm>
          <a:off x="0" y="0"/>
          <a:ext cx="0" cy="0"/>
          <a:chOff x="0" y="0"/>
          <a:chExt cx="0" cy="0"/>
        </a:xfrm>
      </p:grpSpPr>
      <p:pic>
        <p:nvPicPr>
          <p:cNvPr descr="A screenshot of a computer&#10;&#10;Description automatically generated" id="289" name="Google Shape;289;g31d11429e9d_0_0"/>
          <p:cNvPicPr preferRelativeResize="0"/>
          <p:nvPr/>
        </p:nvPicPr>
        <p:blipFill rotWithShape="1">
          <a:blip r:embed="rId3">
            <a:alphaModFix/>
          </a:blip>
          <a:srcRect b="0" l="0" r="0" t="0"/>
          <a:stretch/>
        </p:blipFill>
        <p:spPr>
          <a:xfrm>
            <a:off x="1069848" y="777240"/>
            <a:ext cx="10058400" cy="5486400"/>
          </a:xfrm>
          <a:prstGeom prst="rect">
            <a:avLst/>
          </a:prstGeom>
          <a:noFill/>
          <a:ln cap="flat" cmpd="sng" w="9525">
            <a:solidFill>
              <a:schemeClr val="dk1"/>
            </a:solidFill>
            <a:prstDash val="solid"/>
            <a:round/>
            <a:headEnd len="sm" w="sm" type="none"/>
            <a:tailEnd len="sm" w="sm" type="none"/>
          </a:ln>
        </p:spPr>
      </p:pic>
      <p:sp>
        <p:nvSpPr>
          <p:cNvPr id="290" name="Google Shape;290;g31d11429e9d_0_0"/>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Setup- Catalog</a:t>
            </a:r>
            <a:endParaRPr sz="4000">
              <a:latin typeface="Lexend"/>
              <a:ea typeface="Lexend"/>
              <a:cs typeface="Lexend"/>
              <a:sym typeface="Lexend"/>
            </a:endParaRPr>
          </a:p>
        </p:txBody>
      </p:sp>
      <p:sp>
        <p:nvSpPr>
          <p:cNvPr id="291" name="Google Shape;291;g31d11429e9d_0_0"/>
          <p:cNvSpPr/>
          <p:nvPr/>
        </p:nvSpPr>
        <p:spPr>
          <a:xfrm>
            <a:off x="5253675" y="1196950"/>
            <a:ext cx="1421700" cy="2376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2" name="Google Shape;292;g31d11429e9d_0_0"/>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6" name="Shape 296"/>
        <p:cNvGrpSpPr/>
        <p:nvPr/>
      </p:nvGrpSpPr>
      <p:grpSpPr>
        <a:xfrm>
          <a:off x="0" y="0"/>
          <a:ext cx="0" cy="0"/>
          <a:chOff x="0" y="0"/>
          <a:chExt cx="0" cy="0"/>
        </a:xfrm>
      </p:grpSpPr>
      <p:pic>
        <p:nvPicPr>
          <p:cNvPr descr="A screenshot of a computer&#10;&#10;Description automatically generated" id="297" name="Google Shape;297;g31d11429e9d_0_12"/>
          <p:cNvPicPr preferRelativeResize="0"/>
          <p:nvPr/>
        </p:nvPicPr>
        <p:blipFill rotWithShape="1">
          <a:blip r:embed="rId3">
            <a:alphaModFix/>
          </a:blip>
          <a:srcRect b="0" l="0" r="0" t="0"/>
          <a:stretch/>
        </p:blipFill>
        <p:spPr>
          <a:xfrm>
            <a:off x="1069848" y="777240"/>
            <a:ext cx="10058400" cy="5486400"/>
          </a:xfrm>
          <a:prstGeom prst="rect">
            <a:avLst/>
          </a:prstGeom>
          <a:noFill/>
          <a:ln cap="flat" cmpd="sng" w="9525">
            <a:solidFill>
              <a:schemeClr val="dk1"/>
            </a:solidFill>
            <a:prstDash val="solid"/>
            <a:round/>
            <a:headEnd len="sm" w="sm" type="none"/>
            <a:tailEnd len="sm" w="sm" type="none"/>
          </a:ln>
        </p:spPr>
      </p:pic>
      <p:sp>
        <p:nvSpPr>
          <p:cNvPr id="298" name="Google Shape;298;g31d11429e9d_0_12"/>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Setup- Catalog</a:t>
            </a:r>
            <a:endParaRPr sz="4000">
              <a:latin typeface="Lexend"/>
              <a:ea typeface="Lexend"/>
              <a:cs typeface="Lexend"/>
              <a:sym typeface="Lexend"/>
            </a:endParaRPr>
          </a:p>
        </p:txBody>
      </p:sp>
      <p:sp>
        <p:nvSpPr>
          <p:cNvPr id="299" name="Google Shape;299;g31d11429e9d_0_12"/>
          <p:cNvSpPr/>
          <p:nvPr/>
        </p:nvSpPr>
        <p:spPr>
          <a:xfrm>
            <a:off x="5253675" y="1196950"/>
            <a:ext cx="1421700" cy="2376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0" name="Google Shape;300;g31d11429e9d_0_12"/>
          <p:cNvSpPr/>
          <p:nvPr/>
        </p:nvSpPr>
        <p:spPr>
          <a:xfrm>
            <a:off x="4564875" y="2361675"/>
            <a:ext cx="1421700" cy="1248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1" name="Google Shape;301;g31d11429e9d_0_12"/>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5" name="Shape 305"/>
        <p:cNvGrpSpPr/>
        <p:nvPr/>
      </p:nvGrpSpPr>
      <p:grpSpPr>
        <a:xfrm>
          <a:off x="0" y="0"/>
          <a:ext cx="0" cy="0"/>
          <a:chOff x="0" y="0"/>
          <a:chExt cx="0" cy="0"/>
        </a:xfrm>
      </p:grpSpPr>
      <p:sp>
        <p:nvSpPr>
          <p:cNvPr id="306" name="Google Shape;306;g31d11429e9d_0_20"/>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Existing Motor Dataset</a:t>
            </a:r>
            <a:endParaRPr sz="4000">
              <a:latin typeface="Lexend"/>
              <a:ea typeface="Lexend"/>
              <a:cs typeface="Lexend"/>
              <a:sym typeface="Lexend"/>
            </a:endParaRPr>
          </a:p>
        </p:txBody>
      </p:sp>
      <p:sp>
        <p:nvSpPr>
          <p:cNvPr id="307" name="Google Shape;307;g31d11429e9d_0_20"/>
          <p:cNvSpPr/>
          <p:nvPr/>
        </p:nvSpPr>
        <p:spPr>
          <a:xfrm>
            <a:off x="5253675" y="1196950"/>
            <a:ext cx="1421700" cy="2376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8" name="Google Shape;308;g31d11429e9d_0_20"/>
          <p:cNvSpPr/>
          <p:nvPr/>
        </p:nvSpPr>
        <p:spPr>
          <a:xfrm>
            <a:off x="4564875" y="2361675"/>
            <a:ext cx="1421700" cy="1248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screenshot of a computer&#10;&#10;Description automatically generated" id="309" name="Google Shape;309;g31d11429e9d_0_20"/>
          <p:cNvPicPr preferRelativeResize="0"/>
          <p:nvPr/>
        </p:nvPicPr>
        <p:blipFill rotWithShape="1">
          <a:blip r:embed="rId3">
            <a:alphaModFix/>
          </a:blip>
          <a:srcRect b="0" l="0" r="0" t="0"/>
          <a:stretch/>
        </p:blipFill>
        <p:spPr>
          <a:xfrm>
            <a:off x="1066789" y="777240"/>
            <a:ext cx="10058400" cy="5486400"/>
          </a:xfrm>
          <a:prstGeom prst="rect">
            <a:avLst/>
          </a:prstGeom>
          <a:noFill/>
          <a:ln cap="flat" cmpd="sng" w="9525">
            <a:solidFill>
              <a:schemeClr val="dk1"/>
            </a:solidFill>
            <a:prstDash val="solid"/>
            <a:round/>
            <a:headEnd len="sm" w="sm" type="none"/>
            <a:tailEnd len="sm" w="sm" type="none"/>
          </a:ln>
        </p:spPr>
      </p:pic>
      <p:sp>
        <p:nvSpPr>
          <p:cNvPr id="310" name="Google Shape;310;g31d11429e9d_0_20"/>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4" name="Shape 314"/>
        <p:cNvGrpSpPr/>
        <p:nvPr/>
      </p:nvGrpSpPr>
      <p:grpSpPr>
        <a:xfrm>
          <a:off x="0" y="0"/>
          <a:ext cx="0" cy="0"/>
          <a:chOff x="0" y="0"/>
          <a:chExt cx="0" cy="0"/>
        </a:xfrm>
      </p:grpSpPr>
      <p:sp>
        <p:nvSpPr>
          <p:cNvPr id="315" name="Google Shape;315;g31d11429e9d_0_28"/>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Setup- Catalog</a:t>
            </a:r>
            <a:endParaRPr sz="4000">
              <a:latin typeface="Lexend"/>
              <a:ea typeface="Lexend"/>
              <a:cs typeface="Lexend"/>
              <a:sym typeface="Lexend"/>
            </a:endParaRPr>
          </a:p>
        </p:txBody>
      </p:sp>
      <p:sp>
        <p:nvSpPr>
          <p:cNvPr id="316" name="Google Shape;316;g31d11429e9d_0_28"/>
          <p:cNvSpPr/>
          <p:nvPr/>
        </p:nvSpPr>
        <p:spPr>
          <a:xfrm>
            <a:off x="5253675" y="1196950"/>
            <a:ext cx="1421700" cy="2376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7" name="Google Shape;317;g31d11429e9d_0_28"/>
          <p:cNvSpPr/>
          <p:nvPr/>
        </p:nvSpPr>
        <p:spPr>
          <a:xfrm>
            <a:off x="4564875" y="2361675"/>
            <a:ext cx="1421700" cy="1248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screenshot of a computer&#10;&#10;Description automatically generated" id="318" name="Google Shape;318;g31d11429e9d_0_28"/>
          <p:cNvPicPr preferRelativeResize="0"/>
          <p:nvPr/>
        </p:nvPicPr>
        <p:blipFill rotWithShape="1">
          <a:blip r:embed="rId3">
            <a:alphaModFix/>
          </a:blip>
          <a:srcRect b="0" l="0" r="0" t="0"/>
          <a:stretch/>
        </p:blipFill>
        <p:spPr>
          <a:xfrm>
            <a:off x="1069848" y="777240"/>
            <a:ext cx="5840468" cy="4137758"/>
          </a:xfrm>
          <a:prstGeom prst="rect">
            <a:avLst/>
          </a:prstGeom>
          <a:noFill/>
          <a:ln cap="flat" cmpd="sng" w="9525">
            <a:solidFill>
              <a:schemeClr val="dk1"/>
            </a:solidFill>
            <a:prstDash val="solid"/>
            <a:round/>
            <a:headEnd len="sm" w="sm" type="none"/>
            <a:tailEnd len="sm" w="sm" type="none"/>
          </a:ln>
        </p:spPr>
      </p:pic>
      <p:pic>
        <p:nvPicPr>
          <p:cNvPr id="319" name="Google Shape;319;g31d11429e9d_0_28"/>
          <p:cNvPicPr preferRelativeResize="0"/>
          <p:nvPr/>
        </p:nvPicPr>
        <p:blipFill rotWithShape="1">
          <a:blip r:embed="rId4">
            <a:alphaModFix/>
          </a:blip>
          <a:srcRect b="0" l="0" r="0" t="0"/>
          <a:stretch/>
        </p:blipFill>
        <p:spPr>
          <a:xfrm>
            <a:off x="5542639" y="2632549"/>
            <a:ext cx="5585609" cy="3631091"/>
          </a:xfrm>
          <a:prstGeom prst="rect">
            <a:avLst/>
          </a:prstGeom>
          <a:noFill/>
          <a:ln cap="flat" cmpd="sng" w="12700">
            <a:solidFill>
              <a:schemeClr val="dk1"/>
            </a:solidFill>
            <a:prstDash val="solid"/>
            <a:round/>
            <a:headEnd len="sm" w="sm" type="none"/>
            <a:tailEnd len="sm" w="sm" type="none"/>
          </a:ln>
        </p:spPr>
      </p:pic>
      <p:sp>
        <p:nvSpPr>
          <p:cNvPr id="320" name="Google Shape;320;g31d11429e9d_0_28"/>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sp>
        <p:nvSpPr>
          <p:cNvPr id="326" name="Google Shape;326;g31d11429e9d_0_38"/>
          <p:cNvSpPr txBox="1"/>
          <p:nvPr>
            <p:ph type="title"/>
          </p:nvPr>
        </p:nvSpPr>
        <p:spPr>
          <a:xfrm>
            <a:off x="263692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Summary</a:t>
            </a:r>
            <a:endParaRPr sz="4000">
              <a:latin typeface="Lexend"/>
              <a:ea typeface="Lexend"/>
              <a:cs typeface="Lexend"/>
              <a:sym typeface="Lexend"/>
            </a:endParaRPr>
          </a:p>
        </p:txBody>
      </p:sp>
      <p:sp>
        <p:nvSpPr>
          <p:cNvPr id="327" name="Google Shape;327;g31d11429e9d_0_38"/>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1" name="Shape 331"/>
        <p:cNvGrpSpPr/>
        <p:nvPr/>
      </p:nvGrpSpPr>
      <p:grpSpPr>
        <a:xfrm>
          <a:off x="0" y="0"/>
          <a:ext cx="0" cy="0"/>
          <a:chOff x="0" y="0"/>
          <a:chExt cx="0" cy="0"/>
        </a:xfrm>
      </p:grpSpPr>
      <p:sp>
        <p:nvSpPr>
          <p:cNvPr id="332" name="Google Shape;332;g31d11429e9d_0_44"/>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Summary- Overview</a:t>
            </a:r>
            <a:endParaRPr sz="4000">
              <a:latin typeface="Lexend"/>
              <a:ea typeface="Lexend"/>
              <a:cs typeface="Lexend"/>
              <a:sym typeface="Lexend"/>
            </a:endParaRPr>
          </a:p>
        </p:txBody>
      </p:sp>
      <p:pic>
        <p:nvPicPr>
          <p:cNvPr descr="A screenshot of a computer&#10;&#10;Description automatically generated" id="333" name="Google Shape;333;g31d11429e9d_0_44"/>
          <p:cNvPicPr preferRelativeResize="0"/>
          <p:nvPr>
            <p:ph idx="1" type="body"/>
          </p:nvPr>
        </p:nvPicPr>
        <p:blipFill rotWithShape="1">
          <a:blip r:embed="rId3">
            <a:alphaModFix/>
          </a:blip>
          <a:srcRect b="0" l="0" r="0" t="0"/>
          <a:stretch/>
        </p:blipFill>
        <p:spPr>
          <a:xfrm>
            <a:off x="1069848" y="777240"/>
            <a:ext cx="10058400" cy="5486400"/>
          </a:xfrm>
          <a:prstGeom prst="rect">
            <a:avLst/>
          </a:prstGeom>
          <a:noFill/>
          <a:ln cap="flat" cmpd="sng" w="9525">
            <a:solidFill>
              <a:schemeClr val="dk1"/>
            </a:solidFill>
            <a:prstDash val="solid"/>
            <a:round/>
            <a:headEnd len="sm" w="sm" type="none"/>
            <a:tailEnd len="sm" w="sm" type="none"/>
          </a:ln>
        </p:spPr>
      </p:pic>
      <p:sp>
        <p:nvSpPr>
          <p:cNvPr id="334" name="Google Shape;334;g31d11429e9d_0_44"/>
          <p:cNvSpPr/>
          <p:nvPr/>
        </p:nvSpPr>
        <p:spPr>
          <a:xfrm>
            <a:off x="5596133" y="882260"/>
            <a:ext cx="580800" cy="2286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5" name="Google Shape;335;g31d11429e9d_0_44"/>
          <p:cNvSpPr/>
          <p:nvPr/>
        </p:nvSpPr>
        <p:spPr>
          <a:xfrm>
            <a:off x="1080932" y="1520687"/>
            <a:ext cx="1402500" cy="265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6" name="Google Shape;336;g31d11429e9d_0_44"/>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0" name="Shape 340"/>
        <p:cNvGrpSpPr/>
        <p:nvPr/>
      </p:nvGrpSpPr>
      <p:grpSpPr>
        <a:xfrm>
          <a:off x="0" y="0"/>
          <a:ext cx="0" cy="0"/>
          <a:chOff x="0" y="0"/>
          <a:chExt cx="0" cy="0"/>
        </a:xfrm>
      </p:grpSpPr>
      <p:sp>
        <p:nvSpPr>
          <p:cNvPr id="341" name="Google Shape;341;g31d11429e9d_0_56"/>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Summary- Graphs</a:t>
            </a:r>
            <a:endParaRPr sz="4000">
              <a:latin typeface="Lexend"/>
              <a:ea typeface="Lexend"/>
              <a:cs typeface="Lexend"/>
              <a:sym typeface="Lexend"/>
            </a:endParaRPr>
          </a:p>
        </p:txBody>
      </p:sp>
      <p:pic>
        <p:nvPicPr>
          <p:cNvPr descr="A screenshot of a computer&#10;&#10;Description automatically generated" id="342" name="Google Shape;342;g31d11429e9d_0_56"/>
          <p:cNvPicPr preferRelativeResize="0"/>
          <p:nvPr/>
        </p:nvPicPr>
        <p:blipFill rotWithShape="1">
          <a:blip r:embed="rId3">
            <a:alphaModFix/>
          </a:blip>
          <a:srcRect b="26107" l="0" r="5294" t="19387"/>
          <a:stretch/>
        </p:blipFill>
        <p:spPr>
          <a:xfrm>
            <a:off x="1066811" y="1600207"/>
            <a:ext cx="10058400" cy="3657600"/>
          </a:xfrm>
          <a:prstGeom prst="rect">
            <a:avLst/>
          </a:prstGeom>
          <a:noFill/>
          <a:ln cap="flat" cmpd="sng" w="9525">
            <a:solidFill>
              <a:schemeClr val="dk1"/>
            </a:solidFill>
            <a:prstDash val="solid"/>
            <a:round/>
            <a:headEnd len="sm" w="sm" type="none"/>
            <a:tailEnd len="sm" w="sm" type="none"/>
          </a:ln>
        </p:spPr>
      </p:pic>
      <p:sp>
        <p:nvSpPr>
          <p:cNvPr id="343" name="Google Shape;343;g31d11429e9d_0_56"/>
          <p:cNvSpPr/>
          <p:nvPr/>
        </p:nvSpPr>
        <p:spPr>
          <a:xfrm>
            <a:off x="2535498" y="1645977"/>
            <a:ext cx="14850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4" name="Google Shape;344;g31d11429e9d_0_56"/>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d6905525a4_0_152"/>
          <p:cNvSpPr/>
          <p:nvPr/>
        </p:nvSpPr>
        <p:spPr>
          <a:xfrm>
            <a:off x="425058" y="1386525"/>
            <a:ext cx="731700" cy="559500"/>
          </a:xfrm>
          <a:prstGeom prst="rect">
            <a:avLst/>
          </a:prstGeom>
          <a:blipFill rotWithShape="1">
            <a:blip r:embed="rId3">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175" name="Google Shape;175;g2d6905525a4_0_152"/>
          <p:cNvSpPr txBox="1"/>
          <p:nvPr>
            <p:ph type="title"/>
          </p:nvPr>
        </p:nvSpPr>
        <p:spPr>
          <a:xfrm>
            <a:off x="258825" y="-6900"/>
            <a:ext cx="9216300" cy="620400"/>
          </a:xfrm>
          <a:prstGeom prst="rect">
            <a:avLst/>
          </a:prstGeom>
          <a:noFill/>
          <a:ln>
            <a:noFill/>
          </a:ln>
        </p:spPr>
        <p:txBody>
          <a:bodyPr anchorCtr="0" anchor="b" bIns="47400" lIns="94800" spcFirstLastPara="1" rIns="94800" wrap="square" tIns="47400">
            <a:noAutofit/>
          </a:bodyPr>
          <a:lstStyle/>
          <a:p>
            <a:pPr indent="0" lvl="0" marL="0" rtl="0" algn="l">
              <a:lnSpc>
                <a:spcPct val="90000"/>
              </a:lnSpc>
              <a:spcBef>
                <a:spcPts val="0"/>
              </a:spcBef>
              <a:spcAft>
                <a:spcPts val="0"/>
              </a:spcAft>
              <a:buClr>
                <a:schemeClr val="dk1"/>
              </a:buClr>
              <a:buSzPts val="4100"/>
              <a:buFont typeface="Arial Black"/>
              <a:buNone/>
            </a:pPr>
            <a:r>
              <a:rPr lang="en-US" sz="4400" u="sng">
                <a:latin typeface="Lexend"/>
                <a:ea typeface="Lexend"/>
                <a:cs typeface="Lexend"/>
                <a:sym typeface="Lexend"/>
              </a:rPr>
              <a:t>Outline of the Presentation</a:t>
            </a:r>
            <a:endParaRPr sz="4400" u="sng">
              <a:latin typeface="Lexend"/>
              <a:ea typeface="Lexend"/>
              <a:cs typeface="Lexend"/>
              <a:sym typeface="Lexend"/>
            </a:endParaRPr>
          </a:p>
        </p:txBody>
      </p:sp>
      <p:sp>
        <p:nvSpPr>
          <p:cNvPr id="176" name="Google Shape;176;g2d6905525a4_0_152"/>
          <p:cNvSpPr txBox="1"/>
          <p:nvPr>
            <p:ph idx="4294967295" type="sldNum"/>
          </p:nvPr>
        </p:nvSpPr>
        <p:spPr>
          <a:xfrm>
            <a:off x="11252190" y="6430655"/>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7" name="Google Shape;177;g2d6905525a4_0_152"/>
          <p:cNvSpPr/>
          <p:nvPr/>
        </p:nvSpPr>
        <p:spPr>
          <a:xfrm>
            <a:off x="1220883" y="4142972"/>
            <a:ext cx="10782300" cy="6204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178" name="Google Shape;178;g2d6905525a4_0_152"/>
          <p:cNvSpPr/>
          <p:nvPr/>
        </p:nvSpPr>
        <p:spPr>
          <a:xfrm>
            <a:off x="1222021" y="4851085"/>
            <a:ext cx="10782300" cy="6204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179" name="Google Shape;179;g2d6905525a4_0_152"/>
          <p:cNvSpPr txBox="1"/>
          <p:nvPr/>
        </p:nvSpPr>
        <p:spPr>
          <a:xfrm>
            <a:off x="1250877" y="4881219"/>
            <a:ext cx="10722300" cy="5601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solidFill>
                  <a:srgbClr val="000000"/>
                </a:solidFill>
                <a:latin typeface="Lexend"/>
                <a:ea typeface="Lexend"/>
                <a:cs typeface="Lexend"/>
                <a:sym typeface="Lexend"/>
              </a:rPr>
              <a:t>Summary and Key Takeaways</a:t>
            </a:r>
            <a:endParaRPr sz="2100">
              <a:latin typeface="Lexend"/>
              <a:ea typeface="Lexend"/>
              <a:cs typeface="Lexend"/>
              <a:sym typeface="Lexend"/>
            </a:endParaRPr>
          </a:p>
        </p:txBody>
      </p:sp>
      <p:sp>
        <p:nvSpPr>
          <p:cNvPr id="180" name="Google Shape;180;g2d6905525a4_0_152"/>
          <p:cNvSpPr txBox="1"/>
          <p:nvPr/>
        </p:nvSpPr>
        <p:spPr>
          <a:xfrm>
            <a:off x="1251302" y="4173133"/>
            <a:ext cx="10185300" cy="5601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solidFill>
                  <a:schemeClr val="dk1"/>
                </a:solidFill>
                <a:latin typeface="Lexend"/>
                <a:ea typeface="Lexend"/>
                <a:cs typeface="Lexend"/>
                <a:sym typeface="Lexend"/>
              </a:rPr>
              <a:t>Motor Inventory</a:t>
            </a:r>
            <a:r>
              <a:rPr lang="en-US" sz="2100">
                <a:solidFill>
                  <a:schemeClr val="dk1"/>
                </a:solidFill>
                <a:latin typeface="Lexend"/>
                <a:ea typeface="Lexend"/>
                <a:cs typeface="Lexend"/>
                <a:sym typeface="Lexend"/>
              </a:rPr>
              <a:t> Reporting</a:t>
            </a:r>
            <a:endParaRPr sz="2100">
              <a:latin typeface="Lexend"/>
              <a:ea typeface="Lexend"/>
              <a:cs typeface="Lexend"/>
              <a:sym typeface="Lexend"/>
            </a:endParaRPr>
          </a:p>
        </p:txBody>
      </p:sp>
      <p:sp>
        <p:nvSpPr>
          <p:cNvPr id="181" name="Google Shape;181;g2d6905525a4_0_152"/>
          <p:cNvSpPr/>
          <p:nvPr/>
        </p:nvSpPr>
        <p:spPr>
          <a:xfrm>
            <a:off x="425092" y="2095642"/>
            <a:ext cx="731700" cy="559500"/>
          </a:xfrm>
          <a:prstGeom prst="rect">
            <a:avLst/>
          </a:prstGeom>
          <a:blipFill rotWithShape="1">
            <a:blip r:embed="rId4">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182" name="Google Shape;182;g2d6905525a4_0_152"/>
          <p:cNvSpPr/>
          <p:nvPr/>
        </p:nvSpPr>
        <p:spPr>
          <a:xfrm>
            <a:off x="425092" y="2787935"/>
            <a:ext cx="731700" cy="559500"/>
          </a:xfrm>
          <a:prstGeom prst="rect">
            <a:avLst/>
          </a:prstGeom>
          <a:blipFill rotWithShape="1">
            <a:blip r:embed="rId5">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183" name="Google Shape;183;g2d6905525a4_0_152"/>
          <p:cNvSpPr/>
          <p:nvPr/>
        </p:nvSpPr>
        <p:spPr>
          <a:xfrm>
            <a:off x="425050" y="3505429"/>
            <a:ext cx="731700" cy="559500"/>
          </a:xfrm>
          <a:prstGeom prst="rect">
            <a:avLst/>
          </a:prstGeom>
          <a:blipFill rotWithShape="1">
            <a:blip r:embed="rId6">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184" name="Google Shape;184;g2d6905525a4_0_152"/>
          <p:cNvSpPr/>
          <p:nvPr/>
        </p:nvSpPr>
        <p:spPr>
          <a:xfrm>
            <a:off x="425100" y="4189327"/>
            <a:ext cx="731700" cy="559500"/>
          </a:xfrm>
          <a:prstGeom prst="rect">
            <a:avLst/>
          </a:prstGeom>
          <a:blipFill rotWithShape="1">
            <a:blip r:embed="rId7">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185" name="Google Shape;185;g2d6905525a4_0_152"/>
          <p:cNvSpPr/>
          <p:nvPr/>
        </p:nvSpPr>
        <p:spPr>
          <a:xfrm>
            <a:off x="425050" y="4873215"/>
            <a:ext cx="731700" cy="559500"/>
          </a:xfrm>
          <a:prstGeom prst="rect">
            <a:avLst/>
          </a:prstGeom>
          <a:blipFill rotWithShape="1">
            <a:blip r:embed="rId8">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grpSp>
        <p:nvGrpSpPr>
          <p:cNvPr id="186" name="Google Shape;186;g2d6905525a4_0_152"/>
          <p:cNvGrpSpPr/>
          <p:nvPr/>
        </p:nvGrpSpPr>
        <p:grpSpPr>
          <a:xfrm>
            <a:off x="1220960" y="1386535"/>
            <a:ext cx="10784417" cy="2700794"/>
            <a:chOff x="0" y="18787"/>
            <a:chExt cx="11395200" cy="2852851"/>
          </a:xfrm>
        </p:grpSpPr>
        <p:sp>
          <p:nvSpPr>
            <p:cNvPr id="187" name="Google Shape;187;g2d6905525a4_0_152"/>
            <p:cNvSpPr/>
            <p:nvPr/>
          </p:nvSpPr>
          <p:spPr>
            <a:xfrm>
              <a:off x="0" y="1878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188" name="Google Shape;188;g2d6905525a4_0_152"/>
            <p:cNvSpPr txBox="1"/>
            <p:nvPr/>
          </p:nvSpPr>
          <p:spPr>
            <a:xfrm>
              <a:off x="32054" y="50747"/>
              <a:ext cx="11331000" cy="5913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solidFill>
                    <a:srgbClr val="000000"/>
                  </a:solidFill>
                  <a:latin typeface="Lexend"/>
                  <a:ea typeface="Lexend"/>
                  <a:cs typeface="Lexend"/>
                  <a:sym typeface="Lexend"/>
                </a:rPr>
                <a:t>Introduction to </a:t>
              </a:r>
              <a:r>
                <a:rPr lang="en-US" sz="2100">
                  <a:latin typeface="Lexend"/>
                  <a:ea typeface="Lexend"/>
                  <a:cs typeface="Lexend"/>
                  <a:sym typeface="Lexend"/>
                </a:rPr>
                <a:t>Motor Inventory</a:t>
              </a:r>
              <a:endParaRPr sz="2100">
                <a:latin typeface="Lexend"/>
                <a:ea typeface="Lexend"/>
                <a:cs typeface="Lexend"/>
                <a:sym typeface="Lexend"/>
              </a:endParaRPr>
            </a:p>
          </p:txBody>
        </p:sp>
        <p:sp>
          <p:nvSpPr>
            <p:cNvPr id="189" name="Google Shape;189;g2d6905525a4_0_152"/>
            <p:cNvSpPr/>
            <p:nvPr/>
          </p:nvSpPr>
          <p:spPr>
            <a:xfrm>
              <a:off x="0" y="75462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190" name="Google Shape;190;g2d6905525a4_0_152"/>
            <p:cNvSpPr txBox="1"/>
            <p:nvPr/>
          </p:nvSpPr>
          <p:spPr>
            <a:xfrm>
              <a:off x="31984" y="786611"/>
              <a:ext cx="11331000" cy="5913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latin typeface="Lexend"/>
                  <a:ea typeface="Lexend"/>
                  <a:cs typeface="Lexend"/>
                  <a:sym typeface="Lexend"/>
                </a:rPr>
                <a:t>Motor Inventory</a:t>
              </a:r>
              <a:r>
                <a:rPr lang="en-US" sz="2100">
                  <a:latin typeface="Lexend"/>
                  <a:ea typeface="Lexend"/>
                  <a:cs typeface="Lexend"/>
                  <a:sym typeface="Lexend"/>
                </a:rPr>
                <a:t> in MEASUR Module</a:t>
              </a:r>
              <a:endParaRPr sz="2100">
                <a:latin typeface="Lexend"/>
                <a:ea typeface="Lexend"/>
                <a:cs typeface="Lexend"/>
                <a:sym typeface="Lexend"/>
              </a:endParaRPr>
            </a:p>
          </p:txBody>
        </p:sp>
        <p:sp>
          <p:nvSpPr>
            <p:cNvPr id="191" name="Google Shape;191;g2d6905525a4_0_152"/>
            <p:cNvSpPr/>
            <p:nvPr/>
          </p:nvSpPr>
          <p:spPr>
            <a:xfrm>
              <a:off x="0" y="149046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192" name="Google Shape;192;g2d6905525a4_0_152"/>
            <p:cNvSpPr txBox="1"/>
            <p:nvPr/>
          </p:nvSpPr>
          <p:spPr>
            <a:xfrm>
              <a:off x="31984" y="1522451"/>
              <a:ext cx="11331000" cy="5913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latin typeface="Lexend"/>
                  <a:ea typeface="Lexend"/>
                  <a:cs typeface="Lexend"/>
                  <a:sym typeface="Lexend"/>
                </a:rPr>
                <a:t>Navigating MEASUR</a:t>
              </a:r>
              <a:endParaRPr sz="2100">
                <a:latin typeface="Lexend"/>
                <a:ea typeface="Lexend"/>
                <a:cs typeface="Lexend"/>
                <a:sym typeface="Lexend"/>
              </a:endParaRPr>
            </a:p>
          </p:txBody>
        </p:sp>
        <p:sp>
          <p:nvSpPr>
            <p:cNvPr id="193" name="Google Shape;193;g2d6905525a4_0_152"/>
            <p:cNvSpPr/>
            <p:nvPr/>
          </p:nvSpPr>
          <p:spPr>
            <a:xfrm>
              <a:off x="0" y="2216438"/>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194" name="Google Shape;194;g2d6905525a4_0_152"/>
            <p:cNvSpPr txBox="1"/>
            <p:nvPr/>
          </p:nvSpPr>
          <p:spPr>
            <a:xfrm>
              <a:off x="32053" y="2248399"/>
              <a:ext cx="10815300" cy="5913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solidFill>
                    <a:schemeClr val="dk1"/>
                  </a:solidFill>
                  <a:latin typeface="Lexend"/>
                  <a:ea typeface="Lexend"/>
                  <a:cs typeface="Lexend"/>
                  <a:sym typeface="Lexend"/>
                </a:rPr>
                <a:t>Finding Energy Savings in Motor System</a:t>
              </a:r>
              <a:endParaRPr sz="2100">
                <a:latin typeface="Lexend"/>
                <a:ea typeface="Lexend"/>
                <a:cs typeface="Lexend"/>
                <a:sym typeface="Lexend"/>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8" name="Shape 348"/>
        <p:cNvGrpSpPr/>
        <p:nvPr/>
      </p:nvGrpSpPr>
      <p:grpSpPr>
        <a:xfrm>
          <a:off x="0" y="0"/>
          <a:ext cx="0" cy="0"/>
          <a:chOff x="0" y="0"/>
          <a:chExt cx="0" cy="0"/>
        </a:xfrm>
      </p:grpSpPr>
      <p:sp>
        <p:nvSpPr>
          <p:cNvPr id="349" name="Google Shape;349;g31d11429e9d_0_69"/>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Summary- Table</a:t>
            </a:r>
            <a:endParaRPr sz="4000">
              <a:latin typeface="Lexend"/>
              <a:ea typeface="Lexend"/>
              <a:cs typeface="Lexend"/>
              <a:sym typeface="Lexend"/>
            </a:endParaRPr>
          </a:p>
        </p:txBody>
      </p:sp>
      <p:pic>
        <p:nvPicPr>
          <p:cNvPr descr="A screenshot of a computer&#10;&#10;Description automatically generated" id="350" name="Google Shape;350;g31d11429e9d_0_69"/>
          <p:cNvPicPr preferRelativeResize="0"/>
          <p:nvPr/>
        </p:nvPicPr>
        <p:blipFill rotWithShape="1">
          <a:blip r:embed="rId3">
            <a:alphaModFix/>
          </a:blip>
          <a:srcRect b="40450" l="0" r="0" t="5521"/>
          <a:stretch/>
        </p:blipFill>
        <p:spPr>
          <a:xfrm>
            <a:off x="1066800" y="1600190"/>
            <a:ext cx="10058400" cy="3657600"/>
          </a:xfrm>
          <a:prstGeom prst="rect">
            <a:avLst/>
          </a:prstGeom>
          <a:noFill/>
          <a:ln cap="flat" cmpd="sng" w="9525">
            <a:solidFill>
              <a:schemeClr val="dk1"/>
            </a:solidFill>
            <a:prstDash val="solid"/>
            <a:round/>
            <a:headEnd len="sm" w="sm" type="none"/>
            <a:tailEnd len="sm" w="sm" type="none"/>
          </a:ln>
        </p:spPr>
      </p:pic>
      <p:sp>
        <p:nvSpPr>
          <p:cNvPr id="351" name="Google Shape;351;g31d11429e9d_0_69"/>
          <p:cNvSpPr/>
          <p:nvPr/>
        </p:nvSpPr>
        <p:spPr>
          <a:xfrm>
            <a:off x="5558149" y="1760050"/>
            <a:ext cx="6042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2" name="Google Shape;352;g31d11429e9d_0_69"/>
          <p:cNvSpPr/>
          <p:nvPr/>
        </p:nvSpPr>
        <p:spPr>
          <a:xfrm>
            <a:off x="3885551" y="2554050"/>
            <a:ext cx="13641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3" name="Google Shape;353;g31d11429e9d_0_69"/>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57" name="Shape 357"/>
        <p:cNvGrpSpPr/>
        <p:nvPr/>
      </p:nvGrpSpPr>
      <p:grpSpPr>
        <a:xfrm>
          <a:off x="0" y="0"/>
          <a:ext cx="0" cy="0"/>
          <a:chOff x="0" y="0"/>
          <a:chExt cx="0" cy="0"/>
        </a:xfrm>
      </p:grpSpPr>
      <p:sp>
        <p:nvSpPr>
          <p:cNvPr id="358" name="Google Shape;358;g31d11429e9d_0_79"/>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Summary- Motor Details</a:t>
            </a:r>
            <a:endParaRPr sz="4000">
              <a:latin typeface="Lexend"/>
              <a:ea typeface="Lexend"/>
              <a:cs typeface="Lexend"/>
              <a:sym typeface="Lexend"/>
            </a:endParaRPr>
          </a:p>
        </p:txBody>
      </p:sp>
      <p:pic>
        <p:nvPicPr>
          <p:cNvPr descr="A screenshot of a computer&#10;&#10;Description automatically generated" id="359" name="Google Shape;359;g31d11429e9d_0_79"/>
          <p:cNvPicPr preferRelativeResize="0"/>
          <p:nvPr/>
        </p:nvPicPr>
        <p:blipFill rotWithShape="1">
          <a:blip r:embed="rId3">
            <a:alphaModFix/>
          </a:blip>
          <a:srcRect b="7591" l="0" r="0" t="6142"/>
          <a:stretch/>
        </p:blipFill>
        <p:spPr>
          <a:xfrm>
            <a:off x="1066800" y="777240"/>
            <a:ext cx="10058400" cy="5486400"/>
          </a:xfrm>
          <a:prstGeom prst="rect">
            <a:avLst/>
          </a:prstGeom>
          <a:noFill/>
          <a:ln cap="flat" cmpd="sng" w="9525">
            <a:solidFill>
              <a:schemeClr val="dk1"/>
            </a:solidFill>
            <a:prstDash val="solid"/>
            <a:round/>
            <a:headEnd len="sm" w="sm" type="none"/>
            <a:tailEnd len="sm" w="sm" type="none"/>
          </a:ln>
        </p:spPr>
      </p:pic>
      <p:sp>
        <p:nvSpPr>
          <p:cNvPr id="360" name="Google Shape;360;g31d11429e9d_0_79"/>
          <p:cNvSpPr/>
          <p:nvPr/>
        </p:nvSpPr>
        <p:spPr>
          <a:xfrm>
            <a:off x="5600924" y="904575"/>
            <a:ext cx="6042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1" name="Google Shape;361;g31d11429e9d_0_79"/>
          <p:cNvSpPr/>
          <p:nvPr/>
        </p:nvSpPr>
        <p:spPr>
          <a:xfrm>
            <a:off x="5268551" y="1627300"/>
            <a:ext cx="14070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2" name="Google Shape;362;g31d11429e9d_0_79"/>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7" name="Shape 367"/>
        <p:cNvGrpSpPr/>
        <p:nvPr/>
      </p:nvGrpSpPr>
      <p:grpSpPr>
        <a:xfrm>
          <a:off x="0" y="0"/>
          <a:ext cx="0" cy="0"/>
          <a:chOff x="0" y="0"/>
          <a:chExt cx="0" cy="0"/>
        </a:xfrm>
      </p:grpSpPr>
      <p:sp>
        <p:nvSpPr>
          <p:cNvPr id="368" name="Google Shape;368;g31d11429e9d_0_90"/>
          <p:cNvSpPr txBox="1"/>
          <p:nvPr>
            <p:ph type="title"/>
          </p:nvPr>
        </p:nvSpPr>
        <p:spPr>
          <a:xfrm>
            <a:off x="263692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Analysis</a:t>
            </a:r>
            <a:endParaRPr sz="4000">
              <a:latin typeface="Lexend"/>
              <a:ea typeface="Lexend"/>
              <a:cs typeface="Lexend"/>
              <a:sym typeface="Lexend"/>
            </a:endParaRPr>
          </a:p>
        </p:txBody>
      </p:sp>
      <p:sp>
        <p:nvSpPr>
          <p:cNvPr id="369" name="Google Shape;369;g31d11429e9d_0_90"/>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73" name="Shape 373"/>
        <p:cNvGrpSpPr/>
        <p:nvPr/>
      </p:nvGrpSpPr>
      <p:grpSpPr>
        <a:xfrm>
          <a:off x="0" y="0"/>
          <a:ext cx="0" cy="0"/>
          <a:chOff x="0" y="0"/>
          <a:chExt cx="0" cy="0"/>
        </a:xfrm>
      </p:grpSpPr>
      <p:sp>
        <p:nvSpPr>
          <p:cNvPr id="374" name="Google Shape;374;g31d11429e9d_0_96"/>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Analysis- Table</a:t>
            </a:r>
            <a:endParaRPr sz="4000">
              <a:latin typeface="Lexend"/>
              <a:ea typeface="Lexend"/>
              <a:cs typeface="Lexend"/>
              <a:sym typeface="Lexend"/>
            </a:endParaRPr>
          </a:p>
        </p:txBody>
      </p:sp>
      <p:sp>
        <p:nvSpPr>
          <p:cNvPr id="375" name="Google Shape;375;g31d11429e9d_0_96"/>
          <p:cNvSpPr/>
          <p:nvPr/>
        </p:nvSpPr>
        <p:spPr>
          <a:xfrm>
            <a:off x="5943099" y="1503400"/>
            <a:ext cx="6042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screenshot of a computer&#10;&#10;Description automatically generated" id="376" name="Google Shape;376;g31d11429e9d_0_96"/>
          <p:cNvPicPr preferRelativeResize="0"/>
          <p:nvPr>
            <p:ph idx="1" type="body"/>
          </p:nvPr>
        </p:nvPicPr>
        <p:blipFill rotWithShape="1">
          <a:blip r:embed="rId3">
            <a:alphaModFix/>
          </a:blip>
          <a:srcRect b="38370" l="0" r="0" t="0"/>
          <a:stretch/>
        </p:blipFill>
        <p:spPr>
          <a:xfrm>
            <a:off x="838200" y="1372108"/>
            <a:ext cx="10058400" cy="4114800"/>
          </a:xfrm>
          <a:prstGeom prst="rect">
            <a:avLst/>
          </a:prstGeom>
          <a:noFill/>
          <a:ln cap="flat" cmpd="sng" w="9525">
            <a:solidFill>
              <a:schemeClr val="dk1"/>
            </a:solidFill>
            <a:prstDash val="solid"/>
            <a:round/>
            <a:headEnd len="sm" w="sm" type="none"/>
            <a:tailEnd len="sm" w="sm" type="none"/>
          </a:ln>
        </p:spPr>
      </p:pic>
      <p:sp>
        <p:nvSpPr>
          <p:cNvPr id="377" name="Google Shape;377;g31d11429e9d_0_96"/>
          <p:cNvSpPr/>
          <p:nvPr/>
        </p:nvSpPr>
        <p:spPr>
          <a:xfrm>
            <a:off x="5898850" y="1503400"/>
            <a:ext cx="6042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8" name="Google Shape;378;g31d11429e9d_0_96"/>
          <p:cNvSpPr/>
          <p:nvPr/>
        </p:nvSpPr>
        <p:spPr>
          <a:xfrm>
            <a:off x="945850" y="2354300"/>
            <a:ext cx="3369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9" name="Google Shape;379;g31d11429e9d_0_96"/>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83" name="Shape 383"/>
        <p:cNvGrpSpPr/>
        <p:nvPr/>
      </p:nvGrpSpPr>
      <p:grpSpPr>
        <a:xfrm>
          <a:off x="0" y="0"/>
          <a:ext cx="0" cy="0"/>
          <a:chOff x="0" y="0"/>
          <a:chExt cx="0" cy="0"/>
        </a:xfrm>
      </p:grpSpPr>
      <p:sp>
        <p:nvSpPr>
          <p:cNvPr id="384" name="Google Shape;384;g31d11429e9d_0_106"/>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Analysis- Graphs</a:t>
            </a:r>
            <a:endParaRPr sz="4000">
              <a:latin typeface="Lexend"/>
              <a:ea typeface="Lexend"/>
              <a:cs typeface="Lexend"/>
              <a:sym typeface="Lexend"/>
            </a:endParaRPr>
          </a:p>
        </p:txBody>
      </p:sp>
      <p:sp>
        <p:nvSpPr>
          <p:cNvPr id="385" name="Google Shape;385;g31d11429e9d_0_106"/>
          <p:cNvSpPr/>
          <p:nvPr/>
        </p:nvSpPr>
        <p:spPr>
          <a:xfrm>
            <a:off x="5943099" y="1503400"/>
            <a:ext cx="6042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screenshot of a graph&#10;&#10;Description automatically generated" id="386" name="Google Shape;386;g31d11429e9d_0_106"/>
          <p:cNvPicPr preferRelativeResize="0"/>
          <p:nvPr/>
        </p:nvPicPr>
        <p:blipFill rotWithShape="1">
          <a:blip r:embed="rId3">
            <a:alphaModFix/>
          </a:blip>
          <a:srcRect b="0" l="0" r="0" t="0"/>
          <a:stretch/>
        </p:blipFill>
        <p:spPr>
          <a:xfrm>
            <a:off x="1069848" y="777240"/>
            <a:ext cx="10058400" cy="5486400"/>
          </a:xfrm>
          <a:prstGeom prst="rect">
            <a:avLst/>
          </a:prstGeom>
          <a:noFill/>
          <a:ln cap="flat" cmpd="sng" w="9525">
            <a:solidFill>
              <a:schemeClr val="dk1"/>
            </a:solidFill>
            <a:prstDash val="solid"/>
            <a:round/>
            <a:headEnd len="sm" w="sm" type="none"/>
            <a:tailEnd len="sm" w="sm" type="none"/>
          </a:ln>
        </p:spPr>
      </p:pic>
      <p:sp>
        <p:nvSpPr>
          <p:cNvPr id="387" name="Google Shape;387;g31d11429e9d_0_106"/>
          <p:cNvSpPr/>
          <p:nvPr/>
        </p:nvSpPr>
        <p:spPr>
          <a:xfrm>
            <a:off x="1479250" y="906500"/>
            <a:ext cx="463800" cy="2745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8" name="Google Shape;388;g31d11429e9d_0_106"/>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3" name="Shape 393"/>
        <p:cNvGrpSpPr/>
        <p:nvPr/>
      </p:nvGrpSpPr>
      <p:grpSpPr>
        <a:xfrm>
          <a:off x="0" y="0"/>
          <a:ext cx="0" cy="0"/>
          <a:chOff x="0" y="0"/>
          <a:chExt cx="0" cy="0"/>
        </a:xfrm>
      </p:grpSpPr>
      <p:sp>
        <p:nvSpPr>
          <p:cNvPr id="394" name="Google Shape;394;g31d11429e9d_0_115"/>
          <p:cNvSpPr txBox="1"/>
          <p:nvPr>
            <p:ph type="title"/>
          </p:nvPr>
        </p:nvSpPr>
        <p:spPr>
          <a:xfrm>
            <a:off x="263692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Best Practices</a:t>
            </a:r>
            <a:endParaRPr sz="4000">
              <a:latin typeface="Lexend"/>
              <a:ea typeface="Lexend"/>
              <a:cs typeface="Lexend"/>
              <a:sym typeface="Lexend"/>
            </a:endParaRPr>
          </a:p>
        </p:txBody>
      </p:sp>
      <p:sp>
        <p:nvSpPr>
          <p:cNvPr id="395" name="Google Shape;395;g31d11429e9d_0_115"/>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99" name="Shape 399"/>
        <p:cNvGrpSpPr/>
        <p:nvPr/>
      </p:nvGrpSpPr>
      <p:grpSpPr>
        <a:xfrm>
          <a:off x="0" y="0"/>
          <a:ext cx="0" cy="0"/>
          <a:chOff x="0" y="0"/>
          <a:chExt cx="0" cy="0"/>
        </a:xfrm>
      </p:grpSpPr>
      <p:sp>
        <p:nvSpPr>
          <p:cNvPr id="400" name="Google Shape;400;g31d11429e9d_0_121"/>
          <p:cNvSpPr txBox="1"/>
          <p:nvPr>
            <p:ph idx="1" type="body"/>
          </p:nvPr>
        </p:nvSpPr>
        <p:spPr>
          <a:xfrm>
            <a:off x="324700" y="1028275"/>
            <a:ext cx="8078100" cy="5013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lang="en-US" sz="2187">
                <a:solidFill>
                  <a:schemeClr val="dk1"/>
                </a:solidFill>
                <a:latin typeface="Lexend"/>
                <a:ea typeface="Lexend"/>
                <a:cs typeface="Lexend"/>
                <a:sym typeface="Lexend"/>
              </a:rPr>
              <a:t>Comprehensive Data Collection:</a:t>
            </a:r>
            <a:endParaRPr sz="2187">
              <a:solidFill>
                <a:schemeClr val="dk1"/>
              </a:solidFill>
              <a:latin typeface="Lexend"/>
              <a:ea typeface="Lexend"/>
              <a:cs typeface="Lexend"/>
              <a:sym typeface="Lexend"/>
            </a:endParaRPr>
          </a:p>
          <a:p>
            <a:pPr indent="-354806" lvl="0" marL="457200" rtl="0" algn="just">
              <a:lnSpc>
                <a:spcPct val="115000"/>
              </a:lnSpc>
              <a:spcBef>
                <a:spcPts val="1000"/>
              </a:spcBef>
              <a:spcAft>
                <a:spcPts val="0"/>
              </a:spcAft>
              <a:buSzPts val="1988"/>
              <a:buFont typeface="Lexend Light"/>
              <a:buChar char="●"/>
            </a:pPr>
            <a:r>
              <a:rPr lang="en-US" sz="2187">
                <a:solidFill>
                  <a:schemeClr val="dk1"/>
                </a:solidFill>
                <a:latin typeface="Lexend Light"/>
                <a:ea typeface="Lexend Light"/>
                <a:cs typeface="Lexend Light"/>
                <a:sym typeface="Lexend Light"/>
              </a:rPr>
              <a:t>Gather detailed information for each motor (specifications, maintenance records, etc.).</a:t>
            </a:r>
            <a:endParaRPr sz="2187">
              <a:solidFill>
                <a:schemeClr val="dk1"/>
              </a:solidFill>
              <a:latin typeface="Lexend Light"/>
              <a:ea typeface="Lexend Light"/>
              <a:cs typeface="Lexend Light"/>
              <a:sym typeface="Lexend Light"/>
            </a:endParaRPr>
          </a:p>
          <a:p>
            <a:pPr indent="-354806" lvl="0" marL="457200" rtl="0" algn="just">
              <a:lnSpc>
                <a:spcPct val="115000"/>
              </a:lnSpc>
              <a:spcBef>
                <a:spcPts val="1000"/>
              </a:spcBef>
              <a:spcAft>
                <a:spcPts val="0"/>
              </a:spcAft>
              <a:buSzPts val="1988"/>
              <a:buFont typeface="Lexend Light"/>
              <a:buChar char="●"/>
            </a:pPr>
            <a:r>
              <a:rPr lang="en-US" sz="2187">
                <a:solidFill>
                  <a:schemeClr val="dk1"/>
                </a:solidFill>
                <a:latin typeface="Lexend Light"/>
                <a:ea typeface="Lexend Light"/>
                <a:cs typeface="Lexend Light"/>
                <a:sym typeface="Lexend Light"/>
              </a:rPr>
              <a:t>Maintain accurate and up-to-date records for informed decision-making.</a:t>
            </a:r>
            <a:endParaRPr sz="2187">
              <a:solidFill>
                <a:schemeClr val="dk1"/>
              </a:solidFill>
              <a:latin typeface="Lexend Light"/>
              <a:ea typeface="Lexend Light"/>
              <a:cs typeface="Lexend Light"/>
              <a:sym typeface="Lexend Light"/>
            </a:endParaRPr>
          </a:p>
          <a:p>
            <a:pPr indent="0" lvl="0" marL="0" rtl="0" algn="just">
              <a:lnSpc>
                <a:spcPct val="115000"/>
              </a:lnSpc>
              <a:spcBef>
                <a:spcPts val="1000"/>
              </a:spcBef>
              <a:spcAft>
                <a:spcPts val="0"/>
              </a:spcAft>
              <a:buSzPts val="358"/>
              <a:buNone/>
            </a:pPr>
            <a:r>
              <a:t/>
            </a:r>
            <a:endParaRPr sz="1987">
              <a:solidFill>
                <a:schemeClr val="dk1"/>
              </a:solidFill>
              <a:latin typeface="Lexend Light"/>
              <a:ea typeface="Lexend Light"/>
              <a:cs typeface="Lexend Light"/>
              <a:sym typeface="Lexend Light"/>
            </a:endParaRPr>
          </a:p>
          <a:p>
            <a:pPr indent="0" lvl="0" marL="0" rtl="0" algn="just">
              <a:lnSpc>
                <a:spcPct val="115000"/>
              </a:lnSpc>
              <a:spcBef>
                <a:spcPts val="1000"/>
              </a:spcBef>
              <a:spcAft>
                <a:spcPts val="0"/>
              </a:spcAft>
              <a:buNone/>
            </a:pPr>
            <a:r>
              <a:rPr lang="en-US" sz="2187">
                <a:solidFill>
                  <a:schemeClr val="dk1"/>
                </a:solidFill>
                <a:latin typeface="Lexend"/>
                <a:ea typeface="Lexend"/>
                <a:cs typeface="Lexend"/>
                <a:sym typeface="Lexend"/>
              </a:rPr>
              <a:t>Regular Inspections and Audits:</a:t>
            </a:r>
            <a:endParaRPr sz="2187">
              <a:solidFill>
                <a:schemeClr val="dk1"/>
              </a:solidFill>
              <a:latin typeface="Lexend"/>
              <a:ea typeface="Lexend"/>
              <a:cs typeface="Lexend"/>
              <a:sym typeface="Lexend"/>
            </a:endParaRPr>
          </a:p>
          <a:p>
            <a:pPr indent="-354806" lvl="0" marL="457200" rtl="0" algn="just">
              <a:lnSpc>
                <a:spcPct val="115000"/>
              </a:lnSpc>
              <a:spcBef>
                <a:spcPts val="1000"/>
              </a:spcBef>
              <a:spcAft>
                <a:spcPts val="0"/>
              </a:spcAft>
              <a:buSzPts val="1988"/>
              <a:buFont typeface="Lexend Light"/>
              <a:buChar char="●"/>
            </a:pPr>
            <a:r>
              <a:rPr lang="en-US" sz="2187">
                <a:solidFill>
                  <a:schemeClr val="dk1"/>
                </a:solidFill>
                <a:latin typeface="Lexend Light"/>
                <a:ea typeface="Lexend Light"/>
                <a:cs typeface="Lexend Light"/>
                <a:sym typeface="Lexend Light"/>
              </a:rPr>
              <a:t>Conduct scheduled inspections to assess motor condition.</a:t>
            </a:r>
            <a:endParaRPr sz="2187">
              <a:solidFill>
                <a:schemeClr val="dk1"/>
              </a:solidFill>
              <a:latin typeface="Lexend Light"/>
              <a:ea typeface="Lexend Light"/>
              <a:cs typeface="Lexend Light"/>
              <a:sym typeface="Lexend Light"/>
            </a:endParaRPr>
          </a:p>
          <a:p>
            <a:pPr indent="-354806" lvl="0" marL="457200" rtl="0" algn="just">
              <a:lnSpc>
                <a:spcPct val="115000"/>
              </a:lnSpc>
              <a:spcBef>
                <a:spcPts val="1000"/>
              </a:spcBef>
              <a:spcAft>
                <a:spcPts val="0"/>
              </a:spcAft>
              <a:buSzPts val="1988"/>
              <a:buFont typeface="Lexend Light"/>
              <a:buChar char="●"/>
            </a:pPr>
            <a:r>
              <a:rPr lang="en-US" sz="2187">
                <a:solidFill>
                  <a:schemeClr val="dk1"/>
                </a:solidFill>
                <a:latin typeface="Lexend Light"/>
                <a:ea typeface="Lexend Light"/>
                <a:cs typeface="Lexend Light"/>
                <a:sym typeface="Lexend Light"/>
              </a:rPr>
              <a:t>Identify potential issues early and ensure compliance with safety standards.</a:t>
            </a:r>
            <a:endParaRPr sz="2187">
              <a:solidFill>
                <a:schemeClr val="dk1"/>
              </a:solidFill>
              <a:latin typeface="Lexend Light"/>
              <a:ea typeface="Lexend Light"/>
              <a:cs typeface="Lexend Light"/>
              <a:sym typeface="Lexend Light"/>
            </a:endParaRPr>
          </a:p>
        </p:txBody>
      </p:sp>
      <p:sp>
        <p:nvSpPr>
          <p:cNvPr id="401" name="Google Shape;401;g31d11429e9d_0_121"/>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Motor Inventory Best Practices</a:t>
            </a:r>
            <a:endParaRPr sz="4000">
              <a:latin typeface="Lexend"/>
              <a:ea typeface="Lexend"/>
              <a:cs typeface="Lexend"/>
              <a:sym typeface="Lexend"/>
            </a:endParaRPr>
          </a:p>
        </p:txBody>
      </p:sp>
      <p:pic>
        <p:nvPicPr>
          <p:cNvPr id="402" name="Google Shape;402;g31d11429e9d_0_121"/>
          <p:cNvPicPr preferRelativeResize="0"/>
          <p:nvPr/>
        </p:nvPicPr>
        <p:blipFill>
          <a:blip r:embed="rId3">
            <a:alphaModFix/>
          </a:blip>
          <a:stretch>
            <a:fillRect/>
          </a:stretch>
        </p:blipFill>
        <p:spPr>
          <a:xfrm>
            <a:off x="9037800" y="1028275"/>
            <a:ext cx="2286001" cy="2286001"/>
          </a:xfrm>
          <a:prstGeom prst="rect">
            <a:avLst/>
          </a:prstGeom>
          <a:noFill/>
          <a:ln cap="flat" cmpd="sng" w="9525">
            <a:solidFill>
              <a:schemeClr val="dk2"/>
            </a:solidFill>
            <a:prstDash val="solid"/>
            <a:round/>
            <a:headEnd len="sm" w="sm" type="none"/>
            <a:tailEnd len="sm" w="sm" type="none"/>
          </a:ln>
        </p:spPr>
      </p:pic>
      <p:pic>
        <p:nvPicPr>
          <p:cNvPr id="403" name="Google Shape;403;g31d11429e9d_0_121"/>
          <p:cNvPicPr preferRelativeResize="0"/>
          <p:nvPr/>
        </p:nvPicPr>
        <p:blipFill>
          <a:blip r:embed="rId4">
            <a:alphaModFix/>
          </a:blip>
          <a:stretch>
            <a:fillRect/>
          </a:stretch>
        </p:blipFill>
        <p:spPr>
          <a:xfrm>
            <a:off x="9037800" y="3742251"/>
            <a:ext cx="2286001" cy="2286001"/>
          </a:xfrm>
          <a:prstGeom prst="rect">
            <a:avLst/>
          </a:prstGeom>
          <a:noFill/>
          <a:ln cap="flat" cmpd="sng" w="9525">
            <a:solidFill>
              <a:schemeClr val="dk2"/>
            </a:solidFill>
            <a:prstDash val="solid"/>
            <a:round/>
            <a:headEnd len="sm" w="sm" type="none"/>
            <a:tailEnd len="sm" w="sm" type="none"/>
          </a:ln>
        </p:spPr>
      </p:pic>
      <p:sp>
        <p:nvSpPr>
          <p:cNvPr id="404" name="Google Shape;404;g31d11429e9d_0_121"/>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08" name="Shape 408"/>
        <p:cNvGrpSpPr/>
        <p:nvPr/>
      </p:nvGrpSpPr>
      <p:grpSpPr>
        <a:xfrm>
          <a:off x="0" y="0"/>
          <a:ext cx="0" cy="0"/>
          <a:chOff x="0" y="0"/>
          <a:chExt cx="0" cy="0"/>
        </a:xfrm>
      </p:grpSpPr>
      <p:sp>
        <p:nvSpPr>
          <p:cNvPr id="409" name="Google Shape;409;g31d11429e9d_0_131"/>
          <p:cNvSpPr txBox="1"/>
          <p:nvPr>
            <p:ph idx="1" type="body"/>
          </p:nvPr>
        </p:nvSpPr>
        <p:spPr>
          <a:xfrm>
            <a:off x="324700" y="1028275"/>
            <a:ext cx="8078100" cy="5013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None/>
            </a:pPr>
            <a:r>
              <a:rPr lang="en-US" sz="2187">
                <a:solidFill>
                  <a:schemeClr val="dk1"/>
                </a:solidFill>
                <a:latin typeface="Lexend"/>
                <a:ea typeface="Lexend"/>
                <a:cs typeface="Lexend"/>
                <a:sym typeface="Lexend"/>
              </a:rPr>
              <a:t>Asset Tagging and Tracking:</a:t>
            </a:r>
            <a:endParaRPr sz="2187">
              <a:solidFill>
                <a:schemeClr val="dk1"/>
              </a:solidFill>
              <a:latin typeface="Lexend"/>
              <a:ea typeface="Lexend"/>
              <a:cs typeface="Lexend"/>
              <a:sym typeface="Lexend"/>
            </a:endParaRPr>
          </a:p>
          <a:p>
            <a:pPr indent="-354806" lvl="0" marL="457200" rtl="0" algn="just">
              <a:lnSpc>
                <a:spcPct val="115000"/>
              </a:lnSpc>
              <a:spcBef>
                <a:spcPts val="1000"/>
              </a:spcBef>
              <a:spcAft>
                <a:spcPts val="0"/>
              </a:spcAft>
              <a:buSzPts val="1988"/>
              <a:buFont typeface="Lexend Light"/>
              <a:buChar char="●"/>
            </a:pPr>
            <a:r>
              <a:rPr lang="en-US" sz="2187">
                <a:solidFill>
                  <a:schemeClr val="dk1"/>
                </a:solidFill>
                <a:latin typeface="Lexend Light"/>
                <a:ea typeface="Lexend Light"/>
                <a:cs typeface="Lexend Light"/>
                <a:sym typeface="Lexend Light"/>
              </a:rPr>
              <a:t>Implement a unique identification system for each motor.</a:t>
            </a:r>
            <a:endParaRPr sz="2187">
              <a:solidFill>
                <a:schemeClr val="dk1"/>
              </a:solidFill>
              <a:latin typeface="Lexend Light"/>
              <a:ea typeface="Lexend Light"/>
              <a:cs typeface="Lexend Light"/>
              <a:sym typeface="Lexend Light"/>
            </a:endParaRPr>
          </a:p>
          <a:p>
            <a:pPr indent="-354806" lvl="0" marL="457200" rtl="0" algn="just">
              <a:lnSpc>
                <a:spcPct val="115000"/>
              </a:lnSpc>
              <a:spcBef>
                <a:spcPts val="1000"/>
              </a:spcBef>
              <a:spcAft>
                <a:spcPts val="0"/>
              </a:spcAft>
              <a:buSzPts val="1988"/>
              <a:buFont typeface="Lexend Light"/>
              <a:buChar char="●"/>
            </a:pPr>
            <a:r>
              <a:rPr lang="en-US" sz="2187">
                <a:solidFill>
                  <a:schemeClr val="dk1"/>
                </a:solidFill>
                <a:latin typeface="Lexend Light"/>
                <a:ea typeface="Lexend Light"/>
                <a:cs typeface="Lexend Light"/>
                <a:sym typeface="Lexend Light"/>
              </a:rPr>
              <a:t>Use barcode labels or RFID tags for efficient tracking and management.</a:t>
            </a:r>
            <a:endParaRPr sz="2187">
              <a:solidFill>
                <a:schemeClr val="dk1"/>
              </a:solidFill>
              <a:latin typeface="Lexend Light"/>
              <a:ea typeface="Lexend Light"/>
              <a:cs typeface="Lexend Light"/>
              <a:sym typeface="Lexend Light"/>
            </a:endParaRPr>
          </a:p>
          <a:p>
            <a:pPr indent="0" lvl="0" marL="0" rtl="0" algn="just">
              <a:lnSpc>
                <a:spcPct val="115000"/>
              </a:lnSpc>
              <a:spcBef>
                <a:spcPts val="1000"/>
              </a:spcBef>
              <a:spcAft>
                <a:spcPts val="0"/>
              </a:spcAft>
              <a:buSzPts val="358"/>
              <a:buNone/>
            </a:pPr>
            <a:r>
              <a:t/>
            </a:r>
            <a:endParaRPr sz="1987">
              <a:solidFill>
                <a:schemeClr val="dk1"/>
              </a:solidFill>
              <a:latin typeface="Lexend Light"/>
              <a:ea typeface="Lexend Light"/>
              <a:cs typeface="Lexend Light"/>
              <a:sym typeface="Lexend Light"/>
            </a:endParaRPr>
          </a:p>
          <a:p>
            <a:pPr indent="0" lvl="0" marL="0" rtl="0" algn="just">
              <a:lnSpc>
                <a:spcPct val="115000"/>
              </a:lnSpc>
              <a:spcBef>
                <a:spcPts val="1000"/>
              </a:spcBef>
              <a:spcAft>
                <a:spcPts val="0"/>
              </a:spcAft>
              <a:buNone/>
            </a:pPr>
            <a:r>
              <a:rPr lang="en-US" sz="2187">
                <a:solidFill>
                  <a:schemeClr val="dk1"/>
                </a:solidFill>
                <a:latin typeface="Lexend"/>
                <a:ea typeface="Lexend"/>
                <a:cs typeface="Lexend"/>
                <a:sym typeface="Lexend"/>
              </a:rPr>
              <a:t>Lifecycle Management:</a:t>
            </a:r>
            <a:endParaRPr sz="2187">
              <a:solidFill>
                <a:schemeClr val="dk1"/>
              </a:solidFill>
              <a:latin typeface="Lexend"/>
              <a:ea typeface="Lexend"/>
              <a:cs typeface="Lexend"/>
              <a:sym typeface="Lexend"/>
            </a:endParaRPr>
          </a:p>
          <a:p>
            <a:pPr indent="-354806" lvl="0" marL="457200" rtl="0" algn="just">
              <a:lnSpc>
                <a:spcPct val="115000"/>
              </a:lnSpc>
              <a:spcBef>
                <a:spcPts val="1000"/>
              </a:spcBef>
              <a:spcAft>
                <a:spcPts val="0"/>
              </a:spcAft>
              <a:buSzPts val="1988"/>
              <a:buFont typeface="Lexend Light"/>
              <a:buChar char="●"/>
            </a:pPr>
            <a:r>
              <a:rPr lang="en-US" sz="2187">
                <a:solidFill>
                  <a:schemeClr val="dk1"/>
                </a:solidFill>
                <a:latin typeface="Lexend Light"/>
                <a:ea typeface="Lexend Light"/>
                <a:cs typeface="Lexend Light"/>
                <a:sym typeface="Lexend Light"/>
              </a:rPr>
              <a:t>Develop a comprehensive strategy covering procurement to disposal.</a:t>
            </a:r>
            <a:endParaRPr sz="2187">
              <a:solidFill>
                <a:schemeClr val="dk1"/>
              </a:solidFill>
              <a:latin typeface="Lexend Light"/>
              <a:ea typeface="Lexend Light"/>
              <a:cs typeface="Lexend Light"/>
              <a:sym typeface="Lexend Light"/>
            </a:endParaRPr>
          </a:p>
          <a:p>
            <a:pPr indent="-354806" lvl="0" marL="457200" rtl="0" algn="just">
              <a:lnSpc>
                <a:spcPct val="115000"/>
              </a:lnSpc>
              <a:spcBef>
                <a:spcPts val="1000"/>
              </a:spcBef>
              <a:spcAft>
                <a:spcPts val="0"/>
              </a:spcAft>
              <a:buSzPts val="1988"/>
              <a:buFont typeface="Lexend Light"/>
              <a:buChar char="●"/>
            </a:pPr>
            <a:r>
              <a:rPr lang="en-US" sz="2187">
                <a:solidFill>
                  <a:schemeClr val="dk1"/>
                </a:solidFill>
                <a:latin typeface="Lexend Light"/>
                <a:ea typeface="Lexend Light"/>
                <a:cs typeface="Lexend Light"/>
                <a:sym typeface="Lexend Light"/>
              </a:rPr>
              <a:t>Align maintenance activities with manufacturer specifications for optimal performance</a:t>
            </a:r>
            <a:endParaRPr sz="2187">
              <a:solidFill>
                <a:schemeClr val="dk1"/>
              </a:solidFill>
              <a:latin typeface="Lexend Light"/>
              <a:ea typeface="Lexend Light"/>
              <a:cs typeface="Lexend Light"/>
              <a:sym typeface="Lexend Light"/>
            </a:endParaRPr>
          </a:p>
        </p:txBody>
      </p:sp>
      <p:sp>
        <p:nvSpPr>
          <p:cNvPr id="410" name="Google Shape;410;g31d11429e9d_0_131"/>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Motor Inventory Best Practices</a:t>
            </a:r>
            <a:endParaRPr sz="4000">
              <a:latin typeface="Lexend"/>
              <a:ea typeface="Lexend"/>
              <a:cs typeface="Lexend"/>
              <a:sym typeface="Lexend"/>
            </a:endParaRPr>
          </a:p>
        </p:txBody>
      </p:sp>
      <p:pic>
        <p:nvPicPr>
          <p:cNvPr id="411" name="Google Shape;411;g31d11429e9d_0_131"/>
          <p:cNvPicPr preferRelativeResize="0"/>
          <p:nvPr/>
        </p:nvPicPr>
        <p:blipFill>
          <a:blip r:embed="rId3">
            <a:alphaModFix/>
          </a:blip>
          <a:stretch>
            <a:fillRect/>
          </a:stretch>
        </p:blipFill>
        <p:spPr>
          <a:xfrm>
            <a:off x="9037800" y="1028275"/>
            <a:ext cx="2286001" cy="2286001"/>
          </a:xfrm>
          <a:prstGeom prst="rect">
            <a:avLst/>
          </a:prstGeom>
          <a:noFill/>
          <a:ln cap="flat" cmpd="sng" w="9525">
            <a:solidFill>
              <a:schemeClr val="dk2"/>
            </a:solidFill>
            <a:prstDash val="solid"/>
            <a:round/>
            <a:headEnd len="sm" w="sm" type="none"/>
            <a:tailEnd len="sm" w="sm" type="none"/>
          </a:ln>
        </p:spPr>
      </p:pic>
      <p:pic>
        <p:nvPicPr>
          <p:cNvPr id="412" name="Google Shape;412;g31d11429e9d_0_131"/>
          <p:cNvPicPr preferRelativeResize="0"/>
          <p:nvPr/>
        </p:nvPicPr>
        <p:blipFill>
          <a:blip r:embed="rId4">
            <a:alphaModFix/>
          </a:blip>
          <a:stretch>
            <a:fillRect/>
          </a:stretch>
        </p:blipFill>
        <p:spPr>
          <a:xfrm>
            <a:off x="9037800" y="3742251"/>
            <a:ext cx="2286001" cy="2286001"/>
          </a:xfrm>
          <a:prstGeom prst="rect">
            <a:avLst/>
          </a:prstGeom>
          <a:noFill/>
          <a:ln cap="flat" cmpd="sng" w="9525">
            <a:solidFill>
              <a:schemeClr val="dk2"/>
            </a:solidFill>
            <a:prstDash val="solid"/>
            <a:round/>
            <a:headEnd len="sm" w="sm" type="none"/>
            <a:tailEnd len="sm" w="sm" type="none"/>
          </a:ln>
        </p:spPr>
      </p:pic>
      <p:sp>
        <p:nvSpPr>
          <p:cNvPr id="413" name="Google Shape;413;g31d11429e9d_0_131"/>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17" name="Shape 417"/>
        <p:cNvGrpSpPr/>
        <p:nvPr/>
      </p:nvGrpSpPr>
      <p:grpSpPr>
        <a:xfrm>
          <a:off x="0" y="0"/>
          <a:ext cx="0" cy="0"/>
          <a:chOff x="0" y="0"/>
          <a:chExt cx="0" cy="0"/>
        </a:xfrm>
      </p:grpSpPr>
      <p:sp>
        <p:nvSpPr>
          <p:cNvPr id="418" name="Google Shape;418;g31d11429e9d_0_142"/>
          <p:cNvSpPr txBox="1"/>
          <p:nvPr>
            <p:ph idx="1" type="body"/>
          </p:nvPr>
        </p:nvSpPr>
        <p:spPr>
          <a:xfrm>
            <a:off x="300750" y="1168200"/>
            <a:ext cx="11590500" cy="4521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1000"/>
              </a:spcBef>
              <a:spcAft>
                <a:spcPts val="0"/>
              </a:spcAft>
              <a:buClr>
                <a:schemeClr val="dk1"/>
              </a:buClr>
              <a:buSzPts val="1100"/>
              <a:buFont typeface="Arial"/>
              <a:buNone/>
            </a:pPr>
            <a:r>
              <a:rPr lang="en-US" sz="2187">
                <a:solidFill>
                  <a:schemeClr val="dk1"/>
                </a:solidFill>
                <a:latin typeface="Lexend Light"/>
                <a:ea typeface="Lexend Light"/>
                <a:cs typeface="Lexend Light"/>
                <a:sym typeface="Lexend Light"/>
              </a:rPr>
              <a:t>1. The Motor Inventory Module organizes motor assets to identify underperforming units and prioritize upgrades.  </a:t>
            </a:r>
            <a:endParaRPr sz="2187">
              <a:solidFill>
                <a:schemeClr val="dk1"/>
              </a:solidFill>
              <a:latin typeface="Lexend Light"/>
              <a:ea typeface="Lexend Light"/>
              <a:cs typeface="Lexend Light"/>
              <a:sym typeface="Lexend Light"/>
            </a:endParaRPr>
          </a:p>
          <a:p>
            <a:pPr indent="0" lvl="0" marL="0" rtl="0" algn="just">
              <a:lnSpc>
                <a:spcPct val="150000"/>
              </a:lnSpc>
              <a:spcBef>
                <a:spcPts val="1000"/>
              </a:spcBef>
              <a:spcAft>
                <a:spcPts val="0"/>
              </a:spcAft>
              <a:buClr>
                <a:schemeClr val="dk1"/>
              </a:buClr>
              <a:buSzPts val="1100"/>
              <a:buFont typeface="Arial"/>
              <a:buNone/>
            </a:pPr>
            <a:r>
              <a:rPr lang="en-US" sz="2187">
                <a:solidFill>
                  <a:schemeClr val="dk1"/>
                </a:solidFill>
                <a:latin typeface="Lexend Light"/>
                <a:ea typeface="Lexend Light"/>
                <a:cs typeface="Lexend Light"/>
                <a:sym typeface="Lexend Light"/>
              </a:rPr>
              <a:t>2. It evaluates motor energy performance, highlighting opportunities for efficiency improvements and savings.  </a:t>
            </a:r>
            <a:endParaRPr sz="2187">
              <a:solidFill>
                <a:schemeClr val="dk1"/>
              </a:solidFill>
              <a:latin typeface="Lexend Light"/>
              <a:ea typeface="Lexend Light"/>
              <a:cs typeface="Lexend Light"/>
              <a:sym typeface="Lexend Light"/>
            </a:endParaRPr>
          </a:p>
          <a:p>
            <a:pPr indent="0" lvl="0" marL="0" rtl="0" algn="just">
              <a:lnSpc>
                <a:spcPct val="150000"/>
              </a:lnSpc>
              <a:spcBef>
                <a:spcPts val="1000"/>
              </a:spcBef>
              <a:spcAft>
                <a:spcPts val="0"/>
              </a:spcAft>
              <a:buClr>
                <a:schemeClr val="dk1"/>
              </a:buClr>
              <a:buSzPts val="1100"/>
              <a:buFont typeface="Arial"/>
              <a:buNone/>
            </a:pPr>
            <a:r>
              <a:rPr lang="en-US" sz="2187">
                <a:solidFill>
                  <a:schemeClr val="dk1"/>
                </a:solidFill>
                <a:latin typeface="Lexend Light"/>
                <a:ea typeface="Lexend Light"/>
                <a:cs typeface="Lexend Light"/>
                <a:sym typeface="Lexend Light"/>
              </a:rPr>
              <a:t>3. The module aids in cost-benefit analysis, calculating savings and ROI for energy-efficient motor upgrades.  </a:t>
            </a:r>
            <a:endParaRPr sz="2187">
              <a:solidFill>
                <a:schemeClr val="dk1"/>
              </a:solidFill>
              <a:latin typeface="Lexend Light"/>
              <a:ea typeface="Lexend Light"/>
              <a:cs typeface="Lexend Light"/>
              <a:sym typeface="Lexend Light"/>
            </a:endParaRPr>
          </a:p>
          <a:p>
            <a:pPr indent="0" lvl="0" marL="0" rtl="0" algn="just">
              <a:lnSpc>
                <a:spcPct val="150000"/>
              </a:lnSpc>
              <a:spcBef>
                <a:spcPts val="1000"/>
              </a:spcBef>
              <a:spcAft>
                <a:spcPts val="0"/>
              </a:spcAft>
              <a:buClr>
                <a:schemeClr val="dk1"/>
              </a:buClr>
              <a:buSzPts val="1100"/>
              <a:buFont typeface="Arial"/>
              <a:buNone/>
            </a:pPr>
            <a:r>
              <a:rPr lang="en-US" sz="2187">
                <a:solidFill>
                  <a:schemeClr val="dk1"/>
                </a:solidFill>
                <a:latin typeface="Lexend Light"/>
                <a:ea typeface="Lexend Light"/>
                <a:cs typeface="Lexend Light"/>
                <a:sym typeface="Lexend Light"/>
              </a:rPr>
              <a:t>4. It supports energy reduction goals and sustainability compliance through proactive motor management.</a:t>
            </a:r>
            <a:endParaRPr sz="2187">
              <a:solidFill>
                <a:schemeClr val="dk1"/>
              </a:solidFill>
              <a:latin typeface="Lexend Light"/>
              <a:ea typeface="Lexend Light"/>
              <a:cs typeface="Lexend Light"/>
              <a:sym typeface="Lexend Light"/>
            </a:endParaRPr>
          </a:p>
          <a:p>
            <a:pPr indent="0" lvl="0" marL="0" rtl="0" algn="just">
              <a:lnSpc>
                <a:spcPct val="150000"/>
              </a:lnSpc>
              <a:spcBef>
                <a:spcPts val="1000"/>
              </a:spcBef>
              <a:spcAft>
                <a:spcPts val="0"/>
              </a:spcAft>
              <a:buNone/>
            </a:pPr>
            <a:r>
              <a:t/>
            </a:r>
            <a:endParaRPr sz="2187">
              <a:solidFill>
                <a:schemeClr val="dk1"/>
              </a:solidFill>
              <a:latin typeface="Lexend Light"/>
              <a:ea typeface="Lexend Light"/>
              <a:cs typeface="Lexend Light"/>
              <a:sym typeface="Lexend Light"/>
            </a:endParaRPr>
          </a:p>
        </p:txBody>
      </p:sp>
      <p:sp>
        <p:nvSpPr>
          <p:cNvPr id="419" name="Google Shape;419;g31d11429e9d_0_142"/>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Conclusion</a:t>
            </a:r>
            <a:endParaRPr sz="4000">
              <a:latin typeface="Lexend"/>
              <a:ea typeface="Lexend"/>
              <a:cs typeface="Lexend"/>
              <a:sym typeface="Lexend"/>
            </a:endParaRPr>
          </a:p>
        </p:txBody>
      </p:sp>
      <p:sp>
        <p:nvSpPr>
          <p:cNvPr id="420" name="Google Shape;420;g31d11429e9d_0_142"/>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24" name="Shape 424"/>
        <p:cNvGrpSpPr/>
        <p:nvPr/>
      </p:nvGrpSpPr>
      <p:grpSpPr>
        <a:xfrm>
          <a:off x="0" y="0"/>
          <a:ext cx="0" cy="0"/>
          <a:chOff x="0" y="0"/>
          <a:chExt cx="0" cy="0"/>
        </a:xfrm>
      </p:grpSpPr>
      <p:sp>
        <p:nvSpPr>
          <p:cNvPr id="425" name="Google Shape;425;g31d11429e9d_0_150"/>
          <p:cNvSpPr txBox="1"/>
          <p:nvPr/>
        </p:nvSpPr>
        <p:spPr>
          <a:xfrm>
            <a:off x="344375" y="1794500"/>
            <a:ext cx="11659500" cy="9234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200000"/>
              </a:lnSpc>
              <a:spcBef>
                <a:spcPts val="0"/>
              </a:spcBef>
              <a:spcAft>
                <a:spcPts val="0"/>
              </a:spcAft>
              <a:buSzPts val="1800"/>
              <a:buFont typeface="Lexend Light"/>
              <a:buAutoNum type="arabicPeriod"/>
            </a:pPr>
            <a:r>
              <a:rPr i="1" lang="en-US" sz="1800" u="sng">
                <a:solidFill>
                  <a:schemeClr val="hlink"/>
                </a:solidFill>
                <a:latin typeface="Lexend Light"/>
                <a:ea typeface="Lexend Light"/>
                <a:cs typeface="Lexend Light"/>
                <a:sym typeface="Lexend Light"/>
                <a:hlinkClick r:id="rId3"/>
              </a:rPr>
              <a:t>https://measur.ornl.gov/assets/user-manuals/MEASUR-User-Manual.pdf</a:t>
            </a:r>
            <a:endParaRPr i="1" sz="1800">
              <a:latin typeface="Lexend Light"/>
              <a:ea typeface="Lexend Light"/>
              <a:cs typeface="Lexend Light"/>
              <a:sym typeface="Lexend Light"/>
            </a:endParaRPr>
          </a:p>
          <a:p>
            <a:pPr indent="-342900" lvl="0" marL="457200" marR="0" rtl="0" algn="l">
              <a:lnSpc>
                <a:spcPct val="200000"/>
              </a:lnSpc>
              <a:spcBef>
                <a:spcPts val="0"/>
              </a:spcBef>
              <a:spcAft>
                <a:spcPts val="0"/>
              </a:spcAft>
              <a:buSzPts val="1800"/>
              <a:buFont typeface="Lexend Light"/>
              <a:buAutoNum type="arabicPeriod"/>
            </a:pPr>
            <a:r>
              <a:rPr i="1" lang="en-US" sz="1800" u="sng">
                <a:solidFill>
                  <a:schemeClr val="hlink"/>
                </a:solidFill>
                <a:latin typeface="Lexend Light"/>
                <a:ea typeface="Lexend Light"/>
                <a:cs typeface="Lexend Light"/>
                <a:sym typeface="Lexend Light"/>
                <a:hlinkClick r:id="rId4"/>
              </a:rPr>
              <a:t>https://energyefficiency.ornl.gov/wp-content/uploads/2023/03/FMJ.Mar-Apr-2023.MEASUR-UP.pdf</a:t>
            </a:r>
            <a:endParaRPr i="1" sz="1800">
              <a:latin typeface="Lexend Light"/>
              <a:ea typeface="Lexend Light"/>
              <a:cs typeface="Lexend Light"/>
              <a:sym typeface="Lexend Light"/>
            </a:endParaRPr>
          </a:p>
        </p:txBody>
      </p:sp>
      <p:sp>
        <p:nvSpPr>
          <p:cNvPr id="426" name="Google Shape;426;g31d11429e9d_0_150"/>
          <p:cNvSpPr txBox="1"/>
          <p:nvPr/>
        </p:nvSpPr>
        <p:spPr>
          <a:xfrm>
            <a:off x="10107827" y="2248930"/>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7" name="Google Shape;427;g31d11429e9d_0_150"/>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28" name="Google Shape;428;g31d11429e9d_0_150"/>
          <p:cNvSpPr txBox="1"/>
          <p:nvPr>
            <p:ph type="title"/>
          </p:nvPr>
        </p:nvSpPr>
        <p:spPr>
          <a:xfrm>
            <a:off x="261200" y="0"/>
            <a:ext cx="9353100" cy="633300"/>
          </a:xfrm>
          <a:prstGeom prst="rect">
            <a:avLst/>
          </a:prstGeom>
          <a:noFill/>
          <a:ln>
            <a:noFill/>
          </a:ln>
        </p:spPr>
        <p:txBody>
          <a:bodyPr anchorCtr="0" anchor="t" bIns="47400" lIns="94800" spcFirstLastPara="1" rIns="94800" wrap="square" tIns="47400">
            <a:noAutofit/>
          </a:bodyPr>
          <a:lstStyle/>
          <a:p>
            <a:pPr indent="0" lvl="0" marL="0" rtl="0" algn="l">
              <a:lnSpc>
                <a:spcPct val="90000"/>
              </a:lnSpc>
              <a:spcBef>
                <a:spcPts val="0"/>
              </a:spcBef>
              <a:spcAft>
                <a:spcPts val="0"/>
              </a:spcAft>
              <a:buClr>
                <a:schemeClr val="dk1"/>
              </a:buClr>
              <a:buSzPts val="3300"/>
              <a:buFont typeface="Arial Black"/>
              <a:buNone/>
            </a:pPr>
            <a:r>
              <a:rPr lang="en-US" sz="4000" u="sng">
                <a:solidFill>
                  <a:schemeClr val="dk1"/>
                </a:solidFill>
                <a:latin typeface="Lexend"/>
                <a:ea typeface="Lexend"/>
                <a:cs typeface="Lexend"/>
                <a:sym typeface="Lexend"/>
              </a:rPr>
              <a:t>References</a:t>
            </a:r>
            <a:endParaRPr sz="4000">
              <a:solidFill>
                <a:schemeClr val="dk1"/>
              </a:solidFill>
              <a:latin typeface="Lexend"/>
              <a:ea typeface="Lexend"/>
              <a:cs typeface="Lexend"/>
              <a:sym typeface="Lexend"/>
            </a:endParaRPr>
          </a:p>
        </p:txBody>
      </p:sp>
      <p:sp>
        <p:nvSpPr>
          <p:cNvPr id="429" name="Google Shape;429;g31d11429e9d_0_150"/>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g2d6905525a4_0_247"/>
          <p:cNvSpPr txBox="1"/>
          <p:nvPr>
            <p:ph type="title"/>
          </p:nvPr>
        </p:nvSpPr>
        <p:spPr>
          <a:xfrm>
            <a:off x="3256800" y="2738400"/>
            <a:ext cx="82845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Introduction to Motor Inventory</a:t>
            </a:r>
            <a:endParaRPr sz="4000">
              <a:latin typeface="Lexend"/>
              <a:ea typeface="Lexend"/>
              <a:cs typeface="Lexend"/>
              <a:sym typeface="Lexend"/>
            </a:endParaRPr>
          </a:p>
        </p:txBody>
      </p:sp>
      <p:sp>
        <p:nvSpPr>
          <p:cNvPr id="201" name="Google Shape;201;g2d6905525a4_0_247"/>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4" name="Shape 434"/>
        <p:cNvGrpSpPr/>
        <p:nvPr/>
      </p:nvGrpSpPr>
      <p:grpSpPr>
        <a:xfrm>
          <a:off x="0" y="0"/>
          <a:ext cx="0" cy="0"/>
          <a:chOff x="0" y="0"/>
          <a:chExt cx="0" cy="0"/>
        </a:xfrm>
      </p:grpSpPr>
      <p:sp>
        <p:nvSpPr>
          <p:cNvPr id="435" name="Google Shape;435;g31d11429e9d_0_241"/>
          <p:cNvSpPr txBox="1"/>
          <p:nvPr>
            <p:ph type="title"/>
          </p:nvPr>
        </p:nvSpPr>
        <p:spPr>
          <a:xfrm>
            <a:off x="3321698" y="2776538"/>
            <a:ext cx="75297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a:solidFill>
                  <a:srgbClr val="002855"/>
                </a:solidFill>
                <a:latin typeface="Lexend Medium"/>
                <a:ea typeface="Lexend Medium"/>
                <a:cs typeface="Lexend Medium"/>
                <a:sym typeface="Lexend Medium"/>
              </a:rPr>
              <a:t>Questions</a:t>
            </a:r>
            <a:r>
              <a:rPr lang="en-US" sz="5400">
                <a:solidFill>
                  <a:srgbClr val="002855"/>
                </a:solidFill>
                <a:latin typeface="Lexend"/>
                <a:ea typeface="Lexend"/>
                <a:cs typeface="Lexend"/>
                <a:sym typeface="Lexend"/>
              </a:rPr>
              <a:t>?</a:t>
            </a:r>
            <a:endParaRPr>
              <a:solidFill>
                <a:srgbClr val="002855"/>
              </a:solidFill>
              <a:latin typeface="Lexend"/>
              <a:ea typeface="Lexend"/>
              <a:cs typeface="Lexend"/>
              <a:sym typeface="Lexend"/>
            </a:endParaRPr>
          </a:p>
        </p:txBody>
      </p:sp>
      <p:sp>
        <p:nvSpPr>
          <p:cNvPr id="436" name="Google Shape;436;g31d11429e9d_0_241"/>
          <p:cNvSpPr txBox="1"/>
          <p:nvPr>
            <p:ph idx="4294967295" type="sldNum"/>
          </p:nvPr>
        </p:nvSpPr>
        <p:spPr>
          <a:xfrm>
            <a:off x="11252090" y="6430667"/>
            <a:ext cx="939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5" name="Shape 205"/>
        <p:cNvGrpSpPr/>
        <p:nvPr/>
      </p:nvGrpSpPr>
      <p:grpSpPr>
        <a:xfrm>
          <a:off x="0" y="0"/>
          <a:ext cx="0" cy="0"/>
          <a:chOff x="0" y="0"/>
          <a:chExt cx="0" cy="0"/>
        </a:xfrm>
      </p:grpSpPr>
      <p:sp>
        <p:nvSpPr>
          <p:cNvPr id="206" name="Google Shape;206;g2d6905525a4_0_324"/>
          <p:cNvSpPr txBox="1"/>
          <p:nvPr>
            <p:ph idx="1" type="body"/>
          </p:nvPr>
        </p:nvSpPr>
        <p:spPr>
          <a:xfrm>
            <a:off x="324700" y="1028275"/>
            <a:ext cx="8078100" cy="5013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SzPts val="358"/>
              <a:buNone/>
            </a:pPr>
            <a:r>
              <a:rPr lang="en-US" sz="2187">
                <a:solidFill>
                  <a:schemeClr val="dk1"/>
                </a:solidFill>
                <a:latin typeface="Lexend"/>
                <a:ea typeface="Lexend"/>
                <a:cs typeface="Lexend"/>
                <a:sym typeface="Lexend"/>
              </a:rPr>
              <a:t>Inventory Management Capabilities:</a:t>
            </a:r>
            <a:endParaRPr sz="2187">
              <a:solidFill>
                <a:schemeClr val="dk1"/>
              </a:solidFill>
              <a:latin typeface="Lexend"/>
              <a:ea typeface="Lexend"/>
              <a:cs typeface="Lexend"/>
              <a:sym typeface="Lexend"/>
            </a:endParaRPr>
          </a:p>
          <a:p>
            <a:pPr indent="-354806" lvl="0" marL="457200" rtl="0" algn="just">
              <a:lnSpc>
                <a:spcPct val="115000"/>
              </a:lnSpc>
              <a:spcBef>
                <a:spcPts val="1000"/>
              </a:spcBef>
              <a:spcAft>
                <a:spcPts val="0"/>
              </a:spcAft>
              <a:buSzPts val="1988"/>
              <a:buFont typeface="Lexend Light"/>
              <a:buChar char="●"/>
            </a:pPr>
            <a:r>
              <a:rPr lang="en-US" sz="1987">
                <a:solidFill>
                  <a:schemeClr val="dk1"/>
                </a:solidFill>
                <a:latin typeface="Lexend Light"/>
                <a:ea typeface="Lexend Light"/>
                <a:cs typeface="Lexend Light"/>
                <a:sym typeface="Lexend Light"/>
              </a:rPr>
              <a:t>Allows users to create and maintain a detailed inventory of all motors within an organization.</a:t>
            </a:r>
            <a:endParaRPr sz="1987">
              <a:solidFill>
                <a:schemeClr val="dk1"/>
              </a:solidFill>
              <a:latin typeface="Lexend Light"/>
              <a:ea typeface="Lexend Light"/>
              <a:cs typeface="Lexend Light"/>
              <a:sym typeface="Lexend Light"/>
            </a:endParaRPr>
          </a:p>
          <a:p>
            <a:pPr indent="-354806" lvl="0" marL="457200" rtl="0" algn="just">
              <a:lnSpc>
                <a:spcPct val="115000"/>
              </a:lnSpc>
              <a:spcBef>
                <a:spcPts val="1000"/>
              </a:spcBef>
              <a:spcAft>
                <a:spcPts val="0"/>
              </a:spcAft>
              <a:buSzPts val="1988"/>
              <a:buFont typeface="Lexend Light"/>
              <a:buChar char="●"/>
            </a:pPr>
            <a:r>
              <a:rPr lang="en-US" sz="1987">
                <a:solidFill>
                  <a:schemeClr val="dk1"/>
                </a:solidFill>
                <a:latin typeface="Lexend Light"/>
                <a:ea typeface="Lexend Light"/>
                <a:cs typeface="Lexend Light"/>
                <a:sym typeface="Lexend Light"/>
              </a:rPr>
              <a:t>Enables efficient tracking of motor assets, including location, condition, and ownership details.</a:t>
            </a:r>
            <a:endParaRPr sz="1987">
              <a:solidFill>
                <a:schemeClr val="dk1"/>
              </a:solidFill>
              <a:latin typeface="Lexend Light"/>
              <a:ea typeface="Lexend Light"/>
              <a:cs typeface="Lexend Light"/>
              <a:sym typeface="Lexend Light"/>
            </a:endParaRPr>
          </a:p>
          <a:p>
            <a:pPr indent="0" lvl="0" marL="0" rtl="0" algn="just">
              <a:lnSpc>
                <a:spcPct val="115000"/>
              </a:lnSpc>
              <a:spcBef>
                <a:spcPts val="1000"/>
              </a:spcBef>
              <a:spcAft>
                <a:spcPts val="0"/>
              </a:spcAft>
              <a:buSzPts val="358"/>
              <a:buNone/>
            </a:pPr>
            <a:r>
              <a:t/>
            </a:r>
            <a:endParaRPr sz="1987">
              <a:solidFill>
                <a:schemeClr val="dk1"/>
              </a:solidFill>
              <a:latin typeface="Lexend Light"/>
              <a:ea typeface="Lexend Light"/>
              <a:cs typeface="Lexend Light"/>
              <a:sym typeface="Lexend Light"/>
            </a:endParaRPr>
          </a:p>
          <a:p>
            <a:pPr indent="0" lvl="0" marL="0" rtl="0" algn="just">
              <a:lnSpc>
                <a:spcPct val="115000"/>
              </a:lnSpc>
              <a:spcBef>
                <a:spcPts val="1000"/>
              </a:spcBef>
              <a:spcAft>
                <a:spcPts val="0"/>
              </a:spcAft>
              <a:buSzPts val="358"/>
              <a:buNone/>
            </a:pPr>
            <a:r>
              <a:rPr lang="en-US" sz="2187">
                <a:solidFill>
                  <a:schemeClr val="dk1"/>
                </a:solidFill>
                <a:latin typeface="Lexend"/>
                <a:ea typeface="Lexend"/>
                <a:cs typeface="Lexend"/>
                <a:sym typeface="Lexend"/>
              </a:rPr>
              <a:t>Tracking Motor Data and Performance Metrics:</a:t>
            </a:r>
            <a:endParaRPr sz="2187">
              <a:solidFill>
                <a:schemeClr val="dk1"/>
              </a:solidFill>
              <a:latin typeface="Lexend"/>
              <a:ea typeface="Lexend"/>
              <a:cs typeface="Lexend"/>
              <a:sym typeface="Lexend"/>
            </a:endParaRPr>
          </a:p>
          <a:p>
            <a:pPr indent="-354806" lvl="0" marL="457200" rtl="0" algn="just">
              <a:lnSpc>
                <a:spcPct val="115000"/>
              </a:lnSpc>
              <a:spcBef>
                <a:spcPts val="1000"/>
              </a:spcBef>
              <a:spcAft>
                <a:spcPts val="0"/>
              </a:spcAft>
              <a:buSzPts val="1988"/>
              <a:buFont typeface="Lexend Light"/>
              <a:buChar char="●"/>
            </a:pPr>
            <a:r>
              <a:rPr lang="en-US" sz="1987">
                <a:solidFill>
                  <a:schemeClr val="dk1"/>
                </a:solidFill>
                <a:latin typeface="Lexend Light"/>
                <a:ea typeface="Lexend Light"/>
                <a:cs typeface="Lexend Light"/>
                <a:sym typeface="Lexend Light"/>
              </a:rPr>
              <a:t>Collects and stores data related to motor performance, such as energy consumption, operating hours, efficiency ratings, etc.</a:t>
            </a:r>
            <a:endParaRPr sz="1987">
              <a:solidFill>
                <a:schemeClr val="dk1"/>
              </a:solidFill>
              <a:latin typeface="Lexend Light"/>
              <a:ea typeface="Lexend Light"/>
              <a:cs typeface="Lexend Light"/>
              <a:sym typeface="Lexend Light"/>
            </a:endParaRPr>
          </a:p>
          <a:p>
            <a:pPr indent="-354806" lvl="0" marL="457200" rtl="0" algn="just">
              <a:lnSpc>
                <a:spcPct val="115000"/>
              </a:lnSpc>
              <a:spcBef>
                <a:spcPts val="1000"/>
              </a:spcBef>
              <a:spcAft>
                <a:spcPts val="0"/>
              </a:spcAft>
              <a:buSzPts val="1988"/>
              <a:buFont typeface="Lexend Light"/>
              <a:buChar char="●"/>
            </a:pPr>
            <a:r>
              <a:rPr lang="en-US" sz="1987">
                <a:solidFill>
                  <a:schemeClr val="dk1"/>
                </a:solidFill>
                <a:latin typeface="Lexend Light"/>
                <a:ea typeface="Lexend Light"/>
                <a:cs typeface="Lexend Light"/>
                <a:sym typeface="Lexend Light"/>
              </a:rPr>
              <a:t>Provides tools for analyzing this data to identify trends, assess performance, and make informed decisions.</a:t>
            </a:r>
            <a:endParaRPr sz="655">
              <a:latin typeface="Lexend Light"/>
              <a:ea typeface="Lexend Light"/>
              <a:cs typeface="Lexend Light"/>
              <a:sym typeface="Lexend Light"/>
            </a:endParaRPr>
          </a:p>
        </p:txBody>
      </p:sp>
      <p:sp>
        <p:nvSpPr>
          <p:cNvPr id="207" name="Google Shape;207;g2d6905525a4_0_324"/>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Introduction to Motor Inventory</a:t>
            </a:r>
            <a:endParaRPr sz="4000">
              <a:latin typeface="Lexend"/>
              <a:ea typeface="Lexend"/>
              <a:cs typeface="Lexend"/>
              <a:sym typeface="Lexend"/>
            </a:endParaRPr>
          </a:p>
        </p:txBody>
      </p:sp>
      <p:pic>
        <p:nvPicPr>
          <p:cNvPr id="208" name="Google Shape;208;g2d6905525a4_0_324"/>
          <p:cNvPicPr preferRelativeResize="0"/>
          <p:nvPr/>
        </p:nvPicPr>
        <p:blipFill>
          <a:blip r:embed="rId3">
            <a:alphaModFix/>
          </a:blip>
          <a:stretch>
            <a:fillRect/>
          </a:stretch>
        </p:blipFill>
        <p:spPr>
          <a:xfrm>
            <a:off x="8673350" y="1740950"/>
            <a:ext cx="3376100" cy="3376100"/>
          </a:xfrm>
          <a:prstGeom prst="rect">
            <a:avLst/>
          </a:prstGeom>
          <a:noFill/>
          <a:ln cap="flat" cmpd="sng" w="9525">
            <a:solidFill>
              <a:schemeClr val="dk2"/>
            </a:solidFill>
            <a:prstDash val="solid"/>
            <a:round/>
            <a:headEnd len="sm" w="sm" type="none"/>
            <a:tailEnd len="sm" w="sm" type="none"/>
          </a:ln>
        </p:spPr>
      </p:pic>
      <p:sp>
        <p:nvSpPr>
          <p:cNvPr id="209" name="Google Shape;209;g2d6905525a4_0_324"/>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g2d6905525a4_0_435"/>
          <p:cNvSpPr txBox="1"/>
          <p:nvPr>
            <p:ph type="title"/>
          </p:nvPr>
        </p:nvSpPr>
        <p:spPr>
          <a:xfrm>
            <a:off x="263692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Motor Inventory</a:t>
            </a:r>
            <a:r>
              <a:rPr lang="en-US" sz="4000">
                <a:solidFill>
                  <a:srgbClr val="002855"/>
                </a:solidFill>
                <a:latin typeface="Lexend Medium"/>
                <a:ea typeface="Lexend Medium"/>
                <a:cs typeface="Lexend Medium"/>
                <a:sym typeface="Lexend Medium"/>
              </a:rPr>
              <a:t> in MEASUR</a:t>
            </a:r>
            <a:endParaRPr sz="4000">
              <a:latin typeface="Lexend"/>
              <a:ea typeface="Lexend"/>
              <a:cs typeface="Lexend"/>
              <a:sym typeface="Lexend"/>
            </a:endParaRPr>
          </a:p>
        </p:txBody>
      </p:sp>
      <p:sp>
        <p:nvSpPr>
          <p:cNvPr id="216" name="Google Shape;216;g2d6905525a4_0_435"/>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0" name="Shape 220"/>
        <p:cNvGrpSpPr/>
        <p:nvPr/>
      </p:nvGrpSpPr>
      <p:grpSpPr>
        <a:xfrm>
          <a:off x="0" y="0"/>
          <a:ext cx="0" cy="0"/>
          <a:chOff x="0" y="0"/>
          <a:chExt cx="0" cy="0"/>
        </a:xfrm>
      </p:grpSpPr>
      <p:sp>
        <p:nvSpPr>
          <p:cNvPr id="221" name="Google Shape;221;g2d6905525a4_0_429"/>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Motor Inventory in MEASUR</a:t>
            </a:r>
            <a:endParaRPr sz="4000">
              <a:latin typeface="Lexend"/>
              <a:ea typeface="Lexend"/>
              <a:cs typeface="Lexend"/>
              <a:sym typeface="Lexend"/>
            </a:endParaRPr>
          </a:p>
        </p:txBody>
      </p:sp>
      <p:pic>
        <p:nvPicPr>
          <p:cNvPr descr="A screenshot of a computer&#10;&#10;Description automatically generated" id="222" name="Google Shape;222;g2d6905525a4_0_429"/>
          <p:cNvPicPr preferRelativeResize="0"/>
          <p:nvPr>
            <p:ph idx="1" type="body"/>
          </p:nvPr>
        </p:nvPicPr>
        <p:blipFill rotWithShape="1">
          <a:blip r:embed="rId3">
            <a:alphaModFix/>
          </a:blip>
          <a:srcRect b="0" l="0" r="0" t="0"/>
          <a:stretch/>
        </p:blipFill>
        <p:spPr>
          <a:xfrm>
            <a:off x="1066810" y="777240"/>
            <a:ext cx="10058400" cy="5486400"/>
          </a:xfrm>
          <a:prstGeom prst="rect">
            <a:avLst/>
          </a:prstGeom>
          <a:noFill/>
          <a:ln cap="flat" cmpd="sng" w="9525">
            <a:solidFill>
              <a:schemeClr val="dk1"/>
            </a:solidFill>
            <a:prstDash val="solid"/>
            <a:round/>
            <a:headEnd len="sm" w="sm" type="none"/>
            <a:tailEnd len="sm" w="sm" type="none"/>
          </a:ln>
        </p:spPr>
      </p:pic>
      <p:sp>
        <p:nvSpPr>
          <p:cNvPr id="223" name="Google Shape;223;g2d6905525a4_0_429"/>
          <p:cNvSpPr/>
          <p:nvPr/>
        </p:nvSpPr>
        <p:spPr>
          <a:xfrm>
            <a:off x="6552975" y="5116450"/>
            <a:ext cx="1121700" cy="974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g2d6905525a4_0_429"/>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8" name="Shape 228"/>
        <p:cNvGrpSpPr/>
        <p:nvPr/>
      </p:nvGrpSpPr>
      <p:grpSpPr>
        <a:xfrm>
          <a:off x="0" y="0"/>
          <a:ext cx="0" cy="0"/>
          <a:chOff x="0" y="0"/>
          <a:chExt cx="0" cy="0"/>
        </a:xfrm>
      </p:grpSpPr>
      <p:pic>
        <p:nvPicPr>
          <p:cNvPr id="229" name="Google Shape;229;g2d6905525a4_0_527"/>
          <p:cNvPicPr preferRelativeResize="0"/>
          <p:nvPr/>
        </p:nvPicPr>
        <p:blipFill>
          <a:blip r:embed="rId3">
            <a:alphaModFix/>
          </a:blip>
          <a:stretch>
            <a:fillRect/>
          </a:stretch>
        </p:blipFill>
        <p:spPr>
          <a:xfrm>
            <a:off x="1066800" y="777240"/>
            <a:ext cx="10058401" cy="5486399"/>
          </a:xfrm>
          <a:prstGeom prst="rect">
            <a:avLst/>
          </a:prstGeom>
          <a:noFill/>
          <a:ln cap="flat" cmpd="sng" w="9525">
            <a:solidFill>
              <a:schemeClr val="dk1"/>
            </a:solidFill>
            <a:prstDash val="solid"/>
            <a:round/>
            <a:headEnd len="sm" w="sm" type="none"/>
            <a:tailEnd len="sm" w="sm" type="none"/>
          </a:ln>
        </p:spPr>
      </p:pic>
      <p:sp>
        <p:nvSpPr>
          <p:cNvPr id="230" name="Google Shape;230;g2d6905525a4_0_527"/>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Interface</a:t>
            </a:r>
            <a:endParaRPr sz="4000">
              <a:latin typeface="Lexend"/>
              <a:ea typeface="Lexend"/>
              <a:cs typeface="Lexend"/>
              <a:sym typeface="Lexend"/>
            </a:endParaRPr>
          </a:p>
        </p:txBody>
      </p:sp>
      <p:sp>
        <p:nvSpPr>
          <p:cNvPr id="231" name="Google Shape;231;g2d6905525a4_0_527"/>
          <p:cNvSpPr/>
          <p:nvPr/>
        </p:nvSpPr>
        <p:spPr>
          <a:xfrm>
            <a:off x="4813100" y="900150"/>
            <a:ext cx="369600" cy="246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g2d6905525a4_0_527"/>
          <p:cNvSpPr/>
          <p:nvPr/>
        </p:nvSpPr>
        <p:spPr>
          <a:xfrm>
            <a:off x="1066800" y="1264225"/>
            <a:ext cx="1304400" cy="30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g2d6905525a4_0_527"/>
          <p:cNvSpPr/>
          <p:nvPr/>
        </p:nvSpPr>
        <p:spPr>
          <a:xfrm>
            <a:off x="2417475" y="1264225"/>
            <a:ext cx="1260300" cy="30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g2d6905525a4_0_527"/>
          <p:cNvSpPr/>
          <p:nvPr/>
        </p:nvSpPr>
        <p:spPr>
          <a:xfrm>
            <a:off x="3724050" y="1264225"/>
            <a:ext cx="1260300" cy="30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g2d6905525a4_0_527"/>
          <p:cNvSpPr/>
          <p:nvPr/>
        </p:nvSpPr>
        <p:spPr>
          <a:xfrm>
            <a:off x="5030625" y="1264225"/>
            <a:ext cx="714600" cy="30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g2d6905525a4_0_527"/>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40" name="Shape 240"/>
        <p:cNvGrpSpPr/>
        <p:nvPr/>
      </p:nvGrpSpPr>
      <p:grpSpPr>
        <a:xfrm>
          <a:off x="0" y="0"/>
          <a:ext cx="0" cy="0"/>
          <a:chOff x="0" y="0"/>
          <a:chExt cx="0" cy="0"/>
        </a:xfrm>
      </p:grpSpPr>
      <p:pic>
        <p:nvPicPr>
          <p:cNvPr id="241" name="Google Shape;241;g2d6905525a4_0_535"/>
          <p:cNvPicPr preferRelativeResize="0"/>
          <p:nvPr/>
        </p:nvPicPr>
        <p:blipFill>
          <a:blip r:embed="rId3">
            <a:alphaModFix/>
          </a:blip>
          <a:stretch>
            <a:fillRect/>
          </a:stretch>
        </p:blipFill>
        <p:spPr>
          <a:xfrm>
            <a:off x="1066800" y="777240"/>
            <a:ext cx="10058401" cy="5486399"/>
          </a:xfrm>
          <a:prstGeom prst="rect">
            <a:avLst/>
          </a:prstGeom>
          <a:noFill/>
          <a:ln cap="flat" cmpd="sng" w="9525">
            <a:solidFill>
              <a:schemeClr val="dk1"/>
            </a:solidFill>
            <a:prstDash val="solid"/>
            <a:round/>
            <a:headEnd len="sm" w="sm" type="none"/>
            <a:tailEnd len="sm" w="sm" type="none"/>
          </a:ln>
        </p:spPr>
      </p:pic>
      <p:sp>
        <p:nvSpPr>
          <p:cNvPr id="242" name="Google Shape;242;g2d6905525a4_0_535"/>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Setup</a:t>
            </a:r>
            <a:endParaRPr sz="4000">
              <a:latin typeface="Lexend"/>
              <a:ea typeface="Lexend"/>
              <a:cs typeface="Lexend"/>
              <a:sym typeface="Lexend"/>
            </a:endParaRPr>
          </a:p>
        </p:txBody>
      </p:sp>
      <p:sp>
        <p:nvSpPr>
          <p:cNvPr id="243" name="Google Shape;243;g2d6905525a4_0_535"/>
          <p:cNvSpPr/>
          <p:nvPr/>
        </p:nvSpPr>
        <p:spPr>
          <a:xfrm>
            <a:off x="4813100" y="900150"/>
            <a:ext cx="369600" cy="246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g2d6905525a4_0_535"/>
          <p:cNvSpPr/>
          <p:nvPr/>
        </p:nvSpPr>
        <p:spPr>
          <a:xfrm>
            <a:off x="1066800" y="1264225"/>
            <a:ext cx="1304400" cy="300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g2d6905525a4_0_535"/>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49" name="Shape 249"/>
        <p:cNvGrpSpPr/>
        <p:nvPr/>
      </p:nvGrpSpPr>
      <p:grpSpPr>
        <a:xfrm>
          <a:off x="0" y="0"/>
          <a:ext cx="0" cy="0"/>
          <a:chOff x="0" y="0"/>
          <a:chExt cx="0" cy="0"/>
        </a:xfrm>
      </p:grpSpPr>
      <p:pic>
        <p:nvPicPr>
          <p:cNvPr descr="A screenshot of a computer&#10;&#10;Description automatically generated" id="250" name="Google Shape;250;g2d6905525a4_0_545"/>
          <p:cNvPicPr preferRelativeResize="0"/>
          <p:nvPr>
            <p:ph idx="1" type="body"/>
          </p:nvPr>
        </p:nvPicPr>
        <p:blipFill rotWithShape="1">
          <a:blip r:embed="rId3">
            <a:alphaModFix/>
          </a:blip>
          <a:srcRect b="0" l="0" r="0" t="0"/>
          <a:stretch/>
        </p:blipFill>
        <p:spPr>
          <a:xfrm>
            <a:off x="1066811" y="777240"/>
            <a:ext cx="10058400" cy="5486400"/>
          </a:xfrm>
          <a:prstGeom prst="rect">
            <a:avLst/>
          </a:prstGeom>
          <a:noFill/>
          <a:ln cap="flat" cmpd="sng" w="9525">
            <a:solidFill>
              <a:schemeClr val="dk1"/>
            </a:solidFill>
            <a:prstDash val="solid"/>
            <a:round/>
            <a:headEnd len="sm" w="sm" type="none"/>
            <a:tailEnd len="sm" w="sm" type="none"/>
          </a:ln>
        </p:spPr>
      </p:pic>
      <p:sp>
        <p:nvSpPr>
          <p:cNvPr id="251" name="Google Shape;251;g2d6905525a4_0_545"/>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Setup- Departments</a:t>
            </a:r>
            <a:endParaRPr sz="4000">
              <a:latin typeface="Lexend"/>
              <a:ea typeface="Lexend"/>
              <a:cs typeface="Lexend"/>
              <a:sym typeface="Lexend"/>
            </a:endParaRPr>
          </a:p>
        </p:txBody>
      </p:sp>
      <p:sp>
        <p:nvSpPr>
          <p:cNvPr id="252" name="Google Shape;252;g2d6905525a4_0_545"/>
          <p:cNvSpPr/>
          <p:nvPr/>
        </p:nvSpPr>
        <p:spPr>
          <a:xfrm>
            <a:off x="4941500" y="900150"/>
            <a:ext cx="369600" cy="234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g2d6905525a4_0_545"/>
          <p:cNvSpPr/>
          <p:nvPr/>
        </p:nvSpPr>
        <p:spPr>
          <a:xfrm>
            <a:off x="2489750" y="1200050"/>
            <a:ext cx="1372500" cy="234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g2d6905525a4_0_545"/>
          <p:cNvSpPr txBox="1"/>
          <p:nvPr>
            <p:ph idx="12"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2024-04-11T17:50:13Z</dcterms:created>
  <dc:creator>Juan Marino Barrientos</dc:creator>
</cp:coreProperties>
</file>