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60" r:id="rId6"/>
    <p:sldMasterId id="214748367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Lst>
  <p:sldSz cy="5143500" cx="9144000"/>
  <p:notesSz cx="6858000" cy="9144000"/>
  <p:embeddedFontLst>
    <p:embeddedFont>
      <p:font typeface="Lexend Light"/>
      <p:regular r:id="rId53"/>
      <p:bold r:id="rId54"/>
    </p:embeddedFont>
    <p:embeddedFont>
      <p:font typeface="Lexend Medium"/>
      <p:regular r:id="rId55"/>
      <p:bold r:id="rId56"/>
    </p:embeddedFont>
    <p:embeddedFont>
      <p:font typeface="Arial Black"/>
      <p:regular r:id="rId57"/>
    </p:embeddedFont>
    <p:embeddedFont>
      <p:font typeface="Lexend"/>
      <p:regular r:id="rId58"/>
      <p:bold r:id="rId59"/>
    </p:embeddedFont>
    <p:embeddedFont>
      <p:font typeface="Lexend ExtraLight"/>
      <p:regular r:id="rId60"/>
      <p:bold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62" roundtripDataSignature="AMtx7mhlXiw2M9Tzl6k/7AKgk3ywmCHJ1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4BB311F-1CCA-4797-A475-55E072C24332}">
  <a:tblStyle styleId="{F4BB311F-1CCA-4797-A475-55E072C2433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customschemas.google.com/relationships/presentationmetadata" Target="metadata"/><Relationship Id="rId61" Type="http://schemas.openxmlformats.org/officeDocument/2006/relationships/font" Target="fonts/LexendExtraLight-bold.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60" Type="http://schemas.openxmlformats.org/officeDocument/2006/relationships/font" Target="fonts/LexendExtraLight-regular.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font" Target="fonts/LexendLight-regular.fntdata"/><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font" Target="fonts/LexendMedium-regular.fntdata"/><Relationship Id="rId10" Type="http://schemas.openxmlformats.org/officeDocument/2006/relationships/slide" Target="slides/slide2.xml"/><Relationship Id="rId54" Type="http://schemas.openxmlformats.org/officeDocument/2006/relationships/font" Target="fonts/LexendLight-bold.fntdata"/><Relationship Id="rId13" Type="http://schemas.openxmlformats.org/officeDocument/2006/relationships/slide" Target="slides/slide5.xml"/><Relationship Id="rId57" Type="http://schemas.openxmlformats.org/officeDocument/2006/relationships/font" Target="fonts/ArialBlack-regular.fntdata"/><Relationship Id="rId12" Type="http://schemas.openxmlformats.org/officeDocument/2006/relationships/slide" Target="slides/slide4.xml"/><Relationship Id="rId56" Type="http://schemas.openxmlformats.org/officeDocument/2006/relationships/font" Target="fonts/LexendMedium-bold.fntdata"/><Relationship Id="rId15" Type="http://schemas.openxmlformats.org/officeDocument/2006/relationships/slide" Target="slides/slide7.xml"/><Relationship Id="rId59" Type="http://schemas.openxmlformats.org/officeDocument/2006/relationships/font" Target="fonts/Lexend-bold.fntdata"/><Relationship Id="rId14" Type="http://schemas.openxmlformats.org/officeDocument/2006/relationships/slide" Target="slides/slide6.xml"/><Relationship Id="rId58" Type="http://schemas.openxmlformats.org/officeDocument/2006/relationships/font" Target="fonts/Lexend-regular.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0f24603c75_0_9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g30f24603c75_0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0f24603c75_0_110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100">
                <a:latin typeface="Arial"/>
                <a:ea typeface="Arial"/>
                <a:cs typeface="Arial"/>
                <a:sym typeface="Arial"/>
              </a:rPr>
              <a:t>Reciprocating (Piston) compressors</a:t>
            </a:r>
            <a:r>
              <a:rPr lang="en-US" sz="1100">
                <a:latin typeface="Arial"/>
                <a:ea typeface="Arial"/>
                <a:cs typeface="Arial"/>
                <a:sym typeface="Arial"/>
              </a:rPr>
              <a:t> use pistons to compress air in cycles and are ideal for intermittent, lower-volume tasks. </a:t>
            </a:r>
            <a:r>
              <a:rPr b="1" lang="en-US" sz="1100">
                <a:latin typeface="Arial"/>
                <a:ea typeface="Arial"/>
                <a:cs typeface="Arial"/>
                <a:sym typeface="Arial"/>
              </a:rPr>
              <a:t>Rotary Screw compressors</a:t>
            </a:r>
            <a:r>
              <a:rPr lang="en-US" sz="1100">
                <a:latin typeface="Arial"/>
                <a:ea typeface="Arial"/>
                <a:cs typeface="Arial"/>
                <a:sym typeface="Arial"/>
              </a:rPr>
              <a:t> are commonly used in industrial settings for continuous, high-demand applications; they compress air through two rotating screws. </a:t>
            </a:r>
            <a:r>
              <a:rPr b="1" lang="en-US" sz="1100">
                <a:latin typeface="Arial"/>
                <a:ea typeface="Arial"/>
                <a:cs typeface="Arial"/>
                <a:sym typeface="Arial"/>
              </a:rPr>
              <a:t>Centrifugal compressors</a:t>
            </a:r>
            <a:r>
              <a:rPr lang="en-US" sz="1100">
                <a:latin typeface="Arial"/>
                <a:ea typeface="Arial"/>
                <a:cs typeface="Arial"/>
                <a:sym typeface="Arial"/>
              </a:rPr>
              <a:t> use high-speed rotating impellers to generate compressed air and are best for large-scale applications requiring a continuous, steady flow. </a:t>
            </a:r>
            <a:r>
              <a:rPr b="1" lang="en-US" sz="1100">
                <a:latin typeface="Arial"/>
                <a:ea typeface="Arial"/>
                <a:cs typeface="Arial"/>
                <a:sym typeface="Arial"/>
              </a:rPr>
              <a:t>Axial compressors</a:t>
            </a:r>
            <a:r>
              <a:rPr lang="en-US" sz="1100">
                <a:latin typeface="Arial"/>
                <a:ea typeface="Arial"/>
                <a:cs typeface="Arial"/>
                <a:sym typeface="Arial"/>
              </a:rPr>
              <a:t> are high-speed compressors commonly used in applications that require large volumes of air at relatively low pressures, such as in jet engines and gas turbines.</a:t>
            </a:r>
            <a:endParaRPr/>
          </a:p>
        </p:txBody>
      </p:sp>
      <p:sp>
        <p:nvSpPr>
          <p:cNvPr id="346" name="Google Shape;346;g30f24603c75_0_1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0f24603c75_0_1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30f24603c75_0_11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g30f24603c75_0_11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0f24603c75_0_11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Compressed Air Assessment in the MEASUR module is designed to help users analyze and optimize the performance of compressed air systems in industrial facilities. This module provides tools to evaluate energy consumption, identify inefficiencies, and calculate potential energy and cost savings. It allows users to input system-specific data, such as compressor specifications, pressure levels, air demand profiles, and operational schedules. The module also evaluates key performance metrics like system leakage rates, pressure drop, and compressor efficiency.</a:t>
            </a:r>
            <a:endParaRPr/>
          </a:p>
        </p:txBody>
      </p:sp>
      <p:sp>
        <p:nvSpPr>
          <p:cNvPr id="361" name="Google Shape;361;g30f24603c75_0_1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0f24603c75_0_11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After you select Compressed Air Assessment, this window will pop up. This consists of </a:t>
            </a:r>
            <a:r>
              <a:rPr i="1" lang="en-US">
                <a:latin typeface="Arial"/>
                <a:ea typeface="Arial"/>
                <a:cs typeface="Arial"/>
                <a:sym typeface="Arial"/>
              </a:rPr>
              <a:t>System Basics</a:t>
            </a:r>
            <a:r>
              <a:rPr i="1" lang="en-US" sz="1400">
                <a:latin typeface="Arial"/>
                <a:ea typeface="Arial"/>
                <a:cs typeface="Arial"/>
                <a:sym typeface="Arial"/>
              </a:rPr>
              <a:t>, </a:t>
            </a:r>
            <a:r>
              <a:rPr i="1" lang="en-US">
                <a:latin typeface="Arial"/>
                <a:ea typeface="Arial"/>
                <a:cs typeface="Arial"/>
                <a:sym typeface="Arial"/>
              </a:rPr>
              <a:t>Assessment</a:t>
            </a:r>
            <a:r>
              <a:rPr i="1" lang="en-US" sz="1400">
                <a:latin typeface="Arial"/>
                <a:ea typeface="Arial"/>
                <a:cs typeface="Arial"/>
                <a:sym typeface="Arial"/>
              </a:rPr>
              <a:t>, </a:t>
            </a:r>
            <a:r>
              <a:rPr i="1" lang="en-US">
                <a:latin typeface="Arial"/>
                <a:ea typeface="Arial"/>
                <a:cs typeface="Arial"/>
                <a:sym typeface="Arial"/>
              </a:rPr>
              <a:t>Diagram</a:t>
            </a:r>
            <a:r>
              <a:rPr i="1" lang="en-US" sz="1400">
                <a:latin typeface="Arial"/>
                <a:ea typeface="Arial"/>
                <a:cs typeface="Arial"/>
                <a:sym typeface="Arial"/>
              </a:rPr>
              <a:t>, </a:t>
            </a:r>
            <a:r>
              <a:rPr i="1" lang="en-US">
                <a:latin typeface="Arial"/>
                <a:ea typeface="Arial"/>
                <a:cs typeface="Arial"/>
                <a:sym typeface="Arial"/>
              </a:rPr>
              <a:t>Report</a:t>
            </a:r>
            <a:r>
              <a:rPr i="1" lang="en-US" sz="1400">
                <a:latin typeface="Arial"/>
                <a:ea typeface="Arial"/>
                <a:cs typeface="Arial"/>
                <a:sym typeface="Arial"/>
              </a:rPr>
              <a:t>, </a:t>
            </a:r>
            <a:r>
              <a:rPr i="1" lang="en-US">
                <a:latin typeface="Arial"/>
                <a:ea typeface="Arial"/>
                <a:cs typeface="Arial"/>
                <a:sym typeface="Arial"/>
              </a:rPr>
              <a:t>Sankey</a:t>
            </a:r>
            <a:r>
              <a:rPr i="1" lang="en-US" sz="1400">
                <a:latin typeface="Arial"/>
                <a:ea typeface="Arial"/>
                <a:cs typeface="Arial"/>
                <a:sym typeface="Arial"/>
              </a:rPr>
              <a:t>, and </a:t>
            </a:r>
            <a:r>
              <a:rPr i="1" lang="en-US">
                <a:latin typeface="Arial"/>
                <a:ea typeface="Arial"/>
                <a:cs typeface="Arial"/>
                <a:sym typeface="Arial"/>
              </a:rPr>
              <a:t>Calculators. </a:t>
            </a:r>
            <a:r>
              <a:rPr lang="en-US"/>
              <a:t>Get started with the System Setup by providing the properties of your current system or "baseline"! In this step, you need enter the usage and demand cost of electricity. You can find your specific rate through the rate tariffs or by contacting your utility provider.</a:t>
            </a:r>
            <a:endParaRPr/>
          </a:p>
          <a:p>
            <a:pPr indent="0" lvl="0" marL="0" rtl="0" algn="l">
              <a:spcBef>
                <a:spcPts val="0"/>
              </a:spcBef>
              <a:spcAft>
                <a:spcPts val="0"/>
              </a:spcAft>
              <a:buClr>
                <a:schemeClr val="dk1"/>
              </a:buClr>
              <a:buSzPts val="1100"/>
              <a:buFont typeface="Arial"/>
              <a:buNone/>
            </a:pPr>
            <a:r>
              <a:rPr lang="en-US"/>
              <a:t>After you've established your baseline, conduct an Assessment by modifying the conditions of your system to view the potential savings.</a:t>
            </a:r>
            <a:endParaRPr/>
          </a:p>
        </p:txBody>
      </p:sp>
      <p:sp>
        <p:nvSpPr>
          <p:cNvPr id="368" name="Google Shape;368;g30f24603c75_0_1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0f24603c75_0_11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Atmospheric pressure can be found using a barometer or calculated using elevation and total air storage will be found through the dimensions of the pipes and receiver tanks. </a:t>
            </a:r>
            <a:endParaRPr/>
          </a:p>
          <a:p>
            <a:pPr indent="0" lvl="0" marL="0" rtl="0" algn="l">
              <a:spcBef>
                <a:spcPts val="0"/>
              </a:spcBef>
              <a:spcAft>
                <a:spcPts val="0"/>
              </a:spcAft>
              <a:buNone/>
            </a:pPr>
            <a:r>
              <a:rPr lang="en-US"/>
              <a:t>Multi compressor system controls method has cascading, target pressure sequencer, isentropic efficiency, and base/trim mode. You can select one of them.</a:t>
            </a:r>
            <a:endParaRPr/>
          </a:p>
          <a:p>
            <a:pPr indent="0" lvl="0" marL="0" rtl="0" algn="l">
              <a:spcBef>
                <a:spcPts val="0"/>
              </a:spcBef>
              <a:spcAft>
                <a:spcPts val="0"/>
              </a:spcAft>
              <a:buNone/>
            </a:pPr>
            <a:r>
              <a:rPr lang="en-US"/>
              <a:t>Enter plant Zip Code and eGRID subregion will autofill. Total emission Output Rate has manual input option if known.</a:t>
            </a:r>
            <a:endParaRPr/>
          </a:p>
          <a:p>
            <a:pPr indent="0" lvl="0" marL="0" rtl="0" algn="l">
              <a:spcBef>
                <a:spcPts val="0"/>
              </a:spcBef>
              <a:spcAft>
                <a:spcPts val="0"/>
              </a:spcAft>
              <a:buClr>
                <a:schemeClr val="dk1"/>
              </a:buClr>
              <a:buSzPts val="1400"/>
              <a:buFont typeface="Arial"/>
              <a:buNone/>
            </a:pPr>
            <a:r>
              <a:rPr lang="en-US"/>
              <a:t>Make note of the blue hyperlinks under each part. Hyperlinks lead to calculators which can be used to determine values. Help is found on the right of each calculator after clicking in each input box.</a:t>
            </a:r>
            <a:endParaRPr/>
          </a:p>
        </p:txBody>
      </p:sp>
      <p:sp>
        <p:nvSpPr>
          <p:cNvPr id="377" name="Google Shape;377;g30f24603c75_0_1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0f24603c75_0_11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This consists of data relating to all individual compressors within the system. Each compressor needs its nameplate data, Controls, Design Details, and Performance Points. You can add multiple compressor by clicking on Add New Compressor on right hand side. </a:t>
            </a:r>
            <a:endParaRPr/>
          </a:p>
        </p:txBody>
      </p:sp>
      <p:sp>
        <p:nvSpPr>
          <p:cNvPr id="386" name="Google Shape;386;g30f24603c75_0_1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0f24603c75_0_11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Key details in nameplate typically include rated horsepower (HP), which indicates the compressor’s power, and maximum operating pressure (PSI or bar), which shows the highest pressure it can safely handle. Other information includes the flow rate (measured in CFM or m³/min), indicating the volume of air it can supply, and the voltage and phase requirements for electrical compatibility. This section also contains option to select the type of compressor.</a:t>
            </a:r>
            <a:endParaRPr/>
          </a:p>
        </p:txBody>
      </p:sp>
      <p:sp>
        <p:nvSpPr>
          <p:cNvPr id="395" name="Google Shape;395;g30f24603c75_0_1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0f24603c75_0_117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Control type includes Inlet modulation with/without unloading, Load/Unload, Start/Stop, Multi-step unloading, and VFD. Changing the control type will slightly change what inputs are needed. Check the user manual for measuring ‘Unload Sump Pressure’.</a:t>
            </a:r>
            <a:endParaRPr/>
          </a:p>
        </p:txBody>
      </p:sp>
      <p:sp>
        <p:nvSpPr>
          <p:cNvPr id="405" name="Google Shape;405;g30f24603c75_0_11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30f24603c75_0_11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Many of these attributes should be found on the nameplate, a sticker, or in the user manual. Blowdown Time and Max Full Flow Pressure may need to be measured and will require a timer/stopwatch and/or a pressure gauge to be measured.</a:t>
            </a:r>
            <a:endParaRPr/>
          </a:p>
        </p:txBody>
      </p:sp>
      <p:sp>
        <p:nvSpPr>
          <p:cNvPr id="415" name="Google Shape;415;g30f24603c75_0_1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0f24603c75_0_120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Full Load (cut-in): Compressor is ready to begin delivering air</a:t>
            </a:r>
            <a:endParaRPr/>
          </a:p>
          <a:p>
            <a:pPr indent="0" lvl="0" marL="0" rtl="0" algn="l">
              <a:spcBef>
                <a:spcPts val="0"/>
              </a:spcBef>
              <a:spcAft>
                <a:spcPts val="0"/>
              </a:spcAft>
              <a:buNone/>
            </a:pPr>
            <a:r>
              <a:rPr lang="en-US"/>
              <a:t>Max Full Flow (cut-out): Compressor has reached max pressure and begins to unload or cut-out</a:t>
            </a:r>
            <a:endParaRPr/>
          </a:p>
          <a:p>
            <a:pPr indent="0" lvl="0" marL="0" rtl="0" algn="l">
              <a:spcBef>
                <a:spcPts val="0"/>
              </a:spcBef>
              <a:spcAft>
                <a:spcPts val="0"/>
              </a:spcAft>
              <a:buNone/>
            </a:pPr>
            <a:r>
              <a:rPr lang="en-US"/>
              <a:t>No Load (unloaded): Compressor is unloaded with and completely blown down </a:t>
            </a:r>
            <a:r>
              <a:rPr lang="en-US"/>
              <a:t>acfm is “Actual Cubic Feet per Minute”.</a:t>
            </a:r>
            <a:endParaRPr/>
          </a:p>
          <a:p>
            <a:pPr indent="0" lvl="0" marL="0" rtl="0" algn="l">
              <a:spcBef>
                <a:spcPts val="0"/>
              </a:spcBef>
              <a:spcAft>
                <a:spcPts val="0"/>
              </a:spcAft>
              <a:buNone/>
            </a:pPr>
            <a:r>
              <a:t/>
            </a:r>
            <a:endParaRPr/>
          </a:p>
        </p:txBody>
      </p:sp>
      <p:sp>
        <p:nvSpPr>
          <p:cNvPr id="425" name="Google Shape;425;g30f24603c75_0_1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0f24603c75_0_47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g30f24603c75_0_4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0f24603c75_0_12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This allows grouping your daily operations into sets of similar operating conditions </a:t>
            </a:r>
            <a:r>
              <a:rPr lang="en-US"/>
              <a:t>based</a:t>
            </a:r>
            <a:r>
              <a:rPr lang="en-US"/>
              <a:t> on 365 days (1 year). In this case, we have used 250 operational days annually 100 </a:t>
            </a:r>
            <a:r>
              <a:rPr lang="en-US"/>
              <a:t>weekends</a:t>
            </a:r>
            <a:r>
              <a:rPr lang="en-US"/>
              <a:t> and 15 total down days. </a:t>
            </a:r>
            <a:endParaRPr/>
          </a:p>
        </p:txBody>
      </p:sp>
      <p:sp>
        <p:nvSpPr>
          <p:cNvPr id="435" name="Google Shape;435;g30f24603c75_0_1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30f24603c75_0_12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228600" lvl="0" marL="457200" rtl="0" algn="l">
              <a:spcBef>
                <a:spcPts val="0"/>
              </a:spcBef>
              <a:spcAft>
                <a:spcPts val="0"/>
              </a:spcAft>
              <a:buNone/>
            </a:pPr>
            <a:r>
              <a:rPr lang="en-US"/>
              <a:t>Mention that this example is for a cascading system and that the data input is Power used and it is just for example purpose however there are several other data fields which should receive inputs and they can be accessed by changing profile data type. You can also find the profile summary, graphs, annual summary, and compressor summary by clicking on the on them.</a:t>
            </a:r>
            <a:endParaRPr/>
          </a:p>
        </p:txBody>
      </p:sp>
      <p:sp>
        <p:nvSpPr>
          <p:cNvPr id="444" name="Google Shape;444;g30f24603c75_0_12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0f24603c75_0_12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228600" lvl="0" marL="457200" rtl="0" algn="l">
              <a:spcBef>
                <a:spcPts val="0"/>
              </a:spcBef>
              <a:spcAft>
                <a:spcPts val="0"/>
              </a:spcAft>
              <a:buNone/>
            </a:pPr>
            <a:r>
              <a:rPr lang="en-US"/>
              <a:t>Data regarding the demand side of the system This example shows 6 end uses Will need to do this for each day type Day type leak rate should be automatically calculated however can also be calculated</a:t>
            </a:r>
            <a:endParaRPr/>
          </a:p>
          <a:p>
            <a:pPr indent="-228600" lvl="0" marL="457200" rtl="0" algn="l">
              <a:spcBef>
                <a:spcPts val="0"/>
              </a:spcBef>
              <a:spcAft>
                <a:spcPts val="0"/>
              </a:spcAft>
              <a:buNone/>
            </a:pPr>
            <a:r>
              <a:rPr lang="en-US"/>
              <a:t>V – volume of air in cubic feet </a:t>
            </a:r>
            <a:endParaRPr/>
          </a:p>
          <a:p>
            <a:pPr indent="-228600" lvl="0" marL="457200" rtl="0" algn="l">
              <a:spcBef>
                <a:spcPts val="0"/>
              </a:spcBef>
              <a:spcAft>
                <a:spcPts val="0"/>
              </a:spcAft>
              <a:buNone/>
            </a:pPr>
            <a:r>
              <a:rPr lang="en-US"/>
              <a:t>P1 &amp; P2 – initial and final pressures (psig) </a:t>
            </a:r>
            <a:endParaRPr/>
          </a:p>
          <a:p>
            <a:pPr indent="-228600" lvl="0" marL="457200" rtl="0" algn="l">
              <a:spcBef>
                <a:spcPts val="0"/>
              </a:spcBef>
              <a:spcAft>
                <a:spcPts val="0"/>
              </a:spcAft>
              <a:buNone/>
            </a:pPr>
            <a:r>
              <a:rPr lang="en-US"/>
              <a:t>T – time in minutes</a:t>
            </a:r>
            <a:endParaRPr/>
          </a:p>
        </p:txBody>
      </p:sp>
      <p:sp>
        <p:nvSpPr>
          <p:cNvPr id="454" name="Google Shape;454;g30f24603c75_0_12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30f24603c75_0_12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g30f24603c75_0_12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g30f24603c75_0_12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0f24603c75_0_125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Scenarios can be created to reduce air licks, improve end use efficiency, reduce system air pressure, use automatic sequencer, and reduce run time. Just by reducing the air leak by 10% and improving the end use, we can save upto 48.1% of electricity. </a:t>
            </a:r>
            <a:endParaRPr/>
          </a:p>
        </p:txBody>
      </p:sp>
      <p:sp>
        <p:nvSpPr>
          <p:cNvPr id="471" name="Google Shape;471;g30f24603c75_0_12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0f24603c75_0_12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This gives the summary of the savings after implementing changes. We can also </a:t>
            </a:r>
            <a:r>
              <a:rPr lang="en-US"/>
              <a:t>find</a:t>
            </a:r>
            <a:r>
              <a:rPr lang="en-US"/>
              <a:t> the total implementation cost, total savings and payback period. Performance profiles, system profiles, graphs, sankey, input summary and facility info can also be found in the reporting section</a:t>
            </a:r>
            <a:endParaRPr/>
          </a:p>
        </p:txBody>
      </p:sp>
      <p:sp>
        <p:nvSpPr>
          <p:cNvPr id="478" name="Google Shape;478;g30f24603c75_0_12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0f24603c75_0_12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summary presents the identified energy efficiency opportunities, quantifying potential peak demand savings, annual energy savings, and emissions reductions in terms of kilowatts, kilowatt-hours, and CO₂ equivalents. It also includes the associated cost savings in dollars, offering a clear financial perspective. This high-level summary is designed to communicate the value of the assessment effectively to stakeholders.</a:t>
            </a:r>
            <a:endParaRPr/>
          </a:p>
        </p:txBody>
      </p:sp>
      <p:sp>
        <p:nvSpPr>
          <p:cNvPr id="486" name="Google Shape;486;g30f24603c75_0_12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0f24603c75_0_12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a:t>
            </a:r>
            <a:r>
              <a:rPr lang="en-US"/>
              <a:t>report section also includes detailed payback analysis to provide a clear financial perspective on the recommended energy efficiency measures. This section outlines the energy cost savings achieved through reduced energy consumption over a year, as well as peak demand savings, which reflect the reduction in maximum electrical demand charges. Additionally, the implementation cost of each recommended measure is presented, covering expenses such as equipment upgrades, system modifications, or maintenance improvements. Finally, the payback period is calculated, showing the time required to recover the initial investment through energy cost savings. This metric helps prioritize actions by identifying those with the shortest payback periods and the highest return on investment, ensuring decision-makers have the financial insights needed to make informed choices.</a:t>
            </a:r>
            <a:endParaRPr/>
          </a:p>
        </p:txBody>
      </p:sp>
      <p:sp>
        <p:nvSpPr>
          <p:cNvPr id="493" name="Google Shape;493;g30f24603c75_0_12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30f24603c75_0_129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a:t>
            </a:r>
            <a:r>
              <a:rPr lang="en-US"/>
              <a:t>performance profiles includes characteristics of each compressors analyzed during the assessment. These profiles provide a detailed evaluation of critical performance metrics, such as the rated specific power (indicating the energy consumed per unit of air delivered) and operational efficiency (highlighting how effectively the compressor converts electrical energy into compressed air). Additional parameters, such as the load/unload cycles, pressure settings, and air delivery capacity, are also summarized to give a comprehensive understanding of each compressor's performance.</a:t>
            </a:r>
            <a:endParaRPr/>
          </a:p>
        </p:txBody>
      </p:sp>
      <p:sp>
        <p:nvSpPr>
          <p:cNvPr id="500" name="Google Shape;500;g30f24603c75_0_12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30f24603c75_0_129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Arial"/>
                <a:ea typeface="Arial"/>
                <a:cs typeface="Arial"/>
                <a:sym typeface="Arial"/>
              </a:rPr>
              <a:t>Gives the b</a:t>
            </a:r>
            <a:r>
              <a:rPr lang="en-US">
                <a:latin typeface="Arial"/>
                <a:ea typeface="Arial"/>
                <a:cs typeface="Arial"/>
                <a:sym typeface="Arial"/>
              </a:rPr>
              <a:t>reakdown of all the compressors in the system</a:t>
            </a:r>
            <a:endParaRPr sz="1000"/>
          </a:p>
        </p:txBody>
      </p:sp>
      <p:sp>
        <p:nvSpPr>
          <p:cNvPr id="507" name="Google Shape;507;g30f24603c75_0_12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0f24603c75_0_6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30f24603c75_0_6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g30f24603c75_0_6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0f24603c75_0_130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Savings due to each modifications: adding primary receiver volume, improving end use efficiency, reducing air leaks, flow reallocation, and adjusted annual cost.</a:t>
            </a:r>
            <a:endParaRPr/>
          </a:p>
        </p:txBody>
      </p:sp>
      <p:sp>
        <p:nvSpPr>
          <p:cNvPr id="514" name="Google Shape;514;g30f24603c75_0_13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30f24603c75_0_13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A Sankey diagram is a type of flow diagram that tracks the flow of energy from raw or primary sources of energy up to the final stage of consumption. The width of the arrows in the diagram is proportional to the flow rate of energy. This diagram shows the losses in our motor and pump system.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Sankey diagrams can also be used to visualize the energy material flow.</a:t>
            </a:r>
            <a:endParaRPr sz="1100">
              <a:latin typeface="Arial"/>
              <a:ea typeface="Arial"/>
              <a:cs typeface="Arial"/>
              <a:sym typeface="Arial"/>
            </a:endParaRPr>
          </a:p>
          <a:p>
            <a:pPr indent="0" lvl="0" marL="0" rtl="0" algn="l">
              <a:spcBef>
                <a:spcPts val="0"/>
              </a:spcBef>
              <a:spcAft>
                <a:spcPts val="0"/>
              </a:spcAft>
              <a:buNone/>
            </a:pPr>
            <a:r>
              <a:t/>
            </a:r>
            <a:endParaRPr/>
          </a:p>
        </p:txBody>
      </p:sp>
      <p:sp>
        <p:nvSpPr>
          <p:cNvPr id="521" name="Google Shape;521;g30f24603c75_0_13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0f24603c75_0_13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Arial"/>
                <a:ea typeface="Arial"/>
                <a:cs typeface="Arial"/>
                <a:sym typeface="Arial"/>
              </a:rPr>
              <a:t>The input summary consolidates all the key data used during the assessment. This section provides an overview of the system parameters and operational details entered into the tool, such as compressor specifications (type, size, and rated power), operating conditions (pressure levels, flow rates, and duty cycles), and system configuration (number of compressors, storage capacity, and piping layout). It also captures details about energy costs, including utility rates for energy and demand charges, as well as baseline energy consumption and demand data.</a:t>
            </a:r>
            <a:endParaRPr sz="1100">
              <a:latin typeface="Arial"/>
              <a:ea typeface="Arial"/>
              <a:cs typeface="Arial"/>
              <a:sym typeface="Arial"/>
            </a:endParaRPr>
          </a:p>
          <a:p>
            <a:pPr indent="0" lvl="0" marL="0" rtl="0" algn="l">
              <a:spcBef>
                <a:spcPts val="0"/>
              </a:spcBef>
              <a:spcAft>
                <a:spcPts val="0"/>
              </a:spcAft>
              <a:buNone/>
            </a:pPr>
            <a:r>
              <a:t/>
            </a:r>
            <a:endParaRPr/>
          </a:p>
        </p:txBody>
      </p:sp>
      <p:sp>
        <p:nvSpPr>
          <p:cNvPr id="529" name="Google Shape;529;g30f24603c75_0_13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30f24603c75_0_13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a:latin typeface="Arial"/>
                <a:ea typeface="Arial"/>
                <a:cs typeface="Arial"/>
                <a:sym typeface="Arial"/>
              </a:rPr>
              <a:t>Facility info outlines essential context about the site where the assessment was conducted.This includes the facility's location, type of operations, and industry classification.</a:t>
            </a:r>
            <a:endParaRPr sz="1100">
              <a:latin typeface="Arial"/>
              <a:ea typeface="Arial"/>
              <a:cs typeface="Arial"/>
              <a:sym typeface="Arial"/>
            </a:endParaRPr>
          </a:p>
          <a:p>
            <a:pPr indent="0" lvl="0" marL="0" rtl="0" algn="l">
              <a:spcBef>
                <a:spcPts val="0"/>
              </a:spcBef>
              <a:spcAft>
                <a:spcPts val="0"/>
              </a:spcAft>
              <a:buNone/>
            </a:pPr>
            <a:r>
              <a:t/>
            </a:r>
            <a:endParaRPr/>
          </a:p>
        </p:txBody>
      </p:sp>
      <p:sp>
        <p:nvSpPr>
          <p:cNvPr id="538" name="Google Shape;538;g30f24603c75_0_13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0f24603c75_0_13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g30f24603c75_0_13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g30f24603c75_0_13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30f24603c75_0_16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Losses in compressed air systems include </a:t>
            </a:r>
            <a:r>
              <a:rPr b="1" lang="en-US" sz="1100">
                <a:latin typeface="Arial"/>
                <a:ea typeface="Arial"/>
                <a:cs typeface="Arial"/>
                <a:sym typeface="Arial"/>
              </a:rPr>
              <a:t>air leaks</a:t>
            </a:r>
            <a:r>
              <a:rPr lang="en-US" sz="1100">
                <a:latin typeface="Arial"/>
                <a:ea typeface="Arial"/>
                <a:cs typeface="Arial"/>
                <a:sym typeface="Arial"/>
              </a:rPr>
              <a:t>, which are the most common source, wasting significant energy as pressurized air escapes from worn seals, connections, or fittings.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US" sz="1100">
                <a:latin typeface="Arial"/>
                <a:ea typeface="Arial"/>
                <a:cs typeface="Arial"/>
                <a:sym typeface="Arial"/>
              </a:rPr>
              <a:t>Pressure drops</a:t>
            </a:r>
            <a:r>
              <a:rPr lang="en-US" sz="1100">
                <a:latin typeface="Arial"/>
                <a:ea typeface="Arial"/>
                <a:cs typeface="Arial"/>
                <a:sym typeface="Arial"/>
              </a:rPr>
              <a:t> occur when air flows through pipes, flow restriction, filters, and dryers, requiring higher compressor output to maintain necessary pressure levels.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US" sz="1100">
                <a:latin typeface="Arial"/>
                <a:ea typeface="Arial"/>
                <a:cs typeface="Arial"/>
                <a:sym typeface="Arial"/>
              </a:rPr>
              <a:t>Inadequate maintenance</a:t>
            </a:r>
            <a:r>
              <a:rPr lang="en-US" sz="1100">
                <a:latin typeface="Arial"/>
                <a:ea typeface="Arial"/>
                <a:cs typeface="Arial"/>
                <a:sym typeface="Arial"/>
              </a:rPr>
              <a:t> can lead to inefficient performance, with clogged filters, worn parts, or outdated equipment consuming more energy.</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b="1" lang="en-US" sz="1100">
                <a:latin typeface="Arial"/>
                <a:ea typeface="Arial"/>
                <a:cs typeface="Arial"/>
                <a:sym typeface="Arial"/>
              </a:rPr>
              <a:t>Inappropriate uses</a:t>
            </a:r>
            <a:r>
              <a:rPr lang="en-US" sz="1100">
                <a:latin typeface="Arial"/>
                <a:ea typeface="Arial"/>
                <a:cs typeface="Arial"/>
                <a:sym typeface="Arial"/>
              </a:rPr>
              <a:t> of compressed air—such as using it for cooling or cleaning instead of more efficient alternatives—can lead to unnecessary energy waste.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Undersized pipes create high </a:t>
            </a:r>
            <a:r>
              <a:rPr b="1" lang="en-US" sz="1100">
                <a:latin typeface="Arial"/>
                <a:ea typeface="Arial"/>
                <a:cs typeface="Arial"/>
                <a:sym typeface="Arial"/>
              </a:rPr>
              <a:t>pressure drops</a:t>
            </a:r>
            <a:r>
              <a:rPr lang="en-US" sz="1100">
                <a:latin typeface="Arial"/>
                <a:ea typeface="Arial"/>
                <a:cs typeface="Arial"/>
                <a:sym typeface="Arial"/>
              </a:rPr>
              <a:t>, forcing the compressor to work harder to deliver the required pressure.</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Improperly placed </a:t>
            </a:r>
            <a:r>
              <a:rPr b="1" lang="en-US" sz="1100">
                <a:latin typeface="Arial"/>
                <a:ea typeface="Arial"/>
                <a:cs typeface="Arial"/>
                <a:sym typeface="Arial"/>
              </a:rPr>
              <a:t>tees and elbows</a:t>
            </a:r>
            <a:r>
              <a:rPr lang="en-US" sz="1100">
                <a:latin typeface="Arial"/>
                <a:ea typeface="Arial"/>
                <a:cs typeface="Arial"/>
                <a:sym typeface="Arial"/>
              </a:rPr>
              <a:t> in the piping system cause turbulent airflows and additional pressure drops. </a:t>
            </a:r>
            <a:endParaRPr sz="1100">
              <a:latin typeface="Arial"/>
              <a:ea typeface="Arial"/>
              <a:cs typeface="Arial"/>
              <a:sym typeface="Arial"/>
            </a:endParaRPr>
          </a:p>
          <a:p>
            <a:pPr indent="0" lvl="0" marL="0" rtl="0" algn="l">
              <a:spcBef>
                <a:spcPts val="0"/>
              </a:spcBef>
              <a:spcAft>
                <a:spcPts val="0"/>
              </a:spcAft>
              <a:buNone/>
            </a:pPr>
            <a:r>
              <a:t/>
            </a:r>
            <a:endParaRPr/>
          </a:p>
        </p:txBody>
      </p:sp>
      <p:sp>
        <p:nvSpPr>
          <p:cNvPr id="552" name="Google Shape;552;g30f24603c75_0_16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30f24603c75_0_16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sz="1100">
                <a:latin typeface="Arial"/>
                <a:ea typeface="Arial"/>
                <a:cs typeface="Arial"/>
                <a:sym typeface="Arial"/>
              </a:rPr>
              <a:t>Moisture control and air treatment</a:t>
            </a:r>
            <a:r>
              <a:rPr lang="en-US" sz="1100">
                <a:latin typeface="Arial"/>
                <a:ea typeface="Arial"/>
                <a:cs typeface="Arial"/>
                <a:sym typeface="Arial"/>
              </a:rPr>
              <a:t> are critical, typically achieved by using dryers and filters to remove moisture and contaminants, which prevents corrosion and damage in piping and end-use equipment.</a:t>
            </a:r>
            <a:endParaRPr sz="1100">
              <a:latin typeface="Arial"/>
              <a:ea typeface="Arial"/>
              <a:cs typeface="Arial"/>
              <a:sym typeface="Arial"/>
            </a:endParaRPr>
          </a:p>
          <a:p>
            <a:pPr indent="0" lvl="0" marL="0" rtl="0" algn="l">
              <a:spcBef>
                <a:spcPts val="0"/>
              </a:spcBef>
              <a:spcAft>
                <a:spcPts val="0"/>
              </a:spcAft>
              <a:buNone/>
            </a:pPr>
            <a:r>
              <a:rPr b="1" lang="en-US" sz="1100">
                <a:latin typeface="Arial"/>
                <a:ea typeface="Arial"/>
                <a:cs typeface="Arial"/>
                <a:sym typeface="Arial"/>
              </a:rPr>
              <a:t>Proper sizing of the receiver tank</a:t>
            </a:r>
            <a:r>
              <a:rPr lang="en-US" sz="1100">
                <a:latin typeface="Arial"/>
                <a:ea typeface="Arial"/>
                <a:cs typeface="Arial"/>
                <a:sym typeface="Arial"/>
              </a:rPr>
              <a:t> helps maintain consistent air pressure, reduces compressor cycling </a:t>
            </a:r>
            <a:endParaRPr sz="1100">
              <a:latin typeface="Arial"/>
              <a:ea typeface="Arial"/>
              <a:cs typeface="Arial"/>
              <a:sym typeface="Arial"/>
            </a:endParaRPr>
          </a:p>
          <a:p>
            <a:pPr indent="0" lvl="0" marL="0" rtl="0" algn="l">
              <a:spcBef>
                <a:spcPts val="0"/>
              </a:spcBef>
              <a:spcAft>
                <a:spcPts val="0"/>
              </a:spcAft>
              <a:buNone/>
            </a:pPr>
            <a:r>
              <a:rPr b="1" lang="en-US" sz="1100">
                <a:latin typeface="Arial"/>
                <a:ea typeface="Arial"/>
                <a:cs typeface="Arial"/>
                <a:sym typeface="Arial"/>
              </a:rPr>
              <a:t>Preventing air leaks</a:t>
            </a:r>
            <a:r>
              <a:rPr lang="en-US" sz="1100">
                <a:latin typeface="Arial"/>
                <a:ea typeface="Arial"/>
                <a:cs typeface="Arial"/>
                <a:sym typeface="Arial"/>
              </a:rPr>
              <a:t> through regular inspections and timely repairs can drastically reduce energy waste, as even small leaks can result in significant efficiency losses over time.</a:t>
            </a:r>
            <a:endParaRPr sz="1100">
              <a:latin typeface="Arial"/>
              <a:ea typeface="Arial"/>
              <a:cs typeface="Arial"/>
              <a:sym typeface="Arial"/>
            </a:endParaRPr>
          </a:p>
          <a:p>
            <a:pPr indent="0" lvl="0" marL="0" rtl="0" algn="l">
              <a:spcBef>
                <a:spcPts val="0"/>
              </a:spcBef>
              <a:spcAft>
                <a:spcPts val="0"/>
              </a:spcAft>
              <a:buNone/>
            </a:pPr>
            <a:r>
              <a:rPr lang="en-US" sz="1100">
                <a:latin typeface="Arial"/>
                <a:ea typeface="Arial"/>
                <a:cs typeface="Arial"/>
                <a:sym typeface="Arial"/>
              </a:rPr>
              <a:t>Maintaining </a:t>
            </a:r>
            <a:r>
              <a:rPr b="1" lang="en-US" sz="1100">
                <a:latin typeface="Arial"/>
                <a:ea typeface="Arial"/>
                <a:cs typeface="Arial"/>
                <a:sym typeface="Arial"/>
              </a:rPr>
              <a:t>end-use equipment</a:t>
            </a:r>
            <a:r>
              <a:rPr lang="en-US" sz="1100">
                <a:latin typeface="Arial"/>
                <a:ea typeface="Arial"/>
                <a:cs typeface="Arial"/>
                <a:sym typeface="Arial"/>
              </a:rPr>
              <a:t> ensures that only the necessary amount of compressed air is used for each application, which minimizes overconsumption.</a:t>
            </a:r>
            <a:endParaRPr sz="1100">
              <a:latin typeface="Arial"/>
              <a:ea typeface="Arial"/>
              <a:cs typeface="Arial"/>
              <a:sym typeface="Arial"/>
            </a:endParaRPr>
          </a:p>
          <a:p>
            <a:pPr indent="0" lvl="0" marL="0" rtl="0" algn="l">
              <a:spcBef>
                <a:spcPts val="0"/>
              </a:spcBef>
              <a:spcAft>
                <a:spcPts val="0"/>
              </a:spcAft>
              <a:buNone/>
            </a:pPr>
            <a:r>
              <a:rPr b="1" lang="en-US" sz="1100">
                <a:latin typeface="Arial"/>
                <a:ea typeface="Arial"/>
                <a:cs typeface="Arial"/>
                <a:sym typeface="Arial"/>
              </a:rPr>
              <a:t>Regular maintenance</a:t>
            </a:r>
            <a:r>
              <a:rPr lang="en-US" sz="1100">
                <a:latin typeface="Arial"/>
                <a:ea typeface="Arial"/>
                <a:cs typeface="Arial"/>
                <a:sym typeface="Arial"/>
              </a:rPr>
              <a:t> helps avoid unexpected breakdowns and maintains peak system efficiency</a:t>
            </a:r>
            <a:endParaRPr sz="1100">
              <a:latin typeface="Arial"/>
              <a:ea typeface="Arial"/>
              <a:cs typeface="Arial"/>
              <a:sym typeface="Arial"/>
            </a:endParaRPr>
          </a:p>
          <a:p>
            <a:pPr indent="0" lvl="0" marL="0" rtl="0" algn="l">
              <a:spcBef>
                <a:spcPts val="0"/>
              </a:spcBef>
              <a:spcAft>
                <a:spcPts val="0"/>
              </a:spcAft>
              <a:buNone/>
            </a:pPr>
            <a:r>
              <a:t/>
            </a:r>
            <a:endParaRPr sz="1100">
              <a:latin typeface="Arial"/>
              <a:ea typeface="Arial"/>
              <a:cs typeface="Arial"/>
              <a:sym typeface="Arial"/>
            </a:endParaRPr>
          </a:p>
          <a:p>
            <a:pPr indent="0" lvl="0" marL="0" rtl="0" algn="l">
              <a:spcBef>
                <a:spcPts val="0"/>
              </a:spcBef>
              <a:spcAft>
                <a:spcPts val="0"/>
              </a:spcAft>
              <a:buNone/>
            </a:pPr>
            <a:r>
              <a:t/>
            </a:r>
            <a:endParaRPr b="1"/>
          </a:p>
        </p:txBody>
      </p:sp>
      <p:sp>
        <p:nvSpPr>
          <p:cNvPr id="580" name="Google Shape;580;g30f24603c75_0_16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30f24603c75_0_16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Compressed air systems must maintain optimal air quality, including dryness and contaminant levels, to protect equipment and ensure process quality. Accurate assessment of air quantity based on average consumption across tools and processes is necessary for proper system sizing. Pressure requirements must be optimized by considering pressure drops to ensure energy efficiency and consistent performance. Analyzing demand load requirements through a load profile helps in designing systems that can handle varying demand throughout the day. In industries like textiles, compressed air is used in processes such as agitating liquids, clamping, automated equipment, loom jet weaving, and spinning, all requiring precise air quality, quantity, and pressure for efficient operation.</a:t>
            </a:r>
            <a:endParaRPr/>
          </a:p>
        </p:txBody>
      </p:sp>
      <p:sp>
        <p:nvSpPr>
          <p:cNvPr id="587" name="Google Shape;587;g30f24603c75_0_16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30f24603c75_0_166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action plan for optimizing a compressed air system begins with developing a basic block diagram to visualize the entire system, including compressors, storage tanks, dryers, and end-use applications. Next, establish a baseline by measuring key parameters such as kW consumption, pressure profile, demand profile, and leak load. This data will provide a reference point for calculating current energy use and costs. Collaborating with a compressed air system specialist is essential to implement an appropriate compressor control strategy, which may involve optimizing settings or upgrading controls. After adjusting controls, re-measure the system to obtain more accurate readings of kW, pressures, and leak load, and recalculate energy use and costs to assess improvements. A thorough walkthrough of the system should be conducted to identify preventive maintenance needs and additional opportunities for reducing costs and improving performance. Identifying and fixing leaks, along with correcting inappropriate uses of compressed air, is crucial for optimizing the system. Re-measure after these corrections, adjust controls accordingly, and continue to implement continuous improvement programs to ensure long-term energy savings, cost reductions, and enhanced system performance.</a:t>
            </a:r>
            <a:endParaRPr/>
          </a:p>
        </p:txBody>
      </p:sp>
      <p:sp>
        <p:nvSpPr>
          <p:cNvPr id="594" name="Google Shape;594;g30f24603c75_0_16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30f24603c75_0_168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b="1"/>
          </a:p>
        </p:txBody>
      </p:sp>
      <p:sp>
        <p:nvSpPr>
          <p:cNvPr id="603" name="Google Shape;603;g30f24603c75_0_16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0f24603c75_0_99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Facilitator notes:</a:t>
            </a:r>
            <a:br>
              <a:rPr lang="en-US"/>
            </a:br>
            <a:r>
              <a:rPr lang="en-US"/>
              <a:t>Compressed air systems are a significant energy consumer in industrial facilities. According to the Department of Energy, they account for about 10% of all electricity consumption in an average industrial facility. However, this percentage can rise dramatically—up to 30% or more—depending on the specific industry. This highlights the importance of targeting compressed air systems in energy audits and efficiency improvement initiatives, as optimizing these systems can yield substantial energy and cost savings.</a:t>
            </a:r>
            <a:endParaRPr/>
          </a:p>
        </p:txBody>
      </p:sp>
      <p:sp>
        <p:nvSpPr>
          <p:cNvPr id="296" name="Google Shape;296;g30f24603c75_0_9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30f24603c75_0_16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Facilitator’s note:</a:t>
            </a:r>
            <a:br>
              <a:rPr lang="en-US"/>
            </a:br>
            <a:r>
              <a:rPr lang="en-US"/>
              <a:t>Leverage the data entry tools available to construct a comprehensive virtual representation of your system. This virtual mapping allows you to visualize how different components interact and provides a foundation for in-depth analysis. By exploring the reporting and performance sections, you can identify inefficiencies or areas where the system may not be operating at its optimal level. Once inefficiencies are identified, you can create and simulate various scenarios to assess the potential impact of implementing positive changes. These scenarios help predict outcomes, improve decision-making, and ensure that adjustments lead to enhanced system performance and efficiency.</a:t>
            </a:r>
            <a:endParaRPr/>
          </a:p>
        </p:txBody>
      </p:sp>
      <p:sp>
        <p:nvSpPr>
          <p:cNvPr id="610" name="Google Shape;610;g30f24603c75_0_16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30f24603c75_0_16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g30f24603c75_0_16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g30f24603c75_0_16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0f24603c75_0_170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Facilitator’s note:</a:t>
            </a:r>
            <a:endParaRPr/>
          </a:p>
          <a:p>
            <a:pPr indent="0" lvl="0" marL="0" rtl="0" algn="l">
              <a:spcBef>
                <a:spcPts val="0"/>
              </a:spcBef>
              <a:spcAft>
                <a:spcPts val="0"/>
              </a:spcAft>
              <a:buNone/>
            </a:pPr>
            <a:r>
              <a:rPr lang="en-US"/>
              <a:t>The MEASUR Compressed Air Module is a powerful software tool designed to help users analyze and optimize compressed air systems for better energy efficiency. It allows users to set up their system’s baseline and assess potential modifications to identify opportunities for saving on costs, energy, and emissions. It's crucial to establish a complete and accurate baseline before making any system modifications, as this ensures that the improvements can be properly assessed and quantified. To guide you through the process, the 'Help' tab on the right panel is an excellent resource to ensure proper data input, which is vital for accurate analysis. Lastly, MEASUR can be used as a tool to follow the 'Seven-Step Action Plan' to systematically improve system efficiencies, helping you take actionable steps toward long-term energy savings and cost reduction.</a:t>
            </a:r>
            <a:endParaRPr/>
          </a:p>
        </p:txBody>
      </p:sp>
      <p:sp>
        <p:nvSpPr>
          <p:cNvPr id="624" name="Google Shape;624;g30f24603c75_0_17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30f24603c75_0_170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b="1"/>
          </a:p>
        </p:txBody>
      </p:sp>
      <p:sp>
        <p:nvSpPr>
          <p:cNvPr id="631" name="Google Shape;631;g30f24603c75_0_17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30f24603c75_0_17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8" name="Google Shape;638;g30f24603c75_0_17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9" name="Google Shape;639;g30f24603c75_0_17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0f24603c75_0_10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Compressed air is one of the most expensive sources of energy in a plant. The overall efficiency of a typical compressed air system can be as low as 10%-15%. For example, to operate a 1-horsepower (hp) air motor at 100 pounds per square inch gauge (psig), approximately 7-8 hp of electrical power is supplied to the air compressor. To calculate the cost of compressed air in your facility, use the formula shown.</a:t>
            </a:r>
            <a:endParaRPr/>
          </a:p>
          <a:p>
            <a:pPr indent="0" lvl="0" marL="0" rtl="0" algn="l">
              <a:spcBef>
                <a:spcPts val="0"/>
              </a:spcBef>
              <a:spcAft>
                <a:spcPts val="0"/>
              </a:spcAft>
              <a:buNone/>
            </a:pPr>
            <a:r>
              <a:rPr lang="en-US"/>
              <a:t>Where: bhp—Motor full-load horsepower (frequently higher than the motor nameplate horsepower—check equipment specification) </a:t>
            </a:r>
            <a:endParaRPr/>
          </a:p>
          <a:p>
            <a:pPr indent="0" lvl="0" marL="0" rtl="0" algn="l">
              <a:spcBef>
                <a:spcPts val="0"/>
              </a:spcBef>
              <a:spcAft>
                <a:spcPts val="0"/>
              </a:spcAft>
              <a:buNone/>
            </a:pPr>
            <a:r>
              <a:rPr lang="en-US"/>
              <a:t>0.746—conversion between hp and kW </a:t>
            </a:r>
            <a:endParaRPr/>
          </a:p>
          <a:p>
            <a:pPr indent="0" lvl="0" marL="0" rtl="0" algn="l">
              <a:spcBef>
                <a:spcPts val="0"/>
              </a:spcBef>
              <a:spcAft>
                <a:spcPts val="0"/>
              </a:spcAft>
              <a:buNone/>
            </a:pPr>
            <a:r>
              <a:rPr lang="en-US"/>
              <a:t>Percent time—percentage of time running at this operating level </a:t>
            </a:r>
            <a:endParaRPr/>
          </a:p>
          <a:p>
            <a:pPr indent="0" lvl="0" marL="0" rtl="0" algn="l">
              <a:spcBef>
                <a:spcPts val="0"/>
              </a:spcBef>
              <a:spcAft>
                <a:spcPts val="0"/>
              </a:spcAft>
              <a:buNone/>
            </a:pPr>
            <a:r>
              <a:rPr lang="en-US"/>
              <a:t>Percent full-load bhp—bhp as percentage of full-load bhp at this operating level </a:t>
            </a:r>
            <a:endParaRPr/>
          </a:p>
          <a:p>
            <a:pPr indent="0" lvl="0" marL="0" rtl="0" algn="l">
              <a:spcBef>
                <a:spcPts val="0"/>
              </a:spcBef>
              <a:spcAft>
                <a:spcPts val="0"/>
              </a:spcAft>
              <a:buNone/>
            </a:pPr>
            <a:r>
              <a:rPr lang="en-US"/>
              <a:t>Motor efficiency—motor efficiency at this operating level</a:t>
            </a:r>
            <a:endParaRPr/>
          </a:p>
        </p:txBody>
      </p:sp>
      <p:sp>
        <p:nvSpPr>
          <p:cNvPr id="304" name="Google Shape;304;g30f24603c75_0_10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30f24603c75_0_10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In case of </a:t>
            </a:r>
            <a:r>
              <a:rPr lang="en-US"/>
              <a:t>electromechanical</a:t>
            </a:r>
            <a:r>
              <a:rPr lang="en-US"/>
              <a:t> equipments, electricity needed to run the machine and equipment that proves to be the most expensive than the initial purchase of the compressed air </a:t>
            </a:r>
            <a:r>
              <a:rPr lang="en-US"/>
              <a:t>system</a:t>
            </a:r>
            <a:r>
              <a:rPr lang="en-US"/>
              <a:t>. In fact, the system itself only costs around 10% of the total cost of producing compressed air.</a:t>
            </a:r>
            <a:endParaRPr/>
          </a:p>
          <a:p>
            <a:pPr indent="0" lvl="0" marL="0" rtl="0" algn="l">
              <a:spcBef>
                <a:spcPts val="0"/>
              </a:spcBef>
              <a:spcAft>
                <a:spcPts val="0"/>
              </a:spcAft>
              <a:buNone/>
            </a:pPr>
            <a:r>
              <a:rPr lang="en-US"/>
              <a:t>Air Compressor Costs </a:t>
            </a:r>
            <a:endParaRPr/>
          </a:p>
          <a:p>
            <a:pPr indent="0" lvl="0" marL="0" rtl="0" algn="l">
              <a:spcBef>
                <a:spcPts val="0"/>
              </a:spcBef>
              <a:spcAft>
                <a:spcPts val="0"/>
              </a:spcAft>
              <a:buNone/>
            </a:pPr>
            <a:r>
              <a:rPr lang="en-US"/>
              <a:t>Equipment and installation: 12% </a:t>
            </a:r>
            <a:endParaRPr/>
          </a:p>
          <a:p>
            <a:pPr indent="0" lvl="0" marL="0" rtl="0" algn="l">
              <a:spcBef>
                <a:spcPts val="0"/>
              </a:spcBef>
              <a:spcAft>
                <a:spcPts val="0"/>
              </a:spcAft>
              <a:buNone/>
            </a:pPr>
            <a:r>
              <a:rPr lang="en-US"/>
              <a:t>Maintenance: 12% </a:t>
            </a:r>
            <a:endParaRPr/>
          </a:p>
          <a:p>
            <a:pPr indent="0" lvl="0" marL="0" rtl="0" algn="l">
              <a:spcBef>
                <a:spcPts val="0"/>
              </a:spcBef>
              <a:spcAft>
                <a:spcPts val="0"/>
              </a:spcAft>
              <a:buNone/>
            </a:pPr>
            <a:r>
              <a:rPr lang="en-US"/>
              <a:t>Electricity to operate: 76% </a:t>
            </a:r>
            <a:endParaRPr/>
          </a:p>
          <a:p>
            <a:pPr indent="0" lvl="0" marL="0" rtl="0" algn="l">
              <a:spcBef>
                <a:spcPts val="0"/>
              </a:spcBef>
              <a:spcAft>
                <a:spcPts val="0"/>
              </a:spcAft>
              <a:buNone/>
            </a:pPr>
            <a:r>
              <a:rPr lang="en-US"/>
              <a:t>Another important factor to consider when determining the cost of compressed air is warranty coverage. Extended warranty coverage on an air compressor will cost more upfront. However, this investment can provide peace of mind and other benefits in the long term.</a:t>
            </a:r>
            <a:endParaRPr/>
          </a:p>
        </p:txBody>
      </p:sp>
      <p:sp>
        <p:nvSpPr>
          <p:cNvPr id="315" name="Google Shape;315;g30f24603c75_0_10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0f24603c75_0_106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use of compressed air is versatile. In industries, compressed air powers pneumatic tools, conveyor systems, and actuators. It’s also critical in processes like spraying, packaging, and material handling. It is commonly used in Automobile, Plastics, Manufacturing, Agriculture, Metal Manufacturing industries. </a:t>
            </a:r>
            <a:endParaRPr/>
          </a:p>
        </p:txBody>
      </p:sp>
      <p:sp>
        <p:nvSpPr>
          <p:cNvPr id="322" name="Google Shape;322;g30f24603c75_0_10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0f24603c75_0_108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Compressed air systems consist of several essential components that work together to ensure efficient operation. The compressor is the core of the system, generating compressed air by drawing in and pressurizing atmospheric air. The wet storage tank serves as an initial reservoir, helping to smooth pressure fluctuations and allowing moisture to separate from the air. To ensure air quality, the dryer removes moisture, preventing equipment damage and contamination in sensitive processes. The dry storage tank stores the dried air, maintaining consistent pressure to meet downstream demands. Finally, the compressed air is used at the process end usage stage for various applications, such as powering pneumatic tools, conveying materials, or supporting manufacturing processes. Proper maintenance and optimization of these components are critical for improving system efficiency and reducing energy costs.</a:t>
            </a:r>
            <a:endParaRPr/>
          </a:p>
        </p:txBody>
      </p:sp>
      <p:sp>
        <p:nvSpPr>
          <p:cNvPr id="329" name="Google Shape;329;g30f24603c75_0_10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0f24603c75_0_109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The </a:t>
            </a:r>
            <a:r>
              <a:rPr b="1" lang="en-US" sz="1100">
                <a:latin typeface="Arial"/>
                <a:ea typeface="Arial"/>
                <a:cs typeface="Arial"/>
                <a:sym typeface="Arial"/>
              </a:rPr>
              <a:t>compressor package enclosure</a:t>
            </a:r>
            <a:r>
              <a:rPr lang="en-US" sz="1100">
                <a:latin typeface="Arial"/>
                <a:ea typeface="Arial"/>
                <a:cs typeface="Arial"/>
                <a:sym typeface="Arial"/>
              </a:rPr>
              <a:t> is the core, where air is compressed to the desired pressure. Compressed air is then stored in a </a:t>
            </a:r>
            <a:r>
              <a:rPr b="1" lang="en-US" sz="1100">
                <a:latin typeface="Arial"/>
                <a:ea typeface="Arial"/>
                <a:cs typeface="Arial"/>
                <a:sym typeface="Arial"/>
              </a:rPr>
              <a:t>receiver tank</a:t>
            </a:r>
            <a:r>
              <a:rPr lang="en-US" sz="1100">
                <a:latin typeface="Arial"/>
                <a:ea typeface="Arial"/>
                <a:cs typeface="Arial"/>
                <a:sym typeface="Arial"/>
              </a:rPr>
              <a:t>, which stabilizes the system by holding air for peak demands and reducing compressor cycling. A </a:t>
            </a:r>
            <a:r>
              <a:rPr b="1" lang="en-US" sz="1100">
                <a:latin typeface="Arial"/>
                <a:ea typeface="Arial"/>
                <a:cs typeface="Arial"/>
                <a:sym typeface="Arial"/>
              </a:rPr>
              <a:t>dryer/moisture separator</a:t>
            </a:r>
            <a:r>
              <a:rPr lang="en-US" sz="1100">
                <a:latin typeface="Arial"/>
                <a:ea typeface="Arial"/>
                <a:cs typeface="Arial"/>
                <a:sym typeface="Arial"/>
              </a:rPr>
              <a:t> removes moisture from the air to prevent rust, corrosion, and contamination in downstream equipment. Finally, </a:t>
            </a:r>
            <a:r>
              <a:rPr b="1" lang="en-US" sz="1100">
                <a:latin typeface="Arial"/>
                <a:ea typeface="Arial"/>
                <a:cs typeface="Arial"/>
                <a:sym typeface="Arial"/>
              </a:rPr>
              <a:t>filters</a:t>
            </a:r>
            <a:r>
              <a:rPr lang="en-US" sz="1100">
                <a:latin typeface="Arial"/>
                <a:ea typeface="Arial"/>
                <a:cs typeface="Arial"/>
                <a:sym typeface="Arial"/>
              </a:rPr>
              <a:t> clean the air of dust, oil, and other particles, while </a:t>
            </a:r>
            <a:r>
              <a:rPr b="1" lang="en-US" sz="1100">
                <a:latin typeface="Arial"/>
                <a:ea typeface="Arial"/>
                <a:cs typeface="Arial"/>
                <a:sym typeface="Arial"/>
              </a:rPr>
              <a:t>distribution piping</a:t>
            </a:r>
            <a:r>
              <a:rPr lang="en-US" sz="1100">
                <a:latin typeface="Arial"/>
                <a:ea typeface="Arial"/>
                <a:cs typeface="Arial"/>
                <a:sym typeface="Arial"/>
              </a:rPr>
              <a:t> transports the air to tools and machinery across the facility.</a:t>
            </a:r>
            <a:endParaRPr/>
          </a:p>
        </p:txBody>
      </p:sp>
      <p:sp>
        <p:nvSpPr>
          <p:cNvPr id="338" name="Google Shape;338;g30f24603c75_0_10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 name="Shape 16"/>
        <p:cNvGrpSpPr/>
        <p:nvPr/>
      </p:nvGrpSpPr>
      <p:grpSpPr>
        <a:xfrm>
          <a:off x="0" y="0"/>
          <a:ext cx="0" cy="0"/>
          <a:chOff x="0" y="0"/>
          <a:chExt cx="0" cy="0"/>
        </a:xfrm>
      </p:grpSpPr>
      <p:sp>
        <p:nvSpPr>
          <p:cNvPr id="17" name="Google Shape;17;p15"/>
          <p:cNvSpPr txBox="1"/>
          <p:nvPr>
            <p:ph type="title"/>
          </p:nvPr>
        </p:nvSpPr>
        <p:spPr>
          <a:xfrm>
            <a:off x="628650" y="274638"/>
            <a:ext cx="7886700" cy="9937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5"/>
          <p:cNvSpPr txBox="1"/>
          <p:nvPr>
            <p:ph idx="1" type="body"/>
          </p:nvPr>
        </p:nvSpPr>
        <p:spPr>
          <a:xfrm>
            <a:off x="628650" y="1370013"/>
            <a:ext cx="3867150" cy="326231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15"/>
          <p:cNvSpPr txBox="1"/>
          <p:nvPr>
            <p:ph idx="2" type="body"/>
          </p:nvPr>
        </p:nvSpPr>
        <p:spPr>
          <a:xfrm>
            <a:off x="4648200" y="1370013"/>
            <a:ext cx="3867150" cy="326231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15"/>
          <p:cNvSpPr txBox="1"/>
          <p:nvPr>
            <p:ph idx="10" type="dt"/>
          </p:nvPr>
        </p:nvSpPr>
        <p:spPr>
          <a:xfrm>
            <a:off x="628650" y="4767263"/>
            <a:ext cx="2057400" cy="27463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5"/>
          <p:cNvSpPr txBox="1"/>
          <p:nvPr>
            <p:ph idx="11" type="ftr"/>
          </p:nvPr>
        </p:nvSpPr>
        <p:spPr>
          <a:xfrm>
            <a:off x="3028950" y="4767263"/>
            <a:ext cx="3086100" cy="27463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15"/>
          <p:cNvSpPr txBox="1"/>
          <p:nvPr>
            <p:ph idx="12" type="sldNum"/>
          </p:nvPr>
        </p:nvSpPr>
        <p:spPr>
          <a:xfrm>
            <a:off x="6457950" y="4767263"/>
            <a:ext cx="2057400"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3" name="Shape 73"/>
        <p:cNvGrpSpPr/>
        <p:nvPr/>
      </p:nvGrpSpPr>
      <p:grpSpPr>
        <a:xfrm>
          <a:off x="0" y="0"/>
          <a:ext cx="0" cy="0"/>
          <a:chOff x="0" y="0"/>
          <a:chExt cx="0" cy="0"/>
        </a:xfrm>
      </p:grpSpPr>
      <p:sp>
        <p:nvSpPr>
          <p:cNvPr id="74" name="Google Shape;74;p28"/>
          <p:cNvSpPr txBox="1"/>
          <p:nvPr>
            <p:ph type="title"/>
          </p:nvPr>
        </p:nvSpPr>
        <p:spPr>
          <a:xfrm>
            <a:off x="628650" y="274638"/>
            <a:ext cx="7886700" cy="9937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28"/>
          <p:cNvSpPr txBox="1"/>
          <p:nvPr>
            <p:ph idx="1" type="body"/>
          </p:nvPr>
        </p:nvSpPr>
        <p:spPr>
          <a:xfrm rot="5400000">
            <a:off x="2940844" y="-942181"/>
            <a:ext cx="3262312"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28"/>
          <p:cNvSpPr txBox="1"/>
          <p:nvPr>
            <p:ph idx="10" type="dt"/>
          </p:nvPr>
        </p:nvSpPr>
        <p:spPr>
          <a:xfrm>
            <a:off x="628650" y="4767263"/>
            <a:ext cx="2057400" cy="27463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8"/>
          <p:cNvSpPr txBox="1"/>
          <p:nvPr>
            <p:ph idx="11" type="ftr"/>
          </p:nvPr>
        </p:nvSpPr>
        <p:spPr>
          <a:xfrm>
            <a:off x="3028950" y="4767263"/>
            <a:ext cx="3086100" cy="27463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8"/>
          <p:cNvSpPr txBox="1"/>
          <p:nvPr>
            <p:ph idx="12" type="sldNum"/>
          </p:nvPr>
        </p:nvSpPr>
        <p:spPr>
          <a:xfrm>
            <a:off x="6457950" y="4767263"/>
            <a:ext cx="2057400"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29"/>
          <p:cNvSpPr txBox="1"/>
          <p:nvPr>
            <p:ph type="title"/>
          </p:nvPr>
        </p:nvSpPr>
        <p:spPr>
          <a:xfrm rot="5400000">
            <a:off x="5350669" y="1467644"/>
            <a:ext cx="4357687"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29"/>
          <p:cNvSpPr txBox="1"/>
          <p:nvPr>
            <p:ph idx="1" type="body"/>
          </p:nvPr>
        </p:nvSpPr>
        <p:spPr>
          <a:xfrm rot="5400000">
            <a:off x="1331119" y="-427831"/>
            <a:ext cx="4357687" cy="57626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29"/>
          <p:cNvSpPr txBox="1"/>
          <p:nvPr>
            <p:ph idx="10" type="dt"/>
          </p:nvPr>
        </p:nvSpPr>
        <p:spPr>
          <a:xfrm>
            <a:off x="628650" y="4767263"/>
            <a:ext cx="2057400" cy="27463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29"/>
          <p:cNvSpPr txBox="1"/>
          <p:nvPr>
            <p:ph idx="11" type="ftr"/>
          </p:nvPr>
        </p:nvSpPr>
        <p:spPr>
          <a:xfrm>
            <a:off x="3028950" y="4767263"/>
            <a:ext cx="3086100" cy="27463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29"/>
          <p:cNvSpPr txBox="1"/>
          <p:nvPr>
            <p:ph idx="12" type="sldNum"/>
          </p:nvPr>
        </p:nvSpPr>
        <p:spPr>
          <a:xfrm>
            <a:off x="6457950" y="4767263"/>
            <a:ext cx="2057400"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4" name="Shape 94"/>
        <p:cNvGrpSpPr/>
        <p:nvPr/>
      </p:nvGrpSpPr>
      <p:grpSpPr>
        <a:xfrm>
          <a:off x="0" y="0"/>
          <a:ext cx="0" cy="0"/>
          <a:chOff x="0" y="0"/>
          <a:chExt cx="0" cy="0"/>
        </a:xfrm>
      </p:grpSpPr>
      <p:sp>
        <p:nvSpPr>
          <p:cNvPr id="95" name="Google Shape;95;g30f24603c75_0_114"/>
          <p:cNvSpPr txBox="1"/>
          <p:nvPr>
            <p:ph type="ctrTitle"/>
          </p:nvPr>
        </p:nvSpPr>
        <p:spPr>
          <a:xfrm>
            <a:off x="1143000" y="1580912"/>
            <a:ext cx="6858000" cy="16422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Arial Black"/>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6" name="Google Shape;96;g30f24603c75_0_114"/>
          <p:cNvSpPr txBox="1"/>
          <p:nvPr>
            <p:ph idx="1" type="subTitle"/>
          </p:nvPr>
        </p:nvSpPr>
        <p:spPr>
          <a:xfrm>
            <a:off x="1143000" y="3390900"/>
            <a:ext cx="6858000" cy="12915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97" name="Google Shape;97;g30f24603c75_0_114"/>
          <p:cNvSpPr txBox="1"/>
          <p:nvPr>
            <p:ph idx="11" type="ftr"/>
          </p:nvPr>
        </p:nvSpPr>
        <p:spPr>
          <a:xfrm>
            <a:off x="3018212" y="4822988"/>
            <a:ext cx="3301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8" name="Google Shape;98;g30f24603c75_0_114"/>
          <p:cNvSpPr txBox="1"/>
          <p:nvPr/>
        </p:nvSpPr>
        <p:spPr>
          <a:xfrm>
            <a:off x="195925" y="4790825"/>
            <a:ext cx="3000000" cy="3540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en-US" sz="1100">
                <a:solidFill>
                  <a:schemeClr val="lt1"/>
                </a:solidFill>
                <a:latin typeface="Lexend Light"/>
                <a:ea typeface="Lexend Light"/>
                <a:cs typeface="Lexend Light"/>
                <a:sym typeface="Lexend Light"/>
              </a:rPr>
              <a:t>10/27/2024</a:t>
            </a:r>
            <a:endParaRPr sz="1100">
              <a:solidFill>
                <a:schemeClr val="lt1"/>
              </a:solidFill>
              <a:latin typeface="Lexend Light"/>
              <a:ea typeface="Lexend Light"/>
              <a:cs typeface="Lexend Light"/>
              <a:sym typeface="Lexend Light"/>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99" name="Shape 99"/>
        <p:cNvGrpSpPr/>
        <p:nvPr/>
      </p:nvGrpSpPr>
      <p:grpSpPr>
        <a:xfrm>
          <a:off x="0" y="0"/>
          <a:ext cx="0" cy="0"/>
          <a:chOff x="0" y="0"/>
          <a:chExt cx="0" cy="0"/>
        </a:xfrm>
      </p:grpSpPr>
      <p:sp>
        <p:nvSpPr>
          <p:cNvPr id="100" name="Google Shape;100;g30f24603c75_0_120"/>
          <p:cNvSpPr txBox="1"/>
          <p:nvPr/>
        </p:nvSpPr>
        <p:spPr>
          <a:xfrm>
            <a:off x="209950" y="479082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chemeClr val="lt1"/>
                </a:solidFill>
                <a:latin typeface="Lexend Light"/>
                <a:ea typeface="Lexend Light"/>
                <a:cs typeface="Lexend Light"/>
                <a:sym typeface="Lexend Light"/>
              </a:rPr>
              <a:t>10/27/2024</a:t>
            </a:r>
            <a:endParaRPr sz="1100">
              <a:solidFill>
                <a:schemeClr val="lt1"/>
              </a:solidFill>
              <a:latin typeface="Lexend Light"/>
              <a:ea typeface="Lexend Light"/>
              <a:cs typeface="Lexend Light"/>
              <a:sym typeface="Lexend Light"/>
            </a:endParaRPr>
          </a:p>
        </p:txBody>
      </p:sp>
      <p:sp>
        <p:nvSpPr>
          <p:cNvPr id="101" name="Google Shape;101;g30f24603c75_0_120"/>
          <p:cNvSpPr txBox="1"/>
          <p:nvPr/>
        </p:nvSpPr>
        <p:spPr>
          <a:xfrm>
            <a:off x="3017457" y="4822988"/>
            <a:ext cx="3300600" cy="2739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US" sz="1100">
                <a:solidFill>
                  <a:schemeClr val="lt1"/>
                </a:solidFill>
                <a:latin typeface="Lexend Light"/>
                <a:ea typeface="Lexend Light"/>
                <a:cs typeface="Lexend Light"/>
                <a:sym typeface="Lexend Light"/>
              </a:rPr>
              <a:t>Compressed Air</a:t>
            </a:r>
            <a:endParaRPr sz="1100">
              <a:solidFill>
                <a:schemeClr val="lt1"/>
              </a:solidFill>
              <a:latin typeface="Lexend Light"/>
              <a:ea typeface="Lexend Light"/>
              <a:cs typeface="Lexend Light"/>
              <a:sym typeface="Lexend Ligh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g30f24603c75_0_127"/>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Arial Black"/>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4" name="Google Shape;104;g30f24603c75_0_127"/>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757575"/>
              </a:buClr>
              <a:buSzPts val="1800"/>
              <a:buNone/>
              <a:defRPr sz="1800">
                <a:solidFill>
                  <a:srgbClr val="757575"/>
                </a:solidFill>
              </a:defRPr>
            </a:lvl1pPr>
            <a:lvl2pPr indent="-228600" lvl="1" marL="914400" algn="l">
              <a:lnSpc>
                <a:spcPct val="90000"/>
              </a:lnSpc>
              <a:spcBef>
                <a:spcPts val="400"/>
              </a:spcBef>
              <a:spcAft>
                <a:spcPts val="0"/>
              </a:spcAft>
              <a:buClr>
                <a:srgbClr val="757575"/>
              </a:buClr>
              <a:buSzPts val="1500"/>
              <a:buNone/>
              <a:defRPr sz="1500">
                <a:solidFill>
                  <a:srgbClr val="757575"/>
                </a:solidFill>
              </a:defRPr>
            </a:lvl2pPr>
            <a:lvl3pPr indent="-228600" lvl="2" marL="1371600" algn="l">
              <a:lnSpc>
                <a:spcPct val="90000"/>
              </a:lnSpc>
              <a:spcBef>
                <a:spcPts val="400"/>
              </a:spcBef>
              <a:spcAft>
                <a:spcPts val="0"/>
              </a:spcAft>
              <a:buClr>
                <a:srgbClr val="757575"/>
              </a:buClr>
              <a:buSzPts val="1400"/>
              <a:buNone/>
              <a:defRPr sz="1400">
                <a:solidFill>
                  <a:srgbClr val="757575"/>
                </a:solidFill>
              </a:defRPr>
            </a:lvl3pPr>
            <a:lvl4pPr indent="-228600" lvl="3" marL="1828800" algn="l">
              <a:lnSpc>
                <a:spcPct val="90000"/>
              </a:lnSpc>
              <a:spcBef>
                <a:spcPts val="400"/>
              </a:spcBef>
              <a:spcAft>
                <a:spcPts val="0"/>
              </a:spcAft>
              <a:buClr>
                <a:srgbClr val="757575"/>
              </a:buClr>
              <a:buSzPts val="1200"/>
              <a:buNone/>
              <a:defRPr sz="1200">
                <a:solidFill>
                  <a:srgbClr val="757575"/>
                </a:solidFill>
              </a:defRPr>
            </a:lvl4pPr>
            <a:lvl5pPr indent="-228600" lvl="4" marL="2286000" algn="l">
              <a:lnSpc>
                <a:spcPct val="90000"/>
              </a:lnSpc>
              <a:spcBef>
                <a:spcPts val="400"/>
              </a:spcBef>
              <a:spcAft>
                <a:spcPts val="0"/>
              </a:spcAft>
              <a:buClr>
                <a:srgbClr val="757575"/>
              </a:buClr>
              <a:buSzPts val="1200"/>
              <a:buNone/>
              <a:defRPr sz="1200">
                <a:solidFill>
                  <a:srgbClr val="757575"/>
                </a:solidFill>
              </a:defRPr>
            </a:lvl5pPr>
            <a:lvl6pPr indent="-228600" lvl="5" marL="2743200" algn="l">
              <a:lnSpc>
                <a:spcPct val="90000"/>
              </a:lnSpc>
              <a:spcBef>
                <a:spcPts val="400"/>
              </a:spcBef>
              <a:spcAft>
                <a:spcPts val="0"/>
              </a:spcAft>
              <a:buClr>
                <a:srgbClr val="757575"/>
              </a:buClr>
              <a:buSzPts val="1200"/>
              <a:buNone/>
              <a:defRPr sz="1200">
                <a:solidFill>
                  <a:srgbClr val="757575"/>
                </a:solidFill>
              </a:defRPr>
            </a:lvl6pPr>
            <a:lvl7pPr indent="-228600" lvl="6" marL="3200400" algn="l">
              <a:lnSpc>
                <a:spcPct val="90000"/>
              </a:lnSpc>
              <a:spcBef>
                <a:spcPts val="400"/>
              </a:spcBef>
              <a:spcAft>
                <a:spcPts val="0"/>
              </a:spcAft>
              <a:buClr>
                <a:srgbClr val="757575"/>
              </a:buClr>
              <a:buSzPts val="1200"/>
              <a:buNone/>
              <a:defRPr sz="1200">
                <a:solidFill>
                  <a:srgbClr val="757575"/>
                </a:solidFill>
              </a:defRPr>
            </a:lvl7pPr>
            <a:lvl8pPr indent="-228600" lvl="7" marL="3657600" algn="l">
              <a:lnSpc>
                <a:spcPct val="90000"/>
              </a:lnSpc>
              <a:spcBef>
                <a:spcPts val="400"/>
              </a:spcBef>
              <a:spcAft>
                <a:spcPts val="0"/>
              </a:spcAft>
              <a:buClr>
                <a:srgbClr val="757575"/>
              </a:buClr>
              <a:buSzPts val="1200"/>
              <a:buNone/>
              <a:defRPr sz="1200">
                <a:solidFill>
                  <a:srgbClr val="757575"/>
                </a:solidFill>
              </a:defRPr>
            </a:lvl8pPr>
            <a:lvl9pPr indent="-228600" lvl="8" marL="4114800" algn="l">
              <a:lnSpc>
                <a:spcPct val="90000"/>
              </a:lnSpc>
              <a:spcBef>
                <a:spcPts val="400"/>
              </a:spcBef>
              <a:spcAft>
                <a:spcPts val="0"/>
              </a:spcAft>
              <a:buClr>
                <a:srgbClr val="757575"/>
              </a:buClr>
              <a:buSzPts val="1200"/>
              <a:buNone/>
              <a:defRPr sz="1200">
                <a:solidFill>
                  <a:srgbClr val="757575"/>
                </a:solidFill>
              </a:defRPr>
            </a:lvl9pPr>
          </a:lstStyle>
          <a:p/>
        </p:txBody>
      </p:sp>
      <p:sp>
        <p:nvSpPr>
          <p:cNvPr id="105" name="Google Shape;105;g30f24603c75_0_127"/>
          <p:cNvSpPr txBox="1"/>
          <p:nvPr>
            <p:ph idx="10" type="dt"/>
          </p:nvPr>
        </p:nvSpPr>
        <p:spPr>
          <a:xfrm>
            <a:off x="193969" y="4823231"/>
            <a:ext cx="21996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6" name="Google Shape;106;g30f24603c75_0_127"/>
          <p:cNvSpPr txBox="1"/>
          <p:nvPr>
            <p:ph idx="11" type="ftr"/>
          </p:nvPr>
        </p:nvSpPr>
        <p:spPr>
          <a:xfrm>
            <a:off x="3018212" y="4822988"/>
            <a:ext cx="3301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7" name="Google Shape;107;g30f24603c75_0_127"/>
          <p:cNvSpPr txBox="1"/>
          <p:nvPr>
            <p:ph idx="12" type="sldNum"/>
          </p:nvPr>
        </p:nvSpPr>
        <p:spPr>
          <a:xfrm>
            <a:off x="8145780" y="4823225"/>
            <a:ext cx="7050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08" name="Shape 108"/>
        <p:cNvGrpSpPr/>
        <p:nvPr/>
      </p:nvGrpSpPr>
      <p:grpSpPr>
        <a:xfrm>
          <a:off x="0" y="0"/>
          <a:ext cx="0" cy="0"/>
          <a:chOff x="0" y="0"/>
          <a:chExt cx="0" cy="0"/>
        </a:xfrm>
      </p:grpSpPr>
      <p:sp>
        <p:nvSpPr>
          <p:cNvPr id="109" name="Google Shape;109;g30f24603c75_0_133"/>
          <p:cNvSpPr txBox="1"/>
          <p:nvPr>
            <p:ph type="title"/>
          </p:nvPr>
        </p:nvSpPr>
        <p:spPr>
          <a:xfrm>
            <a:off x="304800" y="673440"/>
            <a:ext cx="8545500" cy="594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0" name="Google Shape;110;g30f24603c75_0_133"/>
          <p:cNvSpPr txBox="1"/>
          <p:nvPr>
            <p:ph idx="10" type="dt"/>
          </p:nvPr>
        </p:nvSpPr>
        <p:spPr>
          <a:xfrm>
            <a:off x="193969" y="4823231"/>
            <a:ext cx="21996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1" name="Google Shape;111;g30f24603c75_0_133"/>
          <p:cNvSpPr txBox="1"/>
          <p:nvPr>
            <p:ph idx="11" type="ftr"/>
          </p:nvPr>
        </p:nvSpPr>
        <p:spPr>
          <a:xfrm>
            <a:off x="3018212" y="4822988"/>
            <a:ext cx="3301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2" name="Google Shape;112;g30f24603c75_0_133"/>
          <p:cNvSpPr txBox="1"/>
          <p:nvPr>
            <p:ph idx="12" type="sldNum"/>
          </p:nvPr>
        </p:nvSpPr>
        <p:spPr>
          <a:xfrm>
            <a:off x="8145780" y="4823225"/>
            <a:ext cx="7050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13" name="Google Shape;113;g30f24603c75_0_133"/>
          <p:cNvSpPr txBox="1"/>
          <p:nvPr>
            <p:ph idx="1" type="body"/>
          </p:nvPr>
        </p:nvSpPr>
        <p:spPr>
          <a:xfrm>
            <a:off x="304800" y="182404"/>
            <a:ext cx="5791500" cy="413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7F7F7F"/>
              </a:buClr>
              <a:buSzPts val="2700"/>
              <a:buNone/>
              <a:defRPr sz="2700">
                <a:solidFill>
                  <a:srgbClr val="7F7F7F"/>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14" name="Shape 114"/>
        <p:cNvGrpSpPr/>
        <p:nvPr/>
      </p:nvGrpSpPr>
      <p:grpSpPr>
        <a:xfrm>
          <a:off x="0" y="0"/>
          <a:ext cx="0" cy="0"/>
          <a:chOff x="0" y="0"/>
          <a:chExt cx="0" cy="0"/>
        </a:xfrm>
      </p:grpSpPr>
      <p:sp>
        <p:nvSpPr>
          <p:cNvPr id="115" name="Google Shape;115;g30f24603c75_0_139"/>
          <p:cNvSpPr txBox="1"/>
          <p:nvPr>
            <p:ph type="title"/>
          </p:nvPr>
        </p:nvSpPr>
        <p:spPr>
          <a:xfrm>
            <a:off x="304800" y="673440"/>
            <a:ext cx="8545500" cy="594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6" name="Google Shape;116;g30f24603c75_0_139"/>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7" name="Google Shape;117;g30f24603c75_0_139"/>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8" name="Google Shape;118;g30f24603c75_0_139"/>
          <p:cNvSpPr txBox="1"/>
          <p:nvPr>
            <p:ph idx="10" type="dt"/>
          </p:nvPr>
        </p:nvSpPr>
        <p:spPr>
          <a:xfrm>
            <a:off x="193969" y="4823231"/>
            <a:ext cx="21996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9" name="Google Shape;119;g30f24603c75_0_139"/>
          <p:cNvSpPr txBox="1"/>
          <p:nvPr>
            <p:ph idx="11" type="ftr"/>
          </p:nvPr>
        </p:nvSpPr>
        <p:spPr>
          <a:xfrm>
            <a:off x="3018212" y="4822988"/>
            <a:ext cx="3301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0" name="Google Shape;120;g30f24603c75_0_139"/>
          <p:cNvSpPr txBox="1"/>
          <p:nvPr>
            <p:ph idx="12" type="sldNum"/>
          </p:nvPr>
        </p:nvSpPr>
        <p:spPr>
          <a:xfrm>
            <a:off x="8145780" y="4823225"/>
            <a:ext cx="7050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21" name="Google Shape;121;g30f24603c75_0_139"/>
          <p:cNvSpPr txBox="1"/>
          <p:nvPr>
            <p:ph idx="3" type="body"/>
          </p:nvPr>
        </p:nvSpPr>
        <p:spPr>
          <a:xfrm>
            <a:off x="304800" y="182404"/>
            <a:ext cx="5791500" cy="413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7F7F7F"/>
              </a:buClr>
              <a:buSzPts val="2700"/>
              <a:buNone/>
              <a:defRPr sz="2700">
                <a:solidFill>
                  <a:srgbClr val="7F7F7F"/>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22" name="Shape 122"/>
        <p:cNvGrpSpPr/>
        <p:nvPr/>
      </p:nvGrpSpPr>
      <p:grpSpPr>
        <a:xfrm>
          <a:off x="0" y="0"/>
          <a:ext cx="0" cy="0"/>
          <a:chOff x="0" y="0"/>
          <a:chExt cx="0" cy="0"/>
        </a:xfrm>
      </p:grpSpPr>
      <p:sp>
        <p:nvSpPr>
          <p:cNvPr id="123" name="Google Shape;123;g30f24603c75_0_147"/>
          <p:cNvSpPr txBox="1"/>
          <p:nvPr>
            <p:ph type="title"/>
          </p:nvPr>
        </p:nvSpPr>
        <p:spPr>
          <a:xfrm>
            <a:off x="629841" y="650082"/>
            <a:ext cx="7886700" cy="6180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4" name="Google Shape;124;g30f24603c75_0_147"/>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25" name="Google Shape;125;g30f24603c75_0_147"/>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6" name="Google Shape;126;g30f24603c75_0_147"/>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127" name="Google Shape;127;g30f24603c75_0_147"/>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8" name="Google Shape;128;g30f24603c75_0_147"/>
          <p:cNvSpPr txBox="1"/>
          <p:nvPr>
            <p:ph idx="10" type="dt"/>
          </p:nvPr>
        </p:nvSpPr>
        <p:spPr>
          <a:xfrm>
            <a:off x="193969" y="4823231"/>
            <a:ext cx="21996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9" name="Google Shape;129;g30f24603c75_0_147"/>
          <p:cNvSpPr txBox="1"/>
          <p:nvPr>
            <p:ph idx="11" type="ftr"/>
          </p:nvPr>
        </p:nvSpPr>
        <p:spPr>
          <a:xfrm>
            <a:off x="3018212" y="4822988"/>
            <a:ext cx="3301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0" name="Google Shape;130;g30f24603c75_0_147"/>
          <p:cNvSpPr txBox="1"/>
          <p:nvPr>
            <p:ph idx="12" type="sldNum"/>
          </p:nvPr>
        </p:nvSpPr>
        <p:spPr>
          <a:xfrm>
            <a:off x="8145780" y="4823225"/>
            <a:ext cx="7050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31" name="Google Shape;131;g30f24603c75_0_147"/>
          <p:cNvSpPr txBox="1"/>
          <p:nvPr>
            <p:ph idx="5" type="body"/>
          </p:nvPr>
        </p:nvSpPr>
        <p:spPr>
          <a:xfrm>
            <a:off x="304800" y="182404"/>
            <a:ext cx="5791500" cy="413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7F7F7F"/>
              </a:buClr>
              <a:buSzPts val="2700"/>
              <a:buNone/>
              <a:defRPr sz="2700">
                <a:solidFill>
                  <a:srgbClr val="7F7F7F"/>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32" name="Shape 132"/>
        <p:cNvGrpSpPr/>
        <p:nvPr/>
      </p:nvGrpSpPr>
      <p:grpSpPr>
        <a:xfrm>
          <a:off x="0" y="0"/>
          <a:ext cx="0" cy="0"/>
          <a:chOff x="0" y="0"/>
          <a:chExt cx="0" cy="0"/>
        </a:xfrm>
      </p:grpSpPr>
      <p:sp>
        <p:nvSpPr>
          <p:cNvPr id="133" name="Google Shape;133;g30f24603c75_0_157"/>
          <p:cNvSpPr txBox="1"/>
          <p:nvPr>
            <p:ph idx="10" type="dt"/>
          </p:nvPr>
        </p:nvSpPr>
        <p:spPr>
          <a:xfrm>
            <a:off x="193969" y="4823231"/>
            <a:ext cx="21996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4" name="Google Shape;134;g30f24603c75_0_157"/>
          <p:cNvSpPr txBox="1"/>
          <p:nvPr>
            <p:ph idx="11" type="ftr"/>
          </p:nvPr>
        </p:nvSpPr>
        <p:spPr>
          <a:xfrm>
            <a:off x="3018212" y="4822988"/>
            <a:ext cx="3301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5" name="Google Shape;135;g30f24603c75_0_157"/>
          <p:cNvSpPr txBox="1"/>
          <p:nvPr>
            <p:ph idx="12" type="sldNum"/>
          </p:nvPr>
        </p:nvSpPr>
        <p:spPr>
          <a:xfrm>
            <a:off x="8145780" y="4823225"/>
            <a:ext cx="7050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36" name="Google Shape;136;g30f24603c75_0_157"/>
          <p:cNvSpPr txBox="1"/>
          <p:nvPr>
            <p:ph idx="1" type="body"/>
          </p:nvPr>
        </p:nvSpPr>
        <p:spPr>
          <a:xfrm>
            <a:off x="304800" y="182404"/>
            <a:ext cx="5791500" cy="413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7F7F7F"/>
              </a:buClr>
              <a:buSzPts val="2700"/>
              <a:buNone/>
              <a:defRPr sz="2700">
                <a:solidFill>
                  <a:srgbClr val="7F7F7F"/>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37" name="Shape 137"/>
        <p:cNvGrpSpPr/>
        <p:nvPr/>
      </p:nvGrpSpPr>
      <p:grpSpPr>
        <a:xfrm>
          <a:off x="0" y="0"/>
          <a:ext cx="0" cy="0"/>
          <a:chOff x="0" y="0"/>
          <a:chExt cx="0" cy="0"/>
        </a:xfrm>
      </p:grpSpPr>
      <p:sp>
        <p:nvSpPr>
          <p:cNvPr id="138" name="Google Shape;138;g30f24603c75_0_162"/>
          <p:cNvSpPr txBox="1"/>
          <p:nvPr>
            <p:ph type="title"/>
          </p:nvPr>
        </p:nvSpPr>
        <p:spPr>
          <a:xfrm>
            <a:off x="304800" y="740568"/>
            <a:ext cx="3274200" cy="8025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Arial Black"/>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9" name="Google Shape;139;g30f24603c75_0_162"/>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40" name="Google Shape;140;g30f24603c75_0_162"/>
          <p:cNvSpPr txBox="1"/>
          <p:nvPr>
            <p:ph idx="2" type="body"/>
          </p:nvPr>
        </p:nvSpPr>
        <p:spPr>
          <a:xfrm>
            <a:off x="304800" y="1543050"/>
            <a:ext cx="32742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41" name="Google Shape;141;g30f24603c75_0_162"/>
          <p:cNvSpPr txBox="1"/>
          <p:nvPr>
            <p:ph idx="10" type="dt"/>
          </p:nvPr>
        </p:nvSpPr>
        <p:spPr>
          <a:xfrm>
            <a:off x="193969" y="4823231"/>
            <a:ext cx="21996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2" name="Google Shape;142;g30f24603c75_0_162"/>
          <p:cNvSpPr txBox="1"/>
          <p:nvPr>
            <p:ph idx="11" type="ftr"/>
          </p:nvPr>
        </p:nvSpPr>
        <p:spPr>
          <a:xfrm>
            <a:off x="3018212" y="4822988"/>
            <a:ext cx="3301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3" name="Google Shape;143;g30f24603c75_0_162"/>
          <p:cNvSpPr txBox="1"/>
          <p:nvPr>
            <p:ph idx="12" type="sldNum"/>
          </p:nvPr>
        </p:nvSpPr>
        <p:spPr>
          <a:xfrm>
            <a:off x="8145780" y="4823225"/>
            <a:ext cx="7050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44" name="Google Shape;144;g30f24603c75_0_162"/>
          <p:cNvSpPr txBox="1"/>
          <p:nvPr>
            <p:ph idx="3" type="body"/>
          </p:nvPr>
        </p:nvSpPr>
        <p:spPr>
          <a:xfrm>
            <a:off x="304800" y="182404"/>
            <a:ext cx="5791500" cy="413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7F7F7F"/>
              </a:buClr>
              <a:buSzPts val="2700"/>
              <a:buNone/>
              <a:defRPr sz="2700">
                <a:solidFill>
                  <a:srgbClr val="7F7F7F"/>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 name="Shape 23"/>
        <p:cNvGrpSpPr/>
        <p:nvPr/>
      </p:nvGrpSpPr>
      <p:grpSpPr>
        <a:xfrm>
          <a:off x="0" y="0"/>
          <a:ext cx="0" cy="0"/>
          <a:chOff x="0" y="0"/>
          <a:chExt cx="0" cy="0"/>
        </a:xfrm>
      </p:grpSpPr>
      <p:sp>
        <p:nvSpPr>
          <p:cNvPr id="24" name="Google Shape;24;p20"/>
          <p:cNvSpPr txBox="1"/>
          <p:nvPr>
            <p:ph type="ctrTitle"/>
          </p:nvPr>
        </p:nvSpPr>
        <p:spPr>
          <a:xfrm>
            <a:off x="1143000" y="841375"/>
            <a:ext cx="6858000" cy="1790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0"/>
          <p:cNvSpPr txBox="1"/>
          <p:nvPr>
            <p:ph idx="1" type="subTitle"/>
          </p:nvPr>
        </p:nvSpPr>
        <p:spPr>
          <a:xfrm>
            <a:off x="1143000" y="2701925"/>
            <a:ext cx="6858000" cy="1241425"/>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6" name="Google Shape;26;p20"/>
          <p:cNvSpPr txBox="1"/>
          <p:nvPr>
            <p:ph idx="10" type="dt"/>
          </p:nvPr>
        </p:nvSpPr>
        <p:spPr>
          <a:xfrm>
            <a:off x="628650" y="4767263"/>
            <a:ext cx="2057400" cy="27463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0"/>
          <p:cNvSpPr txBox="1"/>
          <p:nvPr>
            <p:ph idx="11" type="ftr"/>
          </p:nvPr>
        </p:nvSpPr>
        <p:spPr>
          <a:xfrm>
            <a:off x="3028950" y="4767263"/>
            <a:ext cx="3086100" cy="27463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0"/>
          <p:cNvSpPr txBox="1"/>
          <p:nvPr>
            <p:ph idx="12" type="sldNum"/>
          </p:nvPr>
        </p:nvSpPr>
        <p:spPr>
          <a:xfrm>
            <a:off x="6457950" y="4767263"/>
            <a:ext cx="2057400"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45" name="Shape 145"/>
        <p:cNvGrpSpPr/>
        <p:nvPr/>
      </p:nvGrpSpPr>
      <p:grpSpPr>
        <a:xfrm>
          <a:off x="0" y="0"/>
          <a:ext cx="0" cy="0"/>
          <a:chOff x="0" y="0"/>
          <a:chExt cx="0" cy="0"/>
        </a:xfrm>
      </p:grpSpPr>
      <p:sp>
        <p:nvSpPr>
          <p:cNvPr id="146" name="Google Shape;146;g30f24603c75_0_170"/>
          <p:cNvSpPr txBox="1"/>
          <p:nvPr>
            <p:ph type="title"/>
          </p:nvPr>
        </p:nvSpPr>
        <p:spPr>
          <a:xfrm>
            <a:off x="304800" y="740568"/>
            <a:ext cx="3274200" cy="8025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Arial Black"/>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7" name="Google Shape;147;g30f24603c75_0_170"/>
          <p:cNvSpPr/>
          <p:nvPr>
            <p:ph idx="2" type="pic"/>
          </p:nvPr>
        </p:nvSpPr>
        <p:spPr>
          <a:xfrm>
            <a:off x="3887391" y="740569"/>
            <a:ext cx="4629300" cy="3655200"/>
          </a:xfrm>
          <a:prstGeom prst="rect">
            <a:avLst/>
          </a:prstGeom>
          <a:noFill/>
          <a:ln>
            <a:noFill/>
          </a:ln>
        </p:spPr>
      </p:sp>
      <p:sp>
        <p:nvSpPr>
          <p:cNvPr id="148" name="Google Shape;148;g30f24603c75_0_170"/>
          <p:cNvSpPr txBox="1"/>
          <p:nvPr>
            <p:ph idx="1" type="body"/>
          </p:nvPr>
        </p:nvSpPr>
        <p:spPr>
          <a:xfrm>
            <a:off x="304800" y="1543050"/>
            <a:ext cx="32742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49" name="Google Shape;149;g30f24603c75_0_170"/>
          <p:cNvSpPr txBox="1"/>
          <p:nvPr>
            <p:ph idx="10" type="dt"/>
          </p:nvPr>
        </p:nvSpPr>
        <p:spPr>
          <a:xfrm>
            <a:off x="193969" y="4823231"/>
            <a:ext cx="21996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0" name="Google Shape;150;g30f24603c75_0_170"/>
          <p:cNvSpPr txBox="1"/>
          <p:nvPr>
            <p:ph idx="11" type="ftr"/>
          </p:nvPr>
        </p:nvSpPr>
        <p:spPr>
          <a:xfrm>
            <a:off x="3018212" y="4822988"/>
            <a:ext cx="3301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1" name="Google Shape;151;g30f24603c75_0_170"/>
          <p:cNvSpPr txBox="1"/>
          <p:nvPr>
            <p:ph idx="12" type="sldNum"/>
          </p:nvPr>
        </p:nvSpPr>
        <p:spPr>
          <a:xfrm>
            <a:off x="8145780" y="4823225"/>
            <a:ext cx="7050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52" name="Google Shape;152;g30f24603c75_0_170"/>
          <p:cNvSpPr txBox="1"/>
          <p:nvPr>
            <p:ph idx="3" type="body"/>
          </p:nvPr>
        </p:nvSpPr>
        <p:spPr>
          <a:xfrm>
            <a:off x="304800" y="182404"/>
            <a:ext cx="5791500" cy="413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7F7F7F"/>
              </a:buClr>
              <a:buSzPts val="2700"/>
              <a:buNone/>
              <a:defRPr sz="2700">
                <a:solidFill>
                  <a:srgbClr val="7F7F7F"/>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53" name="Shape 153"/>
        <p:cNvGrpSpPr/>
        <p:nvPr/>
      </p:nvGrpSpPr>
      <p:grpSpPr>
        <a:xfrm>
          <a:off x="0" y="0"/>
          <a:ext cx="0" cy="0"/>
          <a:chOff x="0" y="0"/>
          <a:chExt cx="0" cy="0"/>
        </a:xfrm>
      </p:grpSpPr>
      <p:sp>
        <p:nvSpPr>
          <p:cNvPr id="154" name="Google Shape;154;g30f24603c75_0_178"/>
          <p:cNvSpPr txBox="1"/>
          <p:nvPr>
            <p:ph type="title"/>
          </p:nvPr>
        </p:nvSpPr>
        <p:spPr>
          <a:xfrm>
            <a:off x="304800" y="673440"/>
            <a:ext cx="8545500" cy="594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5" name="Google Shape;155;g30f24603c75_0_178"/>
          <p:cNvSpPr txBox="1"/>
          <p:nvPr>
            <p:ph idx="1" type="body"/>
          </p:nvPr>
        </p:nvSpPr>
        <p:spPr>
          <a:xfrm rot="5400000">
            <a:off x="2938380" y="-1264032"/>
            <a:ext cx="3279000" cy="85455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56" name="Google Shape;156;g30f24603c75_0_178"/>
          <p:cNvSpPr txBox="1"/>
          <p:nvPr>
            <p:ph idx="10" type="dt"/>
          </p:nvPr>
        </p:nvSpPr>
        <p:spPr>
          <a:xfrm>
            <a:off x="193969" y="4823231"/>
            <a:ext cx="21996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7" name="Google Shape;157;g30f24603c75_0_178"/>
          <p:cNvSpPr txBox="1"/>
          <p:nvPr>
            <p:ph idx="11" type="ftr"/>
          </p:nvPr>
        </p:nvSpPr>
        <p:spPr>
          <a:xfrm>
            <a:off x="3018212" y="4822988"/>
            <a:ext cx="3301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8" name="Google Shape;158;g30f24603c75_0_178"/>
          <p:cNvSpPr txBox="1"/>
          <p:nvPr>
            <p:ph idx="12" type="sldNum"/>
          </p:nvPr>
        </p:nvSpPr>
        <p:spPr>
          <a:xfrm>
            <a:off x="8145780" y="4823225"/>
            <a:ext cx="7050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59" name="Google Shape;159;g30f24603c75_0_178"/>
          <p:cNvSpPr txBox="1"/>
          <p:nvPr>
            <p:ph idx="2" type="body"/>
          </p:nvPr>
        </p:nvSpPr>
        <p:spPr>
          <a:xfrm>
            <a:off x="304800" y="182404"/>
            <a:ext cx="5791500" cy="413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7F7F7F"/>
              </a:buClr>
              <a:buSzPts val="2700"/>
              <a:buNone/>
              <a:defRPr sz="2700">
                <a:solidFill>
                  <a:srgbClr val="7F7F7F"/>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160" name="Shape 160"/>
        <p:cNvGrpSpPr/>
        <p:nvPr/>
      </p:nvGrpSpPr>
      <p:grpSpPr>
        <a:xfrm>
          <a:off x="0" y="0"/>
          <a:ext cx="0" cy="0"/>
          <a:chOff x="0" y="0"/>
          <a:chExt cx="0" cy="0"/>
        </a:xfrm>
      </p:grpSpPr>
      <p:sp>
        <p:nvSpPr>
          <p:cNvPr id="161" name="Google Shape;161;g30f24603c75_0_185"/>
          <p:cNvSpPr txBox="1"/>
          <p:nvPr>
            <p:ph type="title"/>
          </p:nvPr>
        </p:nvSpPr>
        <p:spPr>
          <a:xfrm rot="5400000">
            <a:off x="5350050" y="1467544"/>
            <a:ext cx="4359000" cy="1971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2" name="Google Shape;162;g30f24603c75_0_185"/>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3" name="Google Shape;163;g30f24603c75_0_185"/>
          <p:cNvSpPr txBox="1"/>
          <p:nvPr>
            <p:ph idx="10" type="dt"/>
          </p:nvPr>
        </p:nvSpPr>
        <p:spPr>
          <a:xfrm>
            <a:off x="193969" y="4823231"/>
            <a:ext cx="21996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4" name="Google Shape;164;g30f24603c75_0_185"/>
          <p:cNvSpPr txBox="1"/>
          <p:nvPr>
            <p:ph idx="11" type="ftr"/>
          </p:nvPr>
        </p:nvSpPr>
        <p:spPr>
          <a:xfrm>
            <a:off x="3018212" y="4822988"/>
            <a:ext cx="3301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5" name="Google Shape;165;g30f24603c75_0_185"/>
          <p:cNvSpPr txBox="1"/>
          <p:nvPr>
            <p:ph idx="12" type="sldNum"/>
          </p:nvPr>
        </p:nvSpPr>
        <p:spPr>
          <a:xfrm>
            <a:off x="8145780" y="4823225"/>
            <a:ext cx="7050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66" name="Google Shape;166;g30f24603c75_0_185"/>
          <p:cNvSpPr txBox="1"/>
          <p:nvPr>
            <p:ph idx="2" type="body"/>
          </p:nvPr>
        </p:nvSpPr>
        <p:spPr>
          <a:xfrm>
            <a:off x="304800" y="182404"/>
            <a:ext cx="5791500" cy="413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7F7F7F"/>
              </a:buClr>
              <a:buSzPts val="2700"/>
              <a:buNone/>
              <a:defRPr sz="2700">
                <a:solidFill>
                  <a:srgbClr val="7F7F7F"/>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67" name="Shape 167"/>
        <p:cNvGrpSpPr/>
        <p:nvPr/>
      </p:nvGrpSpPr>
      <p:grpSpPr>
        <a:xfrm>
          <a:off x="0" y="0"/>
          <a:ext cx="0" cy="0"/>
          <a:chOff x="0" y="0"/>
          <a:chExt cx="0" cy="0"/>
        </a:xfrm>
      </p:grpSpPr>
      <p:sp>
        <p:nvSpPr>
          <p:cNvPr id="168" name="Google Shape;168;g30f24603c75_0_192"/>
          <p:cNvSpPr txBox="1"/>
          <p:nvPr>
            <p:ph type="title"/>
          </p:nvPr>
        </p:nvSpPr>
        <p:spPr>
          <a:xfrm>
            <a:off x="304800" y="673440"/>
            <a:ext cx="8545500" cy="594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9" name="Google Shape;169;g30f24603c75_0_192"/>
          <p:cNvSpPr txBox="1"/>
          <p:nvPr>
            <p:ph idx="10" type="dt"/>
          </p:nvPr>
        </p:nvSpPr>
        <p:spPr>
          <a:xfrm>
            <a:off x="193969" y="4823231"/>
            <a:ext cx="21996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0" name="Google Shape;170;g30f24603c75_0_192"/>
          <p:cNvSpPr txBox="1"/>
          <p:nvPr>
            <p:ph idx="11" type="ftr"/>
          </p:nvPr>
        </p:nvSpPr>
        <p:spPr>
          <a:xfrm>
            <a:off x="3018212" y="4822988"/>
            <a:ext cx="3301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1" name="Google Shape;171;g30f24603c75_0_192"/>
          <p:cNvSpPr txBox="1"/>
          <p:nvPr>
            <p:ph idx="12" type="sldNum"/>
          </p:nvPr>
        </p:nvSpPr>
        <p:spPr>
          <a:xfrm>
            <a:off x="8145780" y="4823225"/>
            <a:ext cx="7050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72" name="Google Shape;172;g30f24603c75_0_192"/>
          <p:cNvSpPr txBox="1"/>
          <p:nvPr>
            <p:ph idx="1" type="body"/>
          </p:nvPr>
        </p:nvSpPr>
        <p:spPr>
          <a:xfrm>
            <a:off x="304800" y="182404"/>
            <a:ext cx="5791500" cy="413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7F7F7F"/>
              </a:buClr>
              <a:buSzPts val="2700"/>
              <a:buNone/>
              <a:defRPr sz="2700">
                <a:solidFill>
                  <a:srgbClr val="7F7F7F"/>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2" name="Shape 182"/>
        <p:cNvGrpSpPr/>
        <p:nvPr/>
      </p:nvGrpSpPr>
      <p:grpSpPr>
        <a:xfrm>
          <a:off x="0" y="0"/>
          <a:ext cx="0" cy="0"/>
          <a:chOff x="0" y="0"/>
          <a:chExt cx="0" cy="0"/>
        </a:xfrm>
      </p:grpSpPr>
      <p:sp>
        <p:nvSpPr>
          <p:cNvPr id="183" name="Google Shape;183;g30f24603c75_0_904"/>
          <p:cNvSpPr txBox="1"/>
          <p:nvPr>
            <p:ph type="ctrTitle"/>
          </p:nvPr>
        </p:nvSpPr>
        <p:spPr>
          <a:xfrm>
            <a:off x="1143000" y="1580912"/>
            <a:ext cx="6858000" cy="16422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Arial Black"/>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4" name="Google Shape;184;g30f24603c75_0_904"/>
          <p:cNvSpPr txBox="1"/>
          <p:nvPr>
            <p:ph idx="1" type="subTitle"/>
          </p:nvPr>
        </p:nvSpPr>
        <p:spPr>
          <a:xfrm>
            <a:off x="1143000" y="3390900"/>
            <a:ext cx="6858000" cy="12915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85" name="Google Shape;185;g30f24603c75_0_904"/>
          <p:cNvSpPr txBox="1"/>
          <p:nvPr>
            <p:ph idx="10" type="dt"/>
          </p:nvPr>
        </p:nvSpPr>
        <p:spPr>
          <a:xfrm>
            <a:off x="193969" y="4823231"/>
            <a:ext cx="21996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6" name="Google Shape;186;g30f24603c75_0_904"/>
          <p:cNvSpPr txBox="1"/>
          <p:nvPr>
            <p:ph idx="11" type="ftr"/>
          </p:nvPr>
        </p:nvSpPr>
        <p:spPr>
          <a:xfrm>
            <a:off x="3018212" y="4822988"/>
            <a:ext cx="3301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7" name="Google Shape;187;g30f24603c75_0_904"/>
          <p:cNvSpPr txBox="1"/>
          <p:nvPr>
            <p:ph idx="12" type="sldNum"/>
          </p:nvPr>
        </p:nvSpPr>
        <p:spPr>
          <a:xfrm>
            <a:off x="8145780" y="4823225"/>
            <a:ext cx="7050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88" name="Shape 188"/>
        <p:cNvGrpSpPr/>
        <p:nvPr/>
      </p:nvGrpSpPr>
      <p:grpSpPr>
        <a:xfrm>
          <a:off x="0" y="0"/>
          <a:ext cx="0" cy="0"/>
          <a:chOff x="0" y="0"/>
          <a:chExt cx="0" cy="0"/>
        </a:xfrm>
      </p:grpSpPr>
      <p:sp>
        <p:nvSpPr>
          <p:cNvPr id="189" name="Google Shape;189;g30f24603c75_0_910"/>
          <p:cNvSpPr txBox="1"/>
          <p:nvPr>
            <p:ph type="title"/>
          </p:nvPr>
        </p:nvSpPr>
        <p:spPr>
          <a:xfrm>
            <a:off x="304800" y="673440"/>
            <a:ext cx="8545500" cy="594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0" name="Google Shape;190;g30f24603c75_0_910"/>
          <p:cNvSpPr txBox="1"/>
          <p:nvPr>
            <p:ph idx="1" type="body"/>
          </p:nvPr>
        </p:nvSpPr>
        <p:spPr>
          <a:xfrm>
            <a:off x="304800" y="1369218"/>
            <a:ext cx="8545500" cy="32790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91" name="Google Shape;191;g30f24603c75_0_910"/>
          <p:cNvSpPr txBox="1"/>
          <p:nvPr>
            <p:ph idx="10" type="dt"/>
          </p:nvPr>
        </p:nvSpPr>
        <p:spPr>
          <a:xfrm>
            <a:off x="193969" y="4823231"/>
            <a:ext cx="21996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2" name="Google Shape;192;g30f24603c75_0_910"/>
          <p:cNvSpPr txBox="1"/>
          <p:nvPr>
            <p:ph idx="11" type="ftr"/>
          </p:nvPr>
        </p:nvSpPr>
        <p:spPr>
          <a:xfrm>
            <a:off x="3018212" y="4822988"/>
            <a:ext cx="3301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3" name="Google Shape;193;g30f24603c75_0_910"/>
          <p:cNvSpPr txBox="1"/>
          <p:nvPr>
            <p:ph idx="12" type="sldNum"/>
          </p:nvPr>
        </p:nvSpPr>
        <p:spPr>
          <a:xfrm>
            <a:off x="8145780" y="4823225"/>
            <a:ext cx="7050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94" name="Google Shape;194;g30f24603c75_0_910"/>
          <p:cNvSpPr txBox="1"/>
          <p:nvPr>
            <p:ph idx="2" type="body"/>
          </p:nvPr>
        </p:nvSpPr>
        <p:spPr>
          <a:xfrm>
            <a:off x="304800" y="182404"/>
            <a:ext cx="5791500" cy="413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7F7F7F"/>
              </a:buClr>
              <a:buSzPts val="2700"/>
              <a:buNone/>
              <a:defRPr sz="2700">
                <a:solidFill>
                  <a:srgbClr val="7F7F7F"/>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5" name="Shape 195"/>
        <p:cNvGrpSpPr/>
        <p:nvPr/>
      </p:nvGrpSpPr>
      <p:grpSpPr>
        <a:xfrm>
          <a:off x="0" y="0"/>
          <a:ext cx="0" cy="0"/>
          <a:chOff x="0" y="0"/>
          <a:chExt cx="0" cy="0"/>
        </a:xfrm>
      </p:grpSpPr>
      <p:sp>
        <p:nvSpPr>
          <p:cNvPr id="196" name="Google Shape;196;g30f24603c75_0_917"/>
          <p:cNvSpPr txBox="1"/>
          <p:nvPr/>
        </p:nvSpPr>
        <p:spPr>
          <a:xfrm>
            <a:off x="209950" y="479082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chemeClr val="lt1"/>
                </a:solidFill>
                <a:latin typeface="Lexend Light"/>
                <a:ea typeface="Lexend Light"/>
                <a:cs typeface="Lexend Light"/>
                <a:sym typeface="Lexend Light"/>
              </a:rPr>
              <a:t>10/27/2024</a:t>
            </a:r>
            <a:endParaRPr sz="1100">
              <a:solidFill>
                <a:schemeClr val="lt1"/>
              </a:solidFill>
              <a:latin typeface="Lexend Light"/>
              <a:ea typeface="Lexend Light"/>
              <a:cs typeface="Lexend Light"/>
              <a:sym typeface="Lexend Light"/>
            </a:endParaRPr>
          </a:p>
        </p:txBody>
      </p:sp>
      <p:sp>
        <p:nvSpPr>
          <p:cNvPr id="197" name="Google Shape;197;g30f24603c75_0_917"/>
          <p:cNvSpPr txBox="1"/>
          <p:nvPr/>
        </p:nvSpPr>
        <p:spPr>
          <a:xfrm>
            <a:off x="3017457" y="4822988"/>
            <a:ext cx="3300600" cy="2739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lang="en-US" sz="1100">
                <a:solidFill>
                  <a:schemeClr val="lt1"/>
                </a:solidFill>
                <a:latin typeface="Lexend Light"/>
                <a:ea typeface="Lexend Light"/>
                <a:cs typeface="Lexend Light"/>
                <a:sym typeface="Lexend Light"/>
              </a:rPr>
              <a:t>Compressed Air</a:t>
            </a:r>
            <a:endParaRPr sz="1100">
              <a:solidFill>
                <a:schemeClr val="lt1"/>
              </a:solidFill>
              <a:latin typeface="Lexend Light"/>
              <a:ea typeface="Lexend Light"/>
              <a:cs typeface="Lexend Light"/>
              <a:sym typeface="Lexend Light"/>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98" name="Shape 198"/>
        <p:cNvGrpSpPr/>
        <p:nvPr/>
      </p:nvGrpSpPr>
      <p:grpSpPr>
        <a:xfrm>
          <a:off x="0" y="0"/>
          <a:ext cx="0" cy="0"/>
          <a:chOff x="0" y="0"/>
          <a:chExt cx="0" cy="0"/>
        </a:xfrm>
      </p:grpSpPr>
      <p:sp>
        <p:nvSpPr>
          <p:cNvPr id="199" name="Google Shape;199;g30f24603c75_0_923"/>
          <p:cNvSpPr txBox="1"/>
          <p:nvPr>
            <p:ph type="title"/>
          </p:nvPr>
        </p:nvSpPr>
        <p:spPr>
          <a:xfrm>
            <a:off x="304800" y="673440"/>
            <a:ext cx="8545500" cy="594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0" name="Google Shape;200;g30f24603c75_0_923"/>
          <p:cNvSpPr txBox="1"/>
          <p:nvPr>
            <p:ph idx="10" type="dt"/>
          </p:nvPr>
        </p:nvSpPr>
        <p:spPr>
          <a:xfrm>
            <a:off x="193969" y="4823231"/>
            <a:ext cx="21996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1" name="Google Shape;201;g30f24603c75_0_923"/>
          <p:cNvSpPr txBox="1"/>
          <p:nvPr>
            <p:ph idx="11" type="ftr"/>
          </p:nvPr>
        </p:nvSpPr>
        <p:spPr>
          <a:xfrm>
            <a:off x="3018212" y="4822988"/>
            <a:ext cx="3301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2" name="Google Shape;202;g30f24603c75_0_923"/>
          <p:cNvSpPr txBox="1"/>
          <p:nvPr>
            <p:ph idx="12" type="sldNum"/>
          </p:nvPr>
        </p:nvSpPr>
        <p:spPr>
          <a:xfrm>
            <a:off x="8145780" y="4823225"/>
            <a:ext cx="7050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03" name="Google Shape;203;g30f24603c75_0_923"/>
          <p:cNvSpPr txBox="1"/>
          <p:nvPr>
            <p:ph idx="1" type="body"/>
          </p:nvPr>
        </p:nvSpPr>
        <p:spPr>
          <a:xfrm>
            <a:off x="304800" y="182404"/>
            <a:ext cx="5791500" cy="413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7F7F7F"/>
              </a:buClr>
              <a:buSzPts val="2700"/>
              <a:buNone/>
              <a:defRPr sz="2700">
                <a:solidFill>
                  <a:srgbClr val="7F7F7F"/>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04" name="Shape 204"/>
        <p:cNvGrpSpPr/>
        <p:nvPr/>
      </p:nvGrpSpPr>
      <p:grpSpPr>
        <a:xfrm>
          <a:off x="0" y="0"/>
          <a:ext cx="0" cy="0"/>
          <a:chOff x="0" y="0"/>
          <a:chExt cx="0" cy="0"/>
        </a:xfrm>
      </p:grpSpPr>
      <p:sp>
        <p:nvSpPr>
          <p:cNvPr id="205" name="Google Shape;205;g30f24603c75_0_929"/>
          <p:cNvSpPr txBox="1"/>
          <p:nvPr>
            <p:ph type="title"/>
          </p:nvPr>
        </p:nvSpPr>
        <p:spPr>
          <a:xfrm>
            <a:off x="304800" y="673440"/>
            <a:ext cx="8545500" cy="594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6" name="Google Shape;206;g30f24603c75_0_929"/>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7" name="Google Shape;207;g30f24603c75_0_929"/>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8" name="Google Shape;208;g30f24603c75_0_929"/>
          <p:cNvSpPr txBox="1"/>
          <p:nvPr>
            <p:ph idx="10" type="dt"/>
          </p:nvPr>
        </p:nvSpPr>
        <p:spPr>
          <a:xfrm>
            <a:off x="193969" y="4823231"/>
            <a:ext cx="21996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9" name="Google Shape;209;g30f24603c75_0_929"/>
          <p:cNvSpPr txBox="1"/>
          <p:nvPr>
            <p:ph idx="11" type="ftr"/>
          </p:nvPr>
        </p:nvSpPr>
        <p:spPr>
          <a:xfrm>
            <a:off x="3018212" y="4822988"/>
            <a:ext cx="3301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0" name="Google Shape;210;g30f24603c75_0_929"/>
          <p:cNvSpPr txBox="1"/>
          <p:nvPr>
            <p:ph idx="12" type="sldNum"/>
          </p:nvPr>
        </p:nvSpPr>
        <p:spPr>
          <a:xfrm>
            <a:off x="8145780" y="4823225"/>
            <a:ext cx="7050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11" name="Google Shape;211;g30f24603c75_0_929"/>
          <p:cNvSpPr txBox="1"/>
          <p:nvPr>
            <p:ph idx="3" type="body"/>
          </p:nvPr>
        </p:nvSpPr>
        <p:spPr>
          <a:xfrm>
            <a:off x="304800" y="182404"/>
            <a:ext cx="5791500" cy="413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7F7F7F"/>
              </a:buClr>
              <a:buSzPts val="2700"/>
              <a:buNone/>
              <a:defRPr sz="2700">
                <a:solidFill>
                  <a:srgbClr val="7F7F7F"/>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212" name="Shape 212"/>
        <p:cNvGrpSpPr/>
        <p:nvPr/>
      </p:nvGrpSpPr>
      <p:grpSpPr>
        <a:xfrm>
          <a:off x="0" y="0"/>
          <a:ext cx="0" cy="0"/>
          <a:chOff x="0" y="0"/>
          <a:chExt cx="0" cy="0"/>
        </a:xfrm>
      </p:grpSpPr>
      <p:sp>
        <p:nvSpPr>
          <p:cNvPr id="213" name="Google Shape;213;g30f24603c75_0_937"/>
          <p:cNvSpPr txBox="1"/>
          <p:nvPr>
            <p:ph type="title"/>
          </p:nvPr>
        </p:nvSpPr>
        <p:spPr>
          <a:xfrm>
            <a:off x="629841" y="650082"/>
            <a:ext cx="7886700" cy="6180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4" name="Google Shape;214;g30f24603c75_0_937"/>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15" name="Google Shape;215;g30f24603c75_0_937"/>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6" name="Google Shape;216;g30f24603c75_0_937"/>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17" name="Google Shape;217;g30f24603c75_0_937"/>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8" name="Google Shape;218;g30f24603c75_0_937"/>
          <p:cNvSpPr txBox="1"/>
          <p:nvPr>
            <p:ph idx="10" type="dt"/>
          </p:nvPr>
        </p:nvSpPr>
        <p:spPr>
          <a:xfrm>
            <a:off x="193969" y="4823231"/>
            <a:ext cx="21996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9" name="Google Shape;219;g30f24603c75_0_937"/>
          <p:cNvSpPr txBox="1"/>
          <p:nvPr>
            <p:ph idx="11" type="ftr"/>
          </p:nvPr>
        </p:nvSpPr>
        <p:spPr>
          <a:xfrm>
            <a:off x="3018212" y="4822988"/>
            <a:ext cx="3301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0" name="Google Shape;220;g30f24603c75_0_937"/>
          <p:cNvSpPr txBox="1"/>
          <p:nvPr>
            <p:ph idx="12" type="sldNum"/>
          </p:nvPr>
        </p:nvSpPr>
        <p:spPr>
          <a:xfrm>
            <a:off x="8145780" y="4823225"/>
            <a:ext cx="7050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21" name="Google Shape;221;g30f24603c75_0_937"/>
          <p:cNvSpPr txBox="1"/>
          <p:nvPr>
            <p:ph idx="5" type="body"/>
          </p:nvPr>
        </p:nvSpPr>
        <p:spPr>
          <a:xfrm>
            <a:off x="304800" y="182404"/>
            <a:ext cx="5791500" cy="413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7F7F7F"/>
              </a:buClr>
              <a:buSzPts val="2700"/>
              <a:buNone/>
              <a:defRPr sz="2700">
                <a:solidFill>
                  <a:srgbClr val="7F7F7F"/>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 name="Shape 29"/>
        <p:cNvGrpSpPr/>
        <p:nvPr/>
      </p:nvGrpSpPr>
      <p:grpSpPr>
        <a:xfrm>
          <a:off x="0" y="0"/>
          <a:ext cx="0" cy="0"/>
          <a:chOff x="0" y="0"/>
          <a:chExt cx="0" cy="0"/>
        </a:xfrm>
      </p:grpSpPr>
      <p:sp>
        <p:nvSpPr>
          <p:cNvPr id="30" name="Google Shape;30;p21"/>
          <p:cNvSpPr txBox="1"/>
          <p:nvPr>
            <p:ph type="title"/>
          </p:nvPr>
        </p:nvSpPr>
        <p:spPr>
          <a:xfrm>
            <a:off x="628650" y="274638"/>
            <a:ext cx="7886700" cy="9937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1"/>
          <p:cNvSpPr txBox="1"/>
          <p:nvPr>
            <p:ph idx="1" type="body"/>
          </p:nvPr>
        </p:nvSpPr>
        <p:spPr>
          <a:xfrm>
            <a:off x="628650" y="1370013"/>
            <a:ext cx="7886700" cy="3262312"/>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21"/>
          <p:cNvSpPr txBox="1"/>
          <p:nvPr>
            <p:ph idx="10" type="dt"/>
          </p:nvPr>
        </p:nvSpPr>
        <p:spPr>
          <a:xfrm>
            <a:off x="628650" y="4767263"/>
            <a:ext cx="2057400" cy="27463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21"/>
          <p:cNvSpPr txBox="1"/>
          <p:nvPr>
            <p:ph idx="11" type="ftr"/>
          </p:nvPr>
        </p:nvSpPr>
        <p:spPr>
          <a:xfrm>
            <a:off x="3028950" y="4767263"/>
            <a:ext cx="3086100" cy="27463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1"/>
          <p:cNvSpPr txBox="1"/>
          <p:nvPr>
            <p:ph idx="12" type="sldNum"/>
          </p:nvPr>
        </p:nvSpPr>
        <p:spPr>
          <a:xfrm>
            <a:off x="6457950" y="4767263"/>
            <a:ext cx="2057400"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22" name="Shape 222"/>
        <p:cNvGrpSpPr/>
        <p:nvPr/>
      </p:nvGrpSpPr>
      <p:grpSpPr>
        <a:xfrm>
          <a:off x="0" y="0"/>
          <a:ext cx="0" cy="0"/>
          <a:chOff x="0" y="0"/>
          <a:chExt cx="0" cy="0"/>
        </a:xfrm>
      </p:grpSpPr>
      <p:sp>
        <p:nvSpPr>
          <p:cNvPr id="223" name="Google Shape;223;g30f24603c75_0_947"/>
          <p:cNvSpPr txBox="1"/>
          <p:nvPr>
            <p:ph idx="10" type="dt"/>
          </p:nvPr>
        </p:nvSpPr>
        <p:spPr>
          <a:xfrm>
            <a:off x="193969" y="4823231"/>
            <a:ext cx="21996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4" name="Google Shape;224;g30f24603c75_0_947"/>
          <p:cNvSpPr txBox="1"/>
          <p:nvPr>
            <p:ph idx="11" type="ftr"/>
          </p:nvPr>
        </p:nvSpPr>
        <p:spPr>
          <a:xfrm>
            <a:off x="3018212" y="4822988"/>
            <a:ext cx="3301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5" name="Google Shape;225;g30f24603c75_0_947"/>
          <p:cNvSpPr txBox="1"/>
          <p:nvPr>
            <p:ph idx="12" type="sldNum"/>
          </p:nvPr>
        </p:nvSpPr>
        <p:spPr>
          <a:xfrm>
            <a:off x="8145780" y="4823225"/>
            <a:ext cx="7050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26" name="Google Shape;226;g30f24603c75_0_947"/>
          <p:cNvSpPr txBox="1"/>
          <p:nvPr>
            <p:ph idx="1" type="body"/>
          </p:nvPr>
        </p:nvSpPr>
        <p:spPr>
          <a:xfrm>
            <a:off x="304800" y="182404"/>
            <a:ext cx="5791500" cy="413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7F7F7F"/>
              </a:buClr>
              <a:buSzPts val="2700"/>
              <a:buNone/>
              <a:defRPr sz="2700">
                <a:solidFill>
                  <a:srgbClr val="7F7F7F"/>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227" name="Shape 227"/>
        <p:cNvGrpSpPr/>
        <p:nvPr/>
      </p:nvGrpSpPr>
      <p:grpSpPr>
        <a:xfrm>
          <a:off x="0" y="0"/>
          <a:ext cx="0" cy="0"/>
          <a:chOff x="0" y="0"/>
          <a:chExt cx="0" cy="0"/>
        </a:xfrm>
      </p:grpSpPr>
      <p:sp>
        <p:nvSpPr>
          <p:cNvPr id="228" name="Google Shape;228;g30f24603c75_0_952"/>
          <p:cNvSpPr txBox="1"/>
          <p:nvPr>
            <p:ph type="title"/>
          </p:nvPr>
        </p:nvSpPr>
        <p:spPr>
          <a:xfrm>
            <a:off x="304800" y="740568"/>
            <a:ext cx="3274200" cy="8025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Arial Black"/>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9" name="Google Shape;229;g30f24603c75_0_952"/>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230" name="Google Shape;230;g30f24603c75_0_952"/>
          <p:cNvSpPr txBox="1"/>
          <p:nvPr>
            <p:ph idx="2" type="body"/>
          </p:nvPr>
        </p:nvSpPr>
        <p:spPr>
          <a:xfrm>
            <a:off x="304800" y="1543050"/>
            <a:ext cx="32742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31" name="Google Shape;231;g30f24603c75_0_952"/>
          <p:cNvSpPr txBox="1"/>
          <p:nvPr>
            <p:ph idx="10" type="dt"/>
          </p:nvPr>
        </p:nvSpPr>
        <p:spPr>
          <a:xfrm>
            <a:off x="193969" y="4823231"/>
            <a:ext cx="21996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2" name="Google Shape;232;g30f24603c75_0_952"/>
          <p:cNvSpPr txBox="1"/>
          <p:nvPr>
            <p:ph idx="11" type="ftr"/>
          </p:nvPr>
        </p:nvSpPr>
        <p:spPr>
          <a:xfrm>
            <a:off x="3018212" y="4822988"/>
            <a:ext cx="3301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3" name="Google Shape;233;g30f24603c75_0_952"/>
          <p:cNvSpPr txBox="1"/>
          <p:nvPr>
            <p:ph idx="12" type="sldNum"/>
          </p:nvPr>
        </p:nvSpPr>
        <p:spPr>
          <a:xfrm>
            <a:off x="8145780" y="4823225"/>
            <a:ext cx="7050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34" name="Google Shape;234;g30f24603c75_0_952"/>
          <p:cNvSpPr txBox="1"/>
          <p:nvPr>
            <p:ph idx="3" type="body"/>
          </p:nvPr>
        </p:nvSpPr>
        <p:spPr>
          <a:xfrm>
            <a:off x="304800" y="182404"/>
            <a:ext cx="5791500" cy="413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7F7F7F"/>
              </a:buClr>
              <a:buSzPts val="2700"/>
              <a:buNone/>
              <a:defRPr sz="2700">
                <a:solidFill>
                  <a:srgbClr val="7F7F7F"/>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235" name="Shape 235"/>
        <p:cNvGrpSpPr/>
        <p:nvPr/>
      </p:nvGrpSpPr>
      <p:grpSpPr>
        <a:xfrm>
          <a:off x="0" y="0"/>
          <a:ext cx="0" cy="0"/>
          <a:chOff x="0" y="0"/>
          <a:chExt cx="0" cy="0"/>
        </a:xfrm>
      </p:grpSpPr>
      <p:sp>
        <p:nvSpPr>
          <p:cNvPr id="236" name="Google Shape;236;g30f24603c75_0_960"/>
          <p:cNvSpPr txBox="1"/>
          <p:nvPr>
            <p:ph type="title"/>
          </p:nvPr>
        </p:nvSpPr>
        <p:spPr>
          <a:xfrm>
            <a:off x="304800" y="740568"/>
            <a:ext cx="3274200" cy="8025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Arial Black"/>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7" name="Google Shape;237;g30f24603c75_0_960"/>
          <p:cNvSpPr/>
          <p:nvPr>
            <p:ph idx="2" type="pic"/>
          </p:nvPr>
        </p:nvSpPr>
        <p:spPr>
          <a:xfrm>
            <a:off x="3887391" y="740569"/>
            <a:ext cx="4629300" cy="3655200"/>
          </a:xfrm>
          <a:prstGeom prst="rect">
            <a:avLst/>
          </a:prstGeom>
          <a:noFill/>
          <a:ln>
            <a:noFill/>
          </a:ln>
        </p:spPr>
      </p:sp>
      <p:sp>
        <p:nvSpPr>
          <p:cNvPr id="238" name="Google Shape;238;g30f24603c75_0_960"/>
          <p:cNvSpPr txBox="1"/>
          <p:nvPr>
            <p:ph idx="1" type="body"/>
          </p:nvPr>
        </p:nvSpPr>
        <p:spPr>
          <a:xfrm>
            <a:off x="304800" y="1543050"/>
            <a:ext cx="32742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39" name="Google Shape;239;g30f24603c75_0_960"/>
          <p:cNvSpPr txBox="1"/>
          <p:nvPr>
            <p:ph idx="10" type="dt"/>
          </p:nvPr>
        </p:nvSpPr>
        <p:spPr>
          <a:xfrm>
            <a:off x="193969" y="4823231"/>
            <a:ext cx="21996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0" name="Google Shape;240;g30f24603c75_0_960"/>
          <p:cNvSpPr txBox="1"/>
          <p:nvPr>
            <p:ph idx="11" type="ftr"/>
          </p:nvPr>
        </p:nvSpPr>
        <p:spPr>
          <a:xfrm>
            <a:off x="3018212" y="4822988"/>
            <a:ext cx="3301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1" name="Google Shape;241;g30f24603c75_0_960"/>
          <p:cNvSpPr txBox="1"/>
          <p:nvPr>
            <p:ph idx="12" type="sldNum"/>
          </p:nvPr>
        </p:nvSpPr>
        <p:spPr>
          <a:xfrm>
            <a:off x="8145780" y="4823225"/>
            <a:ext cx="7050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42" name="Google Shape;242;g30f24603c75_0_960"/>
          <p:cNvSpPr txBox="1"/>
          <p:nvPr>
            <p:ph idx="3" type="body"/>
          </p:nvPr>
        </p:nvSpPr>
        <p:spPr>
          <a:xfrm>
            <a:off x="304800" y="182404"/>
            <a:ext cx="5791500" cy="413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7F7F7F"/>
              </a:buClr>
              <a:buSzPts val="2700"/>
              <a:buNone/>
              <a:defRPr sz="2700">
                <a:solidFill>
                  <a:srgbClr val="7F7F7F"/>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243" name="Shape 243"/>
        <p:cNvGrpSpPr/>
        <p:nvPr/>
      </p:nvGrpSpPr>
      <p:grpSpPr>
        <a:xfrm>
          <a:off x="0" y="0"/>
          <a:ext cx="0" cy="0"/>
          <a:chOff x="0" y="0"/>
          <a:chExt cx="0" cy="0"/>
        </a:xfrm>
      </p:grpSpPr>
      <p:sp>
        <p:nvSpPr>
          <p:cNvPr id="244" name="Google Shape;244;g30f24603c75_0_968"/>
          <p:cNvSpPr txBox="1"/>
          <p:nvPr>
            <p:ph type="title"/>
          </p:nvPr>
        </p:nvSpPr>
        <p:spPr>
          <a:xfrm>
            <a:off x="304800" y="673440"/>
            <a:ext cx="8545500" cy="594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5" name="Google Shape;245;g30f24603c75_0_968"/>
          <p:cNvSpPr txBox="1"/>
          <p:nvPr>
            <p:ph idx="1" type="body"/>
          </p:nvPr>
        </p:nvSpPr>
        <p:spPr>
          <a:xfrm rot="5400000">
            <a:off x="2938380" y="-1264032"/>
            <a:ext cx="3279000" cy="85455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46" name="Google Shape;246;g30f24603c75_0_968"/>
          <p:cNvSpPr txBox="1"/>
          <p:nvPr>
            <p:ph idx="10" type="dt"/>
          </p:nvPr>
        </p:nvSpPr>
        <p:spPr>
          <a:xfrm>
            <a:off x="193969" y="4823231"/>
            <a:ext cx="21996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7" name="Google Shape;247;g30f24603c75_0_968"/>
          <p:cNvSpPr txBox="1"/>
          <p:nvPr>
            <p:ph idx="11" type="ftr"/>
          </p:nvPr>
        </p:nvSpPr>
        <p:spPr>
          <a:xfrm>
            <a:off x="3018212" y="4822988"/>
            <a:ext cx="3301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8" name="Google Shape;248;g30f24603c75_0_968"/>
          <p:cNvSpPr txBox="1"/>
          <p:nvPr>
            <p:ph idx="12" type="sldNum"/>
          </p:nvPr>
        </p:nvSpPr>
        <p:spPr>
          <a:xfrm>
            <a:off x="8145780" y="4823225"/>
            <a:ext cx="7050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49" name="Google Shape;249;g30f24603c75_0_968"/>
          <p:cNvSpPr txBox="1"/>
          <p:nvPr>
            <p:ph idx="2" type="body"/>
          </p:nvPr>
        </p:nvSpPr>
        <p:spPr>
          <a:xfrm>
            <a:off x="304800" y="182404"/>
            <a:ext cx="5791500" cy="413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7F7F7F"/>
              </a:buClr>
              <a:buSzPts val="2700"/>
              <a:buNone/>
              <a:defRPr sz="2700">
                <a:solidFill>
                  <a:srgbClr val="7F7F7F"/>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250" name="Shape 250"/>
        <p:cNvGrpSpPr/>
        <p:nvPr/>
      </p:nvGrpSpPr>
      <p:grpSpPr>
        <a:xfrm>
          <a:off x="0" y="0"/>
          <a:ext cx="0" cy="0"/>
          <a:chOff x="0" y="0"/>
          <a:chExt cx="0" cy="0"/>
        </a:xfrm>
      </p:grpSpPr>
      <p:sp>
        <p:nvSpPr>
          <p:cNvPr id="251" name="Google Shape;251;g30f24603c75_0_975"/>
          <p:cNvSpPr txBox="1"/>
          <p:nvPr>
            <p:ph type="title"/>
          </p:nvPr>
        </p:nvSpPr>
        <p:spPr>
          <a:xfrm rot="5400000">
            <a:off x="5350050" y="1467544"/>
            <a:ext cx="4359000" cy="1971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2" name="Google Shape;252;g30f24603c75_0_975"/>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53" name="Google Shape;253;g30f24603c75_0_975"/>
          <p:cNvSpPr txBox="1"/>
          <p:nvPr>
            <p:ph idx="10" type="dt"/>
          </p:nvPr>
        </p:nvSpPr>
        <p:spPr>
          <a:xfrm>
            <a:off x="193969" y="4823231"/>
            <a:ext cx="21996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4" name="Google Shape;254;g30f24603c75_0_975"/>
          <p:cNvSpPr txBox="1"/>
          <p:nvPr>
            <p:ph idx="11" type="ftr"/>
          </p:nvPr>
        </p:nvSpPr>
        <p:spPr>
          <a:xfrm>
            <a:off x="3018212" y="4822988"/>
            <a:ext cx="3301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5" name="Google Shape;255;g30f24603c75_0_975"/>
          <p:cNvSpPr txBox="1"/>
          <p:nvPr>
            <p:ph idx="12" type="sldNum"/>
          </p:nvPr>
        </p:nvSpPr>
        <p:spPr>
          <a:xfrm>
            <a:off x="8145780" y="4823225"/>
            <a:ext cx="7050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56" name="Google Shape;256;g30f24603c75_0_975"/>
          <p:cNvSpPr txBox="1"/>
          <p:nvPr>
            <p:ph idx="2" type="body"/>
          </p:nvPr>
        </p:nvSpPr>
        <p:spPr>
          <a:xfrm>
            <a:off x="304800" y="182404"/>
            <a:ext cx="5791500" cy="413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7F7F7F"/>
              </a:buClr>
              <a:buSzPts val="2700"/>
              <a:buNone/>
              <a:defRPr sz="2700">
                <a:solidFill>
                  <a:srgbClr val="7F7F7F"/>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57" name="Shape 257"/>
        <p:cNvGrpSpPr/>
        <p:nvPr/>
      </p:nvGrpSpPr>
      <p:grpSpPr>
        <a:xfrm>
          <a:off x="0" y="0"/>
          <a:ext cx="0" cy="0"/>
          <a:chOff x="0" y="0"/>
          <a:chExt cx="0" cy="0"/>
        </a:xfrm>
      </p:grpSpPr>
      <p:sp>
        <p:nvSpPr>
          <p:cNvPr id="258" name="Google Shape;258;g30f24603c75_0_982"/>
          <p:cNvSpPr txBox="1"/>
          <p:nvPr>
            <p:ph type="title"/>
          </p:nvPr>
        </p:nvSpPr>
        <p:spPr>
          <a:xfrm>
            <a:off x="304800" y="673440"/>
            <a:ext cx="8545500" cy="594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9" name="Google Shape;259;g30f24603c75_0_982"/>
          <p:cNvSpPr txBox="1"/>
          <p:nvPr>
            <p:ph idx="10" type="dt"/>
          </p:nvPr>
        </p:nvSpPr>
        <p:spPr>
          <a:xfrm>
            <a:off x="193969" y="4823231"/>
            <a:ext cx="21996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0" name="Google Shape;260;g30f24603c75_0_982"/>
          <p:cNvSpPr txBox="1"/>
          <p:nvPr>
            <p:ph idx="11" type="ftr"/>
          </p:nvPr>
        </p:nvSpPr>
        <p:spPr>
          <a:xfrm>
            <a:off x="3018212" y="4822988"/>
            <a:ext cx="33015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1" name="Google Shape;261;g30f24603c75_0_982"/>
          <p:cNvSpPr txBox="1"/>
          <p:nvPr>
            <p:ph idx="12" type="sldNum"/>
          </p:nvPr>
        </p:nvSpPr>
        <p:spPr>
          <a:xfrm>
            <a:off x="8145780" y="4823225"/>
            <a:ext cx="7050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62" name="Google Shape;262;g30f24603c75_0_982"/>
          <p:cNvSpPr txBox="1"/>
          <p:nvPr>
            <p:ph idx="1" type="body"/>
          </p:nvPr>
        </p:nvSpPr>
        <p:spPr>
          <a:xfrm>
            <a:off x="304800" y="182404"/>
            <a:ext cx="5791500" cy="413100"/>
          </a:xfrm>
          <a:prstGeom prst="rect">
            <a:avLst/>
          </a:prstGeom>
          <a:noFill/>
          <a:ln>
            <a:noFill/>
          </a:ln>
        </p:spPr>
        <p:txBody>
          <a:bodyPr anchorCtr="0" anchor="t" bIns="34275" lIns="68575" spcFirstLastPara="1" rIns="68575" wrap="square" tIns="34275">
            <a:noAutofit/>
          </a:bodyPr>
          <a:lstStyle>
            <a:lvl1pPr indent="-228600" lvl="0" marL="457200" algn="l">
              <a:lnSpc>
                <a:spcPct val="90000"/>
              </a:lnSpc>
              <a:spcBef>
                <a:spcPts val="800"/>
              </a:spcBef>
              <a:spcAft>
                <a:spcPts val="0"/>
              </a:spcAft>
              <a:buClr>
                <a:srgbClr val="7F7F7F"/>
              </a:buClr>
              <a:buSzPts val="2700"/>
              <a:buNone/>
              <a:defRPr sz="2700">
                <a:solidFill>
                  <a:srgbClr val="7F7F7F"/>
                </a:solidFill>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5" name="Shape 35"/>
        <p:cNvGrpSpPr/>
        <p:nvPr/>
      </p:nvGrpSpPr>
      <p:grpSpPr>
        <a:xfrm>
          <a:off x="0" y="0"/>
          <a:ext cx="0" cy="0"/>
          <a:chOff x="0" y="0"/>
          <a:chExt cx="0" cy="0"/>
        </a:xfrm>
      </p:grpSpPr>
      <p:sp>
        <p:nvSpPr>
          <p:cNvPr id="36" name="Google Shape;36;p22"/>
          <p:cNvSpPr txBox="1"/>
          <p:nvPr>
            <p:ph type="title"/>
          </p:nvPr>
        </p:nvSpPr>
        <p:spPr>
          <a:xfrm>
            <a:off x="623888" y="1282700"/>
            <a:ext cx="7886700" cy="21399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22"/>
          <p:cNvSpPr txBox="1"/>
          <p:nvPr>
            <p:ph idx="1" type="body"/>
          </p:nvPr>
        </p:nvSpPr>
        <p:spPr>
          <a:xfrm>
            <a:off x="623888" y="3441700"/>
            <a:ext cx="7886700" cy="112553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8" name="Google Shape;38;p22"/>
          <p:cNvSpPr txBox="1"/>
          <p:nvPr>
            <p:ph idx="10" type="dt"/>
          </p:nvPr>
        </p:nvSpPr>
        <p:spPr>
          <a:xfrm>
            <a:off x="628650" y="4767263"/>
            <a:ext cx="2057400" cy="27463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2"/>
          <p:cNvSpPr txBox="1"/>
          <p:nvPr>
            <p:ph idx="11" type="ftr"/>
          </p:nvPr>
        </p:nvSpPr>
        <p:spPr>
          <a:xfrm>
            <a:off x="3028950" y="4767263"/>
            <a:ext cx="3086100" cy="27463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2"/>
          <p:cNvSpPr txBox="1"/>
          <p:nvPr>
            <p:ph idx="12" type="sldNum"/>
          </p:nvPr>
        </p:nvSpPr>
        <p:spPr>
          <a:xfrm>
            <a:off x="6457950" y="4767263"/>
            <a:ext cx="2057400"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1" name="Shape 41"/>
        <p:cNvGrpSpPr/>
        <p:nvPr/>
      </p:nvGrpSpPr>
      <p:grpSpPr>
        <a:xfrm>
          <a:off x="0" y="0"/>
          <a:ext cx="0" cy="0"/>
          <a:chOff x="0" y="0"/>
          <a:chExt cx="0" cy="0"/>
        </a:xfrm>
      </p:grpSpPr>
      <p:sp>
        <p:nvSpPr>
          <p:cNvPr id="42" name="Google Shape;42;p23"/>
          <p:cNvSpPr txBox="1"/>
          <p:nvPr>
            <p:ph type="title"/>
          </p:nvPr>
        </p:nvSpPr>
        <p:spPr>
          <a:xfrm>
            <a:off x="630238" y="274638"/>
            <a:ext cx="7886700" cy="9937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3"/>
          <p:cNvSpPr txBox="1"/>
          <p:nvPr>
            <p:ph idx="1" type="body"/>
          </p:nvPr>
        </p:nvSpPr>
        <p:spPr>
          <a:xfrm>
            <a:off x="630238" y="1260475"/>
            <a:ext cx="3868737" cy="619125"/>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4" name="Google Shape;44;p23"/>
          <p:cNvSpPr txBox="1"/>
          <p:nvPr>
            <p:ph idx="2" type="body"/>
          </p:nvPr>
        </p:nvSpPr>
        <p:spPr>
          <a:xfrm>
            <a:off x="630238" y="1879600"/>
            <a:ext cx="3868737" cy="27622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23"/>
          <p:cNvSpPr txBox="1"/>
          <p:nvPr>
            <p:ph idx="3" type="body"/>
          </p:nvPr>
        </p:nvSpPr>
        <p:spPr>
          <a:xfrm>
            <a:off x="4629150" y="1260475"/>
            <a:ext cx="3887788" cy="619125"/>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6" name="Google Shape;46;p23"/>
          <p:cNvSpPr txBox="1"/>
          <p:nvPr>
            <p:ph idx="4" type="body"/>
          </p:nvPr>
        </p:nvSpPr>
        <p:spPr>
          <a:xfrm>
            <a:off x="4629150" y="1879600"/>
            <a:ext cx="3887788" cy="276225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23"/>
          <p:cNvSpPr txBox="1"/>
          <p:nvPr>
            <p:ph idx="10" type="dt"/>
          </p:nvPr>
        </p:nvSpPr>
        <p:spPr>
          <a:xfrm>
            <a:off x="628650" y="4767263"/>
            <a:ext cx="2057400" cy="27463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3"/>
          <p:cNvSpPr txBox="1"/>
          <p:nvPr>
            <p:ph idx="11" type="ftr"/>
          </p:nvPr>
        </p:nvSpPr>
        <p:spPr>
          <a:xfrm>
            <a:off x="3028950" y="4767263"/>
            <a:ext cx="3086100" cy="27463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3"/>
          <p:cNvSpPr txBox="1"/>
          <p:nvPr>
            <p:ph idx="12" type="sldNum"/>
          </p:nvPr>
        </p:nvSpPr>
        <p:spPr>
          <a:xfrm>
            <a:off x="6457950" y="4767263"/>
            <a:ext cx="2057400"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sp>
        <p:nvSpPr>
          <p:cNvPr id="51" name="Google Shape;51;p24"/>
          <p:cNvSpPr txBox="1"/>
          <p:nvPr>
            <p:ph type="title"/>
          </p:nvPr>
        </p:nvSpPr>
        <p:spPr>
          <a:xfrm>
            <a:off x="628650" y="274638"/>
            <a:ext cx="7886700" cy="9937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4"/>
          <p:cNvSpPr txBox="1"/>
          <p:nvPr>
            <p:ph idx="10" type="dt"/>
          </p:nvPr>
        </p:nvSpPr>
        <p:spPr>
          <a:xfrm>
            <a:off x="628650" y="4767263"/>
            <a:ext cx="2057400" cy="27463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4"/>
          <p:cNvSpPr txBox="1"/>
          <p:nvPr>
            <p:ph idx="11" type="ftr"/>
          </p:nvPr>
        </p:nvSpPr>
        <p:spPr>
          <a:xfrm>
            <a:off x="3028950" y="4767263"/>
            <a:ext cx="3086100" cy="27463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4"/>
          <p:cNvSpPr txBox="1"/>
          <p:nvPr>
            <p:ph idx="12" type="sldNum"/>
          </p:nvPr>
        </p:nvSpPr>
        <p:spPr>
          <a:xfrm>
            <a:off x="6457950" y="4767263"/>
            <a:ext cx="2057400"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 name="Shape 55"/>
        <p:cNvGrpSpPr/>
        <p:nvPr/>
      </p:nvGrpSpPr>
      <p:grpSpPr>
        <a:xfrm>
          <a:off x="0" y="0"/>
          <a:ext cx="0" cy="0"/>
          <a:chOff x="0" y="0"/>
          <a:chExt cx="0" cy="0"/>
        </a:xfrm>
      </p:grpSpPr>
      <p:sp>
        <p:nvSpPr>
          <p:cNvPr id="56" name="Google Shape;56;p25"/>
          <p:cNvSpPr txBox="1"/>
          <p:nvPr>
            <p:ph idx="10" type="dt"/>
          </p:nvPr>
        </p:nvSpPr>
        <p:spPr>
          <a:xfrm>
            <a:off x="628650" y="4767263"/>
            <a:ext cx="2057400" cy="27463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5"/>
          <p:cNvSpPr txBox="1"/>
          <p:nvPr>
            <p:ph idx="11" type="ftr"/>
          </p:nvPr>
        </p:nvSpPr>
        <p:spPr>
          <a:xfrm>
            <a:off x="3028950" y="4767263"/>
            <a:ext cx="3086100" cy="27463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5"/>
          <p:cNvSpPr txBox="1"/>
          <p:nvPr>
            <p:ph idx="12" type="sldNum"/>
          </p:nvPr>
        </p:nvSpPr>
        <p:spPr>
          <a:xfrm>
            <a:off x="6457950" y="4767263"/>
            <a:ext cx="2057400"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9" name="Shape 59"/>
        <p:cNvGrpSpPr/>
        <p:nvPr/>
      </p:nvGrpSpPr>
      <p:grpSpPr>
        <a:xfrm>
          <a:off x="0" y="0"/>
          <a:ext cx="0" cy="0"/>
          <a:chOff x="0" y="0"/>
          <a:chExt cx="0" cy="0"/>
        </a:xfrm>
      </p:grpSpPr>
      <p:sp>
        <p:nvSpPr>
          <p:cNvPr id="60" name="Google Shape;60;p26"/>
          <p:cNvSpPr txBox="1"/>
          <p:nvPr>
            <p:ph type="title"/>
          </p:nvPr>
        </p:nvSpPr>
        <p:spPr>
          <a:xfrm>
            <a:off x="630238" y="342900"/>
            <a:ext cx="2949575"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6"/>
          <p:cNvSpPr txBox="1"/>
          <p:nvPr>
            <p:ph idx="1" type="body"/>
          </p:nvPr>
        </p:nvSpPr>
        <p:spPr>
          <a:xfrm>
            <a:off x="3887788" y="741363"/>
            <a:ext cx="4629150" cy="36544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2" name="Google Shape;62;p26"/>
          <p:cNvSpPr txBox="1"/>
          <p:nvPr>
            <p:ph idx="2" type="body"/>
          </p:nvPr>
        </p:nvSpPr>
        <p:spPr>
          <a:xfrm>
            <a:off x="630238" y="1543050"/>
            <a:ext cx="2949575" cy="28590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26"/>
          <p:cNvSpPr txBox="1"/>
          <p:nvPr>
            <p:ph idx="10" type="dt"/>
          </p:nvPr>
        </p:nvSpPr>
        <p:spPr>
          <a:xfrm>
            <a:off x="628650" y="4767263"/>
            <a:ext cx="2057400" cy="27463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6"/>
          <p:cNvSpPr txBox="1"/>
          <p:nvPr>
            <p:ph idx="11" type="ftr"/>
          </p:nvPr>
        </p:nvSpPr>
        <p:spPr>
          <a:xfrm>
            <a:off x="3028950" y="4767263"/>
            <a:ext cx="3086100" cy="27463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26"/>
          <p:cNvSpPr txBox="1"/>
          <p:nvPr>
            <p:ph idx="12" type="sldNum"/>
          </p:nvPr>
        </p:nvSpPr>
        <p:spPr>
          <a:xfrm>
            <a:off x="6457950" y="4767263"/>
            <a:ext cx="2057400"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6" name="Shape 66"/>
        <p:cNvGrpSpPr/>
        <p:nvPr/>
      </p:nvGrpSpPr>
      <p:grpSpPr>
        <a:xfrm>
          <a:off x="0" y="0"/>
          <a:ext cx="0" cy="0"/>
          <a:chOff x="0" y="0"/>
          <a:chExt cx="0" cy="0"/>
        </a:xfrm>
      </p:grpSpPr>
      <p:sp>
        <p:nvSpPr>
          <p:cNvPr id="67" name="Google Shape;67;p27"/>
          <p:cNvSpPr txBox="1"/>
          <p:nvPr>
            <p:ph type="title"/>
          </p:nvPr>
        </p:nvSpPr>
        <p:spPr>
          <a:xfrm>
            <a:off x="630238" y="342900"/>
            <a:ext cx="2949575" cy="120015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7"/>
          <p:cNvSpPr/>
          <p:nvPr>
            <p:ph idx="2" type="pic"/>
          </p:nvPr>
        </p:nvSpPr>
        <p:spPr>
          <a:xfrm>
            <a:off x="3887788" y="741363"/>
            <a:ext cx="4629150" cy="3654425"/>
          </a:xfrm>
          <a:prstGeom prst="rect">
            <a:avLst/>
          </a:prstGeom>
          <a:noFill/>
          <a:ln>
            <a:noFill/>
          </a:ln>
        </p:spPr>
      </p:sp>
      <p:sp>
        <p:nvSpPr>
          <p:cNvPr id="69" name="Google Shape;69;p27"/>
          <p:cNvSpPr txBox="1"/>
          <p:nvPr>
            <p:ph idx="1" type="body"/>
          </p:nvPr>
        </p:nvSpPr>
        <p:spPr>
          <a:xfrm>
            <a:off x="630238" y="1543050"/>
            <a:ext cx="2949575" cy="28590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27"/>
          <p:cNvSpPr txBox="1"/>
          <p:nvPr>
            <p:ph idx="10" type="dt"/>
          </p:nvPr>
        </p:nvSpPr>
        <p:spPr>
          <a:xfrm>
            <a:off x="628650" y="4767263"/>
            <a:ext cx="2057400" cy="27463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7"/>
          <p:cNvSpPr txBox="1"/>
          <p:nvPr>
            <p:ph idx="11" type="ftr"/>
          </p:nvPr>
        </p:nvSpPr>
        <p:spPr>
          <a:xfrm>
            <a:off x="3028950" y="4767263"/>
            <a:ext cx="3086100" cy="27463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7"/>
          <p:cNvSpPr txBox="1"/>
          <p:nvPr>
            <p:ph idx="12" type="sldNum"/>
          </p:nvPr>
        </p:nvSpPr>
        <p:spPr>
          <a:xfrm>
            <a:off x="6457950" y="4767263"/>
            <a:ext cx="2057400" cy="27463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3.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2.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1.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 Type="http://schemas.openxmlformats.org/officeDocument/2006/relationships/image" Target="../media/image2.png"/><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
          <p:cNvSpPr txBox="1"/>
          <p:nvPr>
            <p:ph type="title"/>
          </p:nvPr>
        </p:nvSpPr>
        <p:spPr>
          <a:xfrm>
            <a:off x="628650" y="274638"/>
            <a:ext cx="7886700" cy="99377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4"/>
          <p:cNvSpPr txBox="1"/>
          <p:nvPr>
            <p:ph idx="1" type="body"/>
          </p:nvPr>
        </p:nvSpPr>
        <p:spPr>
          <a:xfrm>
            <a:off x="628650" y="1370013"/>
            <a:ext cx="7886700" cy="3262312"/>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4"/>
          <p:cNvSpPr txBox="1"/>
          <p:nvPr>
            <p:ph idx="10" type="dt"/>
          </p:nvPr>
        </p:nvSpPr>
        <p:spPr>
          <a:xfrm>
            <a:off x="628650" y="4767263"/>
            <a:ext cx="2057400" cy="274637"/>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4"/>
          <p:cNvSpPr txBox="1"/>
          <p:nvPr>
            <p:ph idx="11" type="ftr"/>
          </p:nvPr>
        </p:nvSpPr>
        <p:spPr>
          <a:xfrm>
            <a:off x="3028950" y="4767263"/>
            <a:ext cx="3086100" cy="274637"/>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4"/>
          <p:cNvSpPr txBox="1"/>
          <p:nvPr>
            <p:ph idx="12" type="sldNum"/>
          </p:nvPr>
        </p:nvSpPr>
        <p:spPr>
          <a:xfrm>
            <a:off x="6457950" y="4767263"/>
            <a:ext cx="2057400" cy="274637"/>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5" name="Google Shape;15;p14"/>
          <p:cNvPicPr preferRelativeResize="0"/>
          <p:nvPr/>
        </p:nvPicPr>
        <p:blipFill rotWithShape="1">
          <a:blip r:embed="rId1">
            <a:alphaModFix/>
          </a:blip>
          <a:srcRect b="0" l="0" r="0" t="0"/>
          <a:stretch/>
        </p:blipFill>
        <p:spPr>
          <a:xfrm>
            <a:off x="0" y="0"/>
            <a:ext cx="9144000" cy="51435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 name="Shape 85"/>
        <p:cNvGrpSpPr/>
        <p:nvPr/>
      </p:nvGrpSpPr>
      <p:grpSpPr>
        <a:xfrm>
          <a:off x="0" y="0"/>
          <a:ext cx="0" cy="0"/>
          <a:chOff x="0" y="0"/>
          <a:chExt cx="0" cy="0"/>
        </a:xfrm>
      </p:grpSpPr>
      <p:sp>
        <p:nvSpPr>
          <p:cNvPr id="86" name="Google Shape;86;g30f24603c75_0_105"/>
          <p:cNvSpPr/>
          <p:nvPr/>
        </p:nvSpPr>
        <p:spPr>
          <a:xfrm>
            <a:off x="0" y="0"/>
            <a:ext cx="194100" cy="5143500"/>
          </a:xfrm>
          <a:prstGeom prst="rect">
            <a:avLst/>
          </a:prstGeom>
          <a:gradFill>
            <a:gsLst>
              <a:gs pos="0">
                <a:srgbClr val="E7AA28"/>
              </a:gs>
              <a:gs pos="4000">
                <a:srgbClr val="E7AA28"/>
              </a:gs>
              <a:gs pos="45000">
                <a:srgbClr val="747474"/>
              </a:gs>
              <a:gs pos="54000">
                <a:srgbClr val="262626"/>
              </a:gs>
              <a:gs pos="79000">
                <a:srgbClr val="21304E"/>
              </a:gs>
              <a:gs pos="100000">
                <a:srgbClr val="21304E"/>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7" name="Google Shape;87;g30f24603c75_0_105"/>
          <p:cNvSpPr/>
          <p:nvPr/>
        </p:nvSpPr>
        <p:spPr>
          <a:xfrm>
            <a:off x="193964" y="4776797"/>
            <a:ext cx="8949900" cy="366900"/>
          </a:xfrm>
          <a:prstGeom prst="rect">
            <a:avLst/>
          </a:prstGeom>
          <a:gradFill>
            <a:gsLst>
              <a:gs pos="0">
                <a:srgbClr val="E7AA28"/>
              </a:gs>
              <a:gs pos="4000">
                <a:srgbClr val="E7AA28"/>
              </a:gs>
              <a:gs pos="20000">
                <a:srgbClr val="747474"/>
              </a:gs>
              <a:gs pos="28000">
                <a:srgbClr val="21304E"/>
              </a:gs>
              <a:gs pos="79000">
                <a:srgbClr val="21304E"/>
              </a:gs>
              <a:gs pos="100000">
                <a:srgbClr val="21304E"/>
              </a:gs>
            </a:gsLst>
            <a:lin ang="10800025"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8" name="Google Shape;88;g30f24603c75_0_105"/>
          <p:cNvSpPr txBox="1"/>
          <p:nvPr>
            <p:ph type="title"/>
          </p:nvPr>
        </p:nvSpPr>
        <p:spPr>
          <a:xfrm>
            <a:off x="304800" y="673440"/>
            <a:ext cx="8545500" cy="594600"/>
          </a:xfrm>
          <a:prstGeom prst="rect">
            <a:avLst/>
          </a:prstGeom>
          <a:noFill/>
          <a:ln>
            <a:noFill/>
          </a:ln>
        </p:spPr>
        <p:txBody>
          <a:bodyPr anchorCtr="0" anchor="b"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Arial Black"/>
              <a:buNone/>
              <a:defRPr b="0" i="0" sz="3300" u="none" cap="none" strike="noStrike">
                <a:solidFill>
                  <a:schemeClr val="dk1"/>
                </a:solidFill>
                <a:latin typeface="Arial Black"/>
                <a:ea typeface="Arial Black"/>
                <a:cs typeface="Arial Black"/>
                <a:sym typeface="Arial Black"/>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89" name="Google Shape;89;g30f24603c75_0_105"/>
          <p:cNvSpPr txBox="1"/>
          <p:nvPr>
            <p:ph idx="1" type="body"/>
          </p:nvPr>
        </p:nvSpPr>
        <p:spPr>
          <a:xfrm>
            <a:off x="304800" y="1369218"/>
            <a:ext cx="8545500" cy="32790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90" name="Google Shape;90;g30f24603c75_0_105"/>
          <p:cNvSpPr txBox="1"/>
          <p:nvPr>
            <p:ph idx="10" type="dt"/>
          </p:nvPr>
        </p:nvSpPr>
        <p:spPr>
          <a:xfrm>
            <a:off x="193969" y="4823231"/>
            <a:ext cx="2199600" cy="273900"/>
          </a:xfrm>
          <a:prstGeom prst="rect">
            <a:avLst/>
          </a:prstGeom>
          <a:noFill/>
          <a:ln>
            <a:noFill/>
          </a:ln>
        </p:spPr>
        <p:txBody>
          <a:bodyPr anchorCtr="0" anchor="ctr" bIns="34275" lIns="68575" spcFirstLastPara="1" rIns="68575" wrap="square" tIns="34275">
            <a:noAutofit/>
          </a:bodyPr>
          <a:lstStyle>
            <a:lvl1pPr lvl="0" marR="0" algn="l">
              <a:spcBef>
                <a:spcPts val="0"/>
              </a:spcBef>
              <a:spcAft>
                <a:spcPts val="0"/>
              </a:spcAft>
              <a:buSzPts val="1100"/>
              <a:buFont typeface="Lexend Light"/>
              <a:buNone/>
              <a:defRPr i="0" sz="1100" u="none" cap="none" strike="noStrike">
                <a:solidFill>
                  <a:schemeClr val="lt1"/>
                </a:solidFill>
                <a:latin typeface="Lexend Light"/>
                <a:ea typeface="Lexend Light"/>
                <a:cs typeface="Lexend Light"/>
                <a:sym typeface="Lexend Light"/>
              </a:defRPr>
            </a:lvl1pPr>
            <a:lvl2pPr lvl="1"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2pPr>
            <a:lvl3pPr lvl="2"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3pPr>
            <a:lvl4pPr lvl="3"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4pPr>
            <a:lvl5pPr lvl="4"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5pPr>
            <a:lvl6pPr lvl="5"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6pPr>
            <a:lvl7pPr lvl="6"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7pPr>
            <a:lvl8pPr lvl="7"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8pPr>
            <a:lvl9pPr lvl="8"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9pPr>
          </a:lstStyle>
          <a:p/>
        </p:txBody>
      </p:sp>
      <p:sp>
        <p:nvSpPr>
          <p:cNvPr id="91" name="Google Shape;91;g30f24603c75_0_105"/>
          <p:cNvSpPr txBox="1"/>
          <p:nvPr>
            <p:ph idx="11" type="ftr"/>
          </p:nvPr>
        </p:nvSpPr>
        <p:spPr>
          <a:xfrm>
            <a:off x="3018212" y="4822988"/>
            <a:ext cx="3301500" cy="2739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SzPts val="1100"/>
              <a:buFont typeface="Lexend Light"/>
              <a:buNone/>
              <a:defRPr i="0" sz="1100" u="none" cap="none" strike="noStrike">
                <a:solidFill>
                  <a:srgbClr val="D8D8D8"/>
                </a:solidFill>
                <a:latin typeface="Lexend Light"/>
                <a:ea typeface="Lexend Light"/>
                <a:cs typeface="Lexend Light"/>
                <a:sym typeface="Lexend Light"/>
              </a:defRPr>
            </a:lvl1pPr>
            <a:lvl2pPr lvl="1"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2pPr>
            <a:lvl3pPr lvl="2"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3pPr>
            <a:lvl4pPr lvl="3"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4pPr>
            <a:lvl5pPr lvl="4"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5pPr>
            <a:lvl6pPr lvl="5"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6pPr>
            <a:lvl7pPr lvl="6"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7pPr>
            <a:lvl8pPr lvl="7"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8pPr>
            <a:lvl9pPr lvl="8"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9pPr>
          </a:lstStyle>
          <a:p/>
        </p:txBody>
      </p:sp>
      <p:sp>
        <p:nvSpPr>
          <p:cNvPr id="92" name="Google Shape;92;g30f24603c75_0_105"/>
          <p:cNvSpPr txBox="1"/>
          <p:nvPr>
            <p:ph idx="12" type="sldNum"/>
          </p:nvPr>
        </p:nvSpPr>
        <p:spPr>
          <a:xfrm>
            <a:off x="8145780" y="4823225"/>
            <a:ext cx="7050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i="0" sz="1100" u="none" cap="none" strike="noStrike">
                <a:solidFill>
                  <a:schemeClr val="lt1"/>
                </a:solidFill>
                <a:latin typeface="Lexend Light"/>
                <a:ea typeface="Lexend Light"/>
                <a:cs typeface="Lexend Light"/>
                <a:sym typeface="Lexend Light"/>
              </a:defRPr>
            </a:lvl1pPr>
            <a:lvl2pPr indent="0" lvl="1" marL="0" marR="0" algn="r">
              <a:spcBef>
                <a:spcPts val="0"/>
              </a:spcBef>
              <a:buNone/>
              <a:defRPr i="0" sz="1100" u="none" cap="none" strike="noStrike">
                <a:solidFill>
                  <a:schemeClr val="lt1"/>
                </a:solidFill>
                <a:latin typeface="Lexend Light"/>
                <a:ea typeface="Lexend Light"/>
                <a:cs typeface="Lexend Light"/>
                <a:sym typeface="Lexend Light"/>
              </a:defRPr>
            </a:lvl2pPr>
            <a:lvl3pPr indent="0" lvl="2" marL="0" marR="0" algn="r">
              <a:spcBef>
                <a:spcPts val="0"/>
              </a:spcBef>
              <a:buNone/>
              <a:defRPr i="0" sz="1100" u="none" cap="none" strike="noStrike">
                <a:solidFill>
                  <a:schemeClr val="lt1"/>
                </a:solidFill>
                <a:latin typeface="Lexend Light"/>
                <a:ea typeface="Lexend Light"/>
                <a:cs typeface="Lexend Light"/>
                <a:sym typeface="Lexend Light"/>
              </a:defRPr>
            </a:lvl3pPr>
            <a:lvl4pPr indent="0" lvl="3" marL="0" marR="0" algn="r">
              <a:spcBef>
                <a:spcPts val="0"/>
              </a:spcBef>
              <a:buNone/>
              <a:defRPr i="0" sz="1100" u="none" cap="none" strike="noStrike">
                <a:solidFill>
                  <a:schemeClr val="lt1"/>
                </a:solidFill>
                <a:latin typeface="Lexend Light"/>
                <a:ea typeface="Lexend Light"/>
                <a:cs typeface="Lexend Light"/>
                <a:sym typeface="Lexend Light"/>
              </a:defRPr>
            </a:lvl4pPr>
            <a:lvl5pPr indent="0" lvl="4" marL="0" marR="0" algn="r">
              <a:spcBef>
                <a:spcPts val="0"/>
              </a:spcBef>
              <a:buNone/>
              <a:defRPr i="0" sz="1100" u="none" cap="none" strike="noStrike">
                <a:solidFill>
                  <a:schemeClr val="lt1"/>
                </a:solidFill>
                <a:latin typeface="Lexend Light"/>
                <a:ea typeface="Lexend Light"/>
                <a:cs typeface="Lexend Light"/>
                <a:sym typeface="Lexend Light"/>
              </a:defRPr>
            </a:lvl5pPr>
            <a:lvl6pPr indent="0" lvl="5" marL="0" marR="0" algn="r">
              <a:spcBef>
                <a:spcPts val="0"/>
              </a:spcBef>
              <a:buNone/>
              <a:defRPr i="0" sz="1100" u="none" cap="none" strike="noStrike">
                <a:solidFill>
                  <a:schemeClr val="lt1"/>
                </a:solidFill>
                <a:latin typeface="Lexend Light"/>
                <a:ea typeface="Lexend Light"/>
                <a:cs typeface="Lexend Light"/>
                <a:sym typeface="Lexend Light"/>
              </a:defRPr>
            </a:lvl6pPr>
            <a:lvl7pPr indent="0" lvl="6" marL="0" marR="0" algn="r">
              <a:spcBef>
                <a:spcPts val="0"/>
              </a:spcBef>
              <a:buNone/>
              <a:defRPr i="0" sz="1100" u="none" cap="none" strike="noStrike">
                <a:solidFill>
                  <a:schemeClr val="lt1"/>
                </a:solidFill>
                <a:latin typeface="Lexend Light"/>
                <a:ea typeface="Lexend Light"/>
                <a:cs typeface="Lexend Light"/>
                <a:sym typeface="Lexend Light"/>
              </a:defRPr>
            </a:lvl7pPr>
            <a:lvl8pPr indent="0" lvl="7" marL="0" marR="0" algn="r">
              <a:spcBef>
                <a:spcPts val="0"/>
              </a:spcBef>
              <a:buNone/>
              <a:defRPr i="0" sz="1100" u="none" cap="none" strike="noStrike">
                <a:solidFill>
                  <a:schemeClr val="lt1"/>
                </a:solidFill>
                <a:latin typeface="Lexend Light"/>
                <a:ea typeface="Lexend Light"/>
                <a:cs typeface="Lexend Light"/>
                <a:sym typeface="Lexend Light"/>
              </a:defRPr>
            </a:lvl8pPr>
            <a:lvl9pPr indent="0" lvl="8" marL="0" marR="0" algn="r">
              <a:spcBef>
                <a:spcPts val="0"/>
              </a:spcBef>
              <a:buNone/>
              <a:defRPr i="0" sz="1100" u="none" cap="none" strike="noStrike">
                <a:solidFill>
                  <a:schemeClr val="lt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US"/>
              <a:t>‹#›</a:t>
            </a:fld>
            <a:endParaRPr/>
          </a:p>
        </p:txBody>
      </p:sp>
      <p:pic>
        <p:nvPicPr>
          <p:cNvPr id="93" name="Google Shape;93;g30f24603c75_0_105"/>
          <p:cNvPicPr preferRelativeResize="0"/>
          <p:nvPr/>
        </p:nvPicPr>
        <p:blipFill>
          <a:blip r:embed="rId1">
            <a:alphaModFix/>
          </a:blip>
          <a:stretch>
            <a:fillRect/>
          </a:stretch>
        </p:blipFill>
        <p:spPr>
          <a:xfrm>
            <a:off x="7368190" y="0"/>
            <a:ext cx="1775365" cy="5946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 name="Shape 173"/>
        <p:cNvGrpSpPr/>
        <p:nvPr/>
      </p:nvGrpSpPr>
      <p:grpSpPr>
        <a:xfrm>
          <a:off x="0" y="0"/>
          <a:ext cx="0" cy="0"/>
          <a:chOff x="0" y="0"/>
          <a:chExt cx="0" cy="0"/>
        </a:xfrm>
      </p:grpSpPr>
      <p:sp>
        <p:nvSpPr>
          <p:cNvPr id="174" name="Google Shape;174;g30f24603c75_0_895"/>
          <p:cNvSpPr/>
          <p:nvPr/>
        </p:nvSpPr>
        <p:spPr>
          <a:xfrm>
            <a:off x="0" y="0"/>
            <a:ext cx="194100" cy="5143500"/>
          </a:xfrm>
          <a:prstGeom prst="rect">
            <a:avLst/>
          </a:prstGeom>
          <a:gradFill>
            <a:gsLst>
              <a:gs pos="0">
                <a:srgbClr val="E7AA28"/>
              </a:gs>
              <a:gs pos="4000">
                <a:srgbClr val="E7AA28"/>
              </a:gs>
              <a:gs pos="45000">
                <a:srgbClr val="747474"/>
              </a:gs>
              <a:gs pos="54000">
                <a:srgbClr val="262626"/>
              </a:gs>
              <a:gs pos="79000">
                <a:srgbClr val="21304E"/>
              </a:gs>
              <a:gs pos="100000">
                <a:srgbClr val="21304E"/>
              </a:gs>
            </a:gsLst>
            <a:lin ang="5400012"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5" name="Google Shape;175;g30f24603c75_0_895"/>
          <p:cNvSpPr/>
          <p:nvPr/>
        </p:nvSpPr>
        <p:spPr>
          <a:xfrm>
            <a:off x="193964" y="4776797"/>
            <a:ext cx="8949900" cy="366900"/>
          </a:xfrm>
          <a:prstGeom prst="rect">
            <a:avLst/>
          </a:prstGeom>
          <a:gradFill>
            <a:gsLst>
              <a:gs pos="0">
                <a:srgbClr val="E7AA28"/>
              </a:gs>
              <a:gs pos="4000">
                <a:srgbClr val="E7AA28"/>
              </a:gs>
              <a:gs pos="20000">
                <a:srgbClr val="747474"/>
              </a:gs>
              <a:gs pos="28000">
                <a:srgbClr val="21304E"/>
              </a:gs>
              <a:gs pos="79000">
                <a:srgbClr val="21304E"/>
              </a:gs>
              <a:gs pos="100000">
                <a:srgbClr val="21304E"/>
              </a:gs>
            </a:gsLst>
            <a:lin ang="10800025"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6" name="Google Shape;176;g30f24603c75_0_895"/>
          <p:cNvSpPr txBox="1"/>
          <p:nvPr>
            <p:ph type="title"/>
          </p:nvPr>
        </p:nvSpPr>
        <p:spPr>
          <a:xfrm>
            <a:off x="304800" y="673440"/>
            <a:ext cx="8545500" cy="594600"/>
          </a:xfrm>
          <a:prstGeom prst="rect">
            <a:avLst/>
          </a:prstGeom>
          <a:noFill/>
          <a:ln>
            <a:noFill/>
          </a:ln>
        </p:spPr>
        <p:txBody>
          <a:bodyPr anchorCtr="0" anchor="b"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Arial Black"/>
              <a:buNone/>
              <a:defRPr b="0" i="0" sz="3300" u="none" cap="none" strike="noStrike">
                <a:solidFill>
                  <a:schemeClr val="dk1"/>
                </a:solidFill>
                <a:latin typeface="Arial Black"/>
                <a:ea typeface="Arial Black"/>
                <a:cs typeface="Arial Black"/>
                <a:sym typeface="Arial Black"/>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77" name="Google Shape;177;g30f24603c75_0_895"/>
          <p:cNvSpPr txBox="1"/>
          <p:nvPr>
            <p:ph idx="1" type="body"/>
          </p:nvPr>
        </p:nvSpPr>
        <p:spPr>
          <a:xfrm>
            <a:off x="304800" y="1369218"/>
            <a:ext cx="8545500" cy="32790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78" name="Google Shape;178;g30f24603c75_0_895"/>
          <p:cNvSpPr txBox="1"/>
          <p:nvPr>
            <p:ph idx="10" type="dt"/>
          </p:nvPr>
        </p:nvSpPr>
        <p:spPr>
          <a:xfrm>
            <a:off x="193969" y="4823231"/>
            <a:ext cx="2199600" cy="273900"/>
          </a:xfrm>
          <a:prstGeom prst="rect">
            <a:avLst/>
          </a:prstGeom>
          <a:noFill/>
          <a:ln>
            <a:noFill/>
          </a:ln>
        </p:spPr>
        <p:txBody>
          <a:bodyPr anchorCtr="0" anchor="ctr" bIns="34275" lIns="68575" spcFirstLastPara="1" rIns="68575" wrap="square" tIns="34275">
            <a:noAutofit/>
          </a:bodyPr>
          <a:lstStyle>
            <a:lvl1pPr lvl="0" marR="0" algn="l">
              <a:spcBef>
                <a:spcPts val="0"/>
              </a:spcBef>
              <a:spcAft>
                <a:spcPts val="0"/>
              </a:spcAft>
              <a:buSzPts val="1100"/>
              <a:buFont typeface="Lexend Light"/>
              <a:buNone/>
              <a:defRPr i="0" sz="1100" u="none" cap="none" strike="noStrike">
                <a:solidFill>
                  <a:schemeClr val="lt1"/>
                </a:solidFill>
                <a:latin typeface="Lexend Light"/>
                <a:ea typeface="Lexend Light"/>
                <a:cs typeface="Lexend Light"/>
                <a:sym typeface="Lexend Light"/>
              </a:defRPr>
            </a:lvl1pPr>
            <a:lvl2pPr lvl="1"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2pPr>
            <a:lvl3pPr lvl="2"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3pPr>
            <a:lvl4pPr lvl="3"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4pPr>
            <a:lvl5pPr lvl="4"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5pPr>
            <a:lvl6pPr lvl="5"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6pPr>
            <a:lvl7pPr lvl="6"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7pPr>
            <a:lvl8pPr lvl="7"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8pPr>
            <a:lvl9pPr lvl="8"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9pPr>
          </a:lstStyle>
          <a:p/>
        </p:txBody>
      </p:sp>
      <p:sp>
        <p:nvSpPr>
          <p:cNvPr id="179" name="Google Shape;179;g30f24603c75_0_895"/>
          <p:cNvSpPr txBox="1"/>
          <p:nvPr>
            <p:ph idx="11" type="ftr"/>
          </p:nvPr>
        </p:nvSpPr>
        <p:spPr>
          <a:xfrm>
            <a:off x="3018212" y="4822988"/>
            <a:ext cx="3301500" cy="2739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SzPts val="1100"/>
              <a:buFont typeface="Lexend Light"/>
              <a:buNone/>
              <a:defRPr i="0" sz="1100" u="none" cap="none" strike="noStrike">
                <a:solidFill>
                  <a:srgbClr val="D8D8D8"/>
                </a:solidFill>
                <a:latin typeface="Lexend Light"/>
                <a:ea typeface="Lexend Light"/>
                <a:cs typeface="Lexend Light"/>
                <a:sym typeface="Lexend Light"/>
              </a:defRPr>
            </a:lvl1pPr>
            <a:lvl2pPr lvl="1"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2pPr>
            <a:lvl3pPr lvl="2"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3pPr>
            <a:lvl4pPr lvl="3"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4pPr>
            <a:lvl5pPr lvl="4"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5pPr>
            <a:lvl6pPr lvl="5"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6pPr>
            <a:lvl7pPr lvl="6"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7pPr>
            <a:lvl8pPr lvl="7"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8pPr>
            <a:lvl9pPr lvl="8" marR="0" algn="l">
              <a:spcBef>
                <a:spcPts val="0"/>
              </a:spcBef>
              <a:spcAft>
                <a:spcPts val="0"/>
              </a:spcAft>
              <a:buSzPts val="1100"/>
              <a:buFont typeface="Lexend Light"/>
              <a:buNone/>
              <a:defRPr i="0" sz="1100" u="none" cap="none" strike="noStrike">
                <a:solidFill>
                  <a:schemeClr val="dk1"/>
                </a:solidFill>
                <a:latin typeface="Lexend Light"/>
                <a:ea typeface="Lexend Light"/>
                <a:cs typeface="Lexend Light"/>
                <a:sym typeface="Lexend Light"/>
              </a:defRPr>
            </a:lvl9pPr>
          </a:lstStyle>
          <a:p/>
        </p:txBody>
      </p:sp>
      <p:sp>
        <p:nvSpPr>
          <p:cNvPr id="180" name="Google Shape;180;g30f24603c75_0_895"/>
          <p:cNvSpPr txBox="1"/>
          <p:nvPr>
            <p:ph idx="12" type="sldNum"/>
          </p:nvPr>
        </p:nvSpPr>
        <p:spPr>
          <a:xfrm>
            <a:off x="8145780" y="4823225"/>
            <a:ext cx="7050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i="0" sz="1100" u="none" cap="none" strike="noStrike">
                <a:solidFill>
                  <a:schemeClr val="lt1"/>
                </a:solidFill>
                <a:latin typeface="Lexend Light"/>
                <a:ea typeface="Lexend Light"/>
                <a:cs typeface="Lexend Light"/>
                <a:sym typeface="Lexend Light"/>
              </a:defRPr>
            </a:lvl1pPr>
            <a:lvl2pPr indent="0" lvl="1" marL="0" marR="0" algn="r">
              <a:spcBef>
                <a:spcPts val="0"/>
              </a:spcBef>
              <a:buNone/>
              <a:defRPr i="0" sz="1100" u="none" cap="none" strike="noStrike">
                <a:solidFill>
                  <a:schemeClr val="lt1"/>
                </a:solidFill>
                <a:latin typeface="Lexend Light"/>
                <a:ea typeface="Lexend Light"/>
                <a:cs typeface="Lexend Light"/>
                <a:sym typeface="Lexend Light"/>
              </a:defRPr>
            </a:lvl2pPr>
            <a:lvl3pPr indent="0" lvl="2" marL="0" marR="0" algn="r">
              <a:spcBef>
                <a:spcPts val="0"/>
              </a:spcBef>
              <a:buNone/>
              <a:defRPr i="0" sz="1100" u="none" cap="none" strike="noStrike">
                <a:solidFill>
                  <a:schemeClr val="lt1"/>
                </a:solidFill>
                <a:latin typeface="Lexend Light"/>
                <a:ea typeface="Lexend Light"/>
                <a:cs typeface="Lexend Light"/>
                <a:sym typeface="Lexend Light"/>
              </a:defRPr>
            </a:lvl3pPr>
            <a:lvl4pPr indent="0" lvl="3" marL="0" marR="0" algn="r">
              <a:spcBef>
                <a:spcPts val="0"/>
              </a:spcBef>
              <a:buNone/>
              <a:defRPr i="0" sz="1100" u="none" cap="none" strike="noStrike">
                <a:solidFill>
                  <a:schemeClr val="lt1"/>
                </a:solidFill>
                <a:latin typeface="Lexend Light"/>
                <a:ea typeface="Lexend Light"/>
                <a:cs typeface="Lexend Light"/>
                <a:sym typeface="Lexend Light"/>
              </a:defRPr>
            </a:lvl4pPr>
            <a:lvl5pPr indent="0" lvl="4" marL="0" marR="0" algn="r">
              <a:spcBef>
                <a:spcPts val="0"/>
              </a:spcBef>
              <a:buNone/>
              <a:defRPr i="0" sz="1100" u="none" cap="none" strike="noStrike">
                <a:solidFill>
                  <a:schemeClr val="lt1"/>
                </a:solidFill>
                <a:latin typeface="Lexend Light"/>
                <a:ea typeface="Lexend Light"/>
                <a:cs typeface="Lexend Light"/>
                <a:sym typeface="Lexend Light"/>
              </a:defRPr>
            </a:lvl5pPr>
            <a:lvl6pPr indent="0" lvl="5" marL="0" marR="0" algn="r">
              <a:spcBef>
                <a:spcPts val="0"/>
              </a:spcBef>
              <a:buNone/>
              <a:defRPr i="0" sz="1100" u="none" cap="none" strike="noStrike">
                <a:solidFill>
                  <a:schemeClr val="lt1"/>
                </a:solidFill>
                <a:latin typeface="Lexend Light"/>
                <a:ea typeface="Lexend Light"/>
                <a:cs typeface="Lexend Light"/>
                <a:sym typeface="Lexend Light"/>
              </a:defRPr>
            </a:lvl6pPr>
            <a:lvl7pPr indent="0" lvl="6" marL="0" marR="0" algn="r">
              <a:spcBef>
                <a:spcPts val="0"/>
              </a:spcBef>
              <a:buNone/>
              <a:defRPr i="0" sz="1100" u="none" cap="none" strike="noStrike">
                <a:solidFill>
                  <a:schemeClr val="lt1"/>
                </a:solidFill>
                <a:latin typeface="Lexend Light"/>
                <a:ea typeface="Lexend Light"/>
                <a:cs typeface="Lexend Light"/>
                <a:sym typeface="Lexend Light"/>
              </a:defRPr>
            </a:lvl7pPr>
            <a:lvl8pPr indent="0" lvl="7" marL="0" marR="0" algn="r">
              <a:spcBef>
                <a:spcPts val="0"/>
              </a:spcBef>
              <a:buNone/>
              <a:defRPr i="0" sz="1100" u="none" cap="none" strike="noStrike">
                <a:solidFill>
                  <a:schemeClr val="lt1"/>
                </a:solidFill>
                <a:latin typeface="Lexend Light"/>
                <a:ea typeface="Lexend Light"/>
                <a:cs typeface="Lexend Light"/>
                <a:sym typeface="Lexend Light"/>
              </a:defRPr>
            </a:lvl8pPr>
            <a:lvl9pPr indent="0" lvl="8" marL="0" marR="0" algn="r">
              <a:spcBef>
                <a:spcPts val="0"/>
              </a:spcBef>
              <a:buNone/>
              <a:defRPr i="0" sz="1100" u="none" cap="none" strike="noStrike">
                <a:solidFill>
                  <a:schemeClr val="lt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en-US"/>
              <a:t>‹#›</a:t>
            </a:fld>
            <a:endParaRPr/>
          </a:p>
        </p:txBody>
      </p:sp>
      <p:pic>
        <p:nvPicPr>
          <p:cNvPr id="181" name="Google Shape;181;g30f24603c75_0_895"/>
          <p:cNvPicPr preferRelativeResize="0"/>
          <p:nvPr/>
        </p:nvPicPr>
        <p:blipFill>
          <a:blip r:embed="rId1">
            <a:alphaModFix/>
          </a:blip>
          <a:stretch>
            <a:fillRect/>
          </a:stretch>
        </p:blipFill>
        <p:spPr>
          <a:xfrm>
            <a:off x="7368190" y="0"/>
            <a:ext cx="1775365" cy="5946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3.jpg"/><Relationship Id="rId4" Type="http://schemas.openxmlformats.org/officeDocument/2006/relationships/image" Target="../media/image11.jpg"/><Relationship Id="rId5" Type="http://schemas.openxmlformats.org/officeDocument/2006/relationships/image" Target="../media/image25.png"/><Relationship Id="rId6"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3.xml"/><Relationship Id="rId3"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43.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31.png"/><Relationship Id="rId4" Type="http://schemas.openxmlformats.org/officeDocument/2006/relationships/image" Target="../media/image40.png"/><Relationship Id="rId5"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4.xml"/><Relationship Id="rId3"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1.xml"/><Relationship Id="rId3"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7.png"/><Relationship Id="rId5"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4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6" name="Shape 266"/>
        <p:cNvGrpSpPr/>
        <p:nvPr/>
      </p:nvGrpSpPr>
      <p:grpSpPr>
        <a:xfrm>
          <a:off x="0" y="0"/>
          <a:ext cx="0" cy="0"/>
          <a:chOff x="0" y="0"/>
          <a:chExt cx="0" cy="0"/>
        </a:xfrm>
      </p:grpSpPr>
      <p:pic>
        <p:nvPicPr>
          <p:cNvPr id="267" name="Google Shape;267;g30f24603c75_0_99"/>
          <p:cNvPicPr preferRelativeResize="0"/>
          <p:nvPr/>
        </p:nvPicPr>
        <p:blipFill rotWithShape="1">
          <a:blip r:embed="rId4">
            <a:alphaModFix amt="86000"/>
          </a:blip>
          <a:srcRect b="0" l="2104" r="0" t="4351"/>
          <a:stretch/>
        </p:blipFill>
        <p:spPr>
          <a:xfrm>
            <a:off x="192024" y="1820928"/>
            <a:ext cx="8951975" cy="1053738"/>
          </a:xfrm>
          <a:prstGeom prst="rect">
            <a:avLst/>
          </a:prstGeom>
          <a:solidFill>
            <a:schemeClr val="dk1">
              <a:alpha val="14900"/>
            </a:schemeClr>
          </a:solidFill>
          <a:ln>
            <a:noFill/>
          </a:ln>
        </p:spPr>
      </p:pic>
      <p:sp>
        <p:nvSpPr>
          <p:cNvPr id="268" name="Google Shape;268;g30f24603c75_0_99"/>
          <p:cNvSpPr txBox="1"/>
          <p:nvPr>
            <p:ph idx="1" type="subTitle"/>
          </p:nvPr>
        </p:nvSpPr>
        <p:spPr>
          <a:xfrm>
            <a:off x="192024" y="2874684"/>
            <a:ext cx="8952000" cy="498300"/>
          </a:xfrm>
          <a:prstGeom prst="rect">
            <a:avLst/>
          </a:prstGeom>
          <a:solidFill>
            <a:srgbClr val="EAAB29"/>
          </a:solidFill>
          <a:ln>
            <a:noFill/>
          </a:ln>
        </p:spPr>
        <p:txBody>
          <a:bodyPr anchorCtr="0" anchor="t" bIns="34275" lIns="68575" spcFirstLastPara="1" rIns="68575" wrap="square" tIns="34275">
            <a:normAutofit fontScale="77500" lnSpcReduction="20000"/>
          </a:bodyPr>
          <a:lstStyle/>
          <a:p>
            <a:pPr indent="0" lvl="0" marL="0" rtl="0" algn="ctr">
              <a:lnSpc>
                <a:spcPct val="100000"/>
              </a:lnSpc>
              <a:spcBef>
                <a:spcPts val="0"/>
              </a:spcBef>
              <a:spcAft>
                <a:spcPts val="0"/>
              </a:spcAft>
              <a:buClr>
                <a:schemeClr val="dk1"/>
              </a:buClr>
              <a:buSzPct val="100000"/>
              <a:buFont typeface="Arial"/>
              <a:buNone/>
            </a:pPr>
            <a:r>
              <a:rPr lang="en-US" sz="4200">
                <a:solidFill>
                  <a:srgbClr val="1A1A1A"/>
                </a:solidFill>
                <a:latin typeface="Lexend"/>
                <a:ea typeface="Lexend"/>
                <a:cs typeface="Lexend"/>
                <a:sym typeface="Lexend"/>
              </a:rPr>
              <a:t>Compressed Air System</a:t>
            </a:r>
            <a:r>
              <a:rPr lang="en-US" sz="4200">
                <a:solidFill>
                  <a:srgbClr val="1A1A1A"/>
                </a:solidFill>
                <a:latin typeface="Lexend"/>
                <a:ea typeface="Lexend"/>
                <a:cs typeface="Lexend"/>
                <a:sym typeface="Lexend"/>
              </a:rPr>
              <a:t> using MEASUR</a:t>
            </a:r>
            <a:endParaRPr>
              <a:latin typeface="Lexend"/>
              <a:ea typeface="Lexend"/>
              <a:cs typeface="Lexend"/>
              <a:sym typeface="Lexen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g30f24603c75_0_1100"/>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349" name="Google Shape;349;g30f24603c75_0_1100"/>
          <p:cNvSpPr txBox="1"/>
          <p:nvPr>
            <p:ph idx="4294967295" type="title"/>
          </p:nvPr>
        </p:nvSpPr>
        <p:spPr>
          <a:xfrm>
            <a:off x="195900" y="0"/>
            <a:ext cx="7117200" cy="47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Arial Black"/>
              <a:buNone/>
            </a:pPr>
            <a:r>
              <a:rPr lang="en-US" u="sng">
                <a:latin typeface="Lexend"/>
                <a:ea typeface="Lexend"/>
                <a:cs typeface="Lexend"/>
                <a:sym typeface="Lexend"/>
              </a:rPr>
              <a:t>Types</a:t>
            </a:r>
            <a:r>
              <a:rPr lang="en-US" u="sng">
                <a:latin typeface="Lexend"/>
                <a:ea typeface="Lexend"/>
                <a:cs typeface="Lexend"/>
                <a:sym typeface="Lexend"/>
              </a:rPr>
              <a:t> of </a:t>
            </a:r>
            <a:r>
              <a:rPr lang="en-US" u="sng">
                <a:latin typeface="Lexend"/>
                <a:ea typeface="Lexend"/>
                <a:cs typeface="Lexend"/>
                <a:sym typeface="Lexend"/>
              </a:rPr>
              <a:t>Air </a:t>
            </a:r>
            <a:r>
              <a:rPr lang="en-US" u="sng">
                <a:latin typeface="Lexend"/>
                <a:ea typeface="Lexend"/>
                <a:cs typeface="Lexend"/>
                <a:sym typeface="Lexend"/>
              </a:rPr>
              <a:t>Compressor </a:t>
            </a:r>
            <a:endParaRPr>
              <a:latin typeface="Lexend"/>
              <a:ea typeface="Lexend"/>
              <a:cs typeface="Lexend"/>
              <a:sym typeface="Lexend"/>
            </a:endParaRPr>
          </a:p>
        </p:txBody>
      </p:sp>
      <p:pic>
        <p:nvPicPr>
          <p:cNvPr id="350" name="Google Shape;350;g30f24603c75_0_1100"/>
          <p:cNvPicPr preferRelativeResize="0"/>
          <p:nvPr/>
        </p:nvPicPr>
        <p:blipFill>
          <a:blip r:embed="rId3">
            <a:alphaModFix/>
          </a:blip>
          <a:stretch>
            <a:fillRect/>
          </a:stretch>
        </p:blipFill>
        <p:spPr>
          <a:xfrm>
            <a:off x="1139363" y="873650"/>
            <a:ext cx="6865267" cy="3673991"/>
          </a:xfrm>
          <a:prstGeom prst="rect">
            <a:avLst/>
          </a:prstGeom>
          <a:noFill/>
          <a:ln cap="flat" cmpd="sng" w="9525">
            <a:solidFill>
              <a:schemeClr val="dk2"/>
            </a:solidFill>
            <a:prstDash val="solid"/>
            <a:round/>
            <a:headEnd len="sm" w="sm" type="none"/>
            <a:tailEnd len="sm" w="sm" type="none"/>
          </a:ln>
        </p:spPr>
      </p:pic>
      <p:sp>
        <p:nvSpPr>
          <p:cNvPr id="351" name="Google Shape;351;g30f24603c75_0_1100"/>
          <p:cNvSpPr txBox="1"/>
          <p:nvPr/>
        </p:nvSpPr>
        <p:spPr>
          <a:xfrm>
            <a:off x="1564054" y="4486216"/>
            <a:ext cx="60159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300" u="none" cap="none" strike="noStrike">
                <a:solidFill>
                  <a:srgbClr val="000000"/>
                </a:solidFill>
                <a:latin typeface="Lexend ExtraLight"/>
                <a:ea typeface="Lexend ExtraLight"/>
                <a:cs typeface="Lexend ExtraLight"/>
                <a:sym typeface="Lexend ExtraLight"/>
              </a:rPr>
              <a:t>Fig: </a:t>
            </a:r>
            <a:r>
              <a:rPr i="1" lang="en-US" sz="1300">
                <a:latin typeface="Lexend ExtraLight"/>
                <a:ea typeface="Lexend ExtraLight"/>
                <a:cs typeface="Lexend ExtraLight"/>
                <a:sym typeface="Lexend ExtraLight"/>
              </a:rPr>
              <a:t>Types</a:t>
            </a:r>
            <a:r>
              <a:rPr i="1" lang="en-US" sz="1300">
                <a:latin typeface="Lexend ExtraLight"/>
                <a:ea typeface="Lexend ExtraLight"/>
                <a:cs typeface="Lexend ExtraLight"/>
                <a:sym typeface="Lexend ExtraLight"/>
              </a:rPr>
              <a:t> of Compressor</a:t>
            </a:r>
            <a:endParaRPr i="1" sz="900">
              <a:latin typeface="Lexend ExtraLight"/>
              <a:ea typeface="Lexend ExtraLight"/>
              <a:cs typeface="Lexend ExtraLight"/>
              <a:sym typeface="Lexend Extra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6" name="Shape 356"/>
        <p:cNvGrpSpPr/>
        <p:nvPr/>
      </p:nvGrpSpPr>
      <p:grpSpPr>
        <a:xfrm>
          <a:off x="0" y="0"/>
          <a:ext cx="0" cy="0"/>
          <a:chOff x="0" y="0"/>
          <a:chExt cx="0" cy="0"/>
        </a:xfrm>
      </p:grpSpPr>
      <p:sp>
        <p:nvSpPr>
          <p:cNvPr id="357" name="Google Shape;357;g30f24603c75_0_1111"/>
          <p:cNvSpPr txBox="1"/>
          <p:nvPr>
            <p:ph idx="4294967295" type="title"/>
          </p:nvPr>
        </p:nvSpPr>
        <p:spPr>
          <a:xfrm>
            <a:off x="2491274" y="2082404"/>
            <a:ext cx="5647200" cy="10359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002855"/>
              </a:buClr>
              <a:buSzPts val="3000"/>
              <a:buFont typeface="Arial Black"/>
              <a:buNone/>
            </a:pPr>
            <a:r>
              <a:rPr lang="en-US" sz="3000">
                <a:solidFill>
                  <a:srgbClr val="002855"/>
                </a:solidFill>
                <a:latin typeface="Lexend Medium"/>
                <a:ea typeface="Lexend Medium"/>
                <a:cs typeface="Lexend Medium"/>
                <a:sym typeface="Lexend Medium"/>
              </a:rPr>
              <a:t>Navigating Measure: </a:t>
            </a:r>
            <a:r>
              <a:rPr lang="en-US" sz="3000">
                <a:solidFill>
                  <a:srgbClr val="002855"/>
                </a:solidFill>
                <a:latin typeface="Lexend"/>
                <a:ea typeface="Lexend"/>
                <a:cs typeface="Lexend"/>
                <a:sym typeface="Lexend"/>
              </a:rPr>
              <a:t>Compressed Air Systems</a:t>
            </a:r>
            <a:endParaRPr>
              <a:latin typeface="Lexend"/>
              <a:ea typeface="Lexend"/>
              <a:cs typeface="Lexend"/>
              <a:sym typeface="Lexend"/>
            </a:endParaRPr>
          </a:p>
        </p:txBody>
      </p:sp>
      <p:sp>
        <p:nvSpPr>
          <p:cNvPr id="358" name="Google Shape;358;g30f24603c75_0_1111"/>
          <p:cNvSpPr txBox="1"/>
          <p:nvPr>
            <p:ph idx="4294967295" type="sldNum"/>
          </p:nvPr>
        </p:nvSpPr>
        <p:spPr>
          <a:xfrm>
            <a:off x="8439005" y="4823000"/>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g30f24603c75_0_1117"/>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364" name="Google Shape;364;g30f24603c75_0_1117"/>
          <p:cNvSpPr txBox="1"/>
          <p:nvPr>
            <p:ph idx="4294967295" type="title"/>
          </p:nvPr>
        </p:nvSpPr>
        <p:spPr>
          <a:xfrm>
            <a:off x="195900" y="0"/>
            <a:ext cx="7117200" cy="47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Arial Black"/>
              <a:buNone/>
            </a:pPr>
            <a:r>
              <a:rPr lang="en-US" u="sng">
                <a:latin typeface="Lexend"/>
                <a:ea typeface="Lexend"/>
                <a:cs typeface="Lexend"/>
                <a:sym typeface="Lexend"/>
              </a:rPr>
              <a:t>Homepage</a:t>
            </a:r>
            <a:endParaRPr>
              <a:latin typeface="Lexend"/>
              <a:ea typeface="Lexend"/>
              <a:cs typeface="Lexend"/>
              <a:sym typeface="Lexend"/>
            </a:endParaRPr>
          </a:p>
        </p:txBody>
      </p:sp>
      <p:pic>
        <p:nvPicPr>
          <p:cNvPr id="365" name="Google Shape;365;g30f24603c75_0_1117"/>
          <p:cNvPicPr preferRelativeResize="0"/>
          <p:nvPr/>
        </p:nvPicPr>
        <p:blipFill rotWithShape="1">
          <a:blip r:embed="rId3">
            <a:alphaModFix/>
          </a:blip>
          <a:srcRect b="0" l="0" r="0" t="0"/>
          <a:stretch/>
        </p:blipFill>
        <p:spPr>
          <a:xfrm>
            <a:off x="457200" y="685800"/>
            <a:ext cx="8229600" cy="3931921"/>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g30f24603c75_0_1124"/>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371" name="Google Shape;371;g30f24603c75_0_1124"/>
          <p:cNvSpPr txBox="1"/>
          <p:nvPr>
            <p:ph idx="4294967295" type="title"/>
          </p:nvPr>
        </p:nvSpPr>
        <p:spPr>
          <a:xfrm>
            <a:off x="195900" y="0"/>
            <a:ext cx="7117200" cy="47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Arial Black"/>
              <a:buNone/>
            </a:pPr>
            <a:r>
              <a:rPr lang="en-US" u="sng">
                <a:latin typeface="Lexend"/>
                <a:ea typeface="Lexend"/>
                <a:cs typeface="Lexend"/>
                <a:sym typeface="Lexend"/>
              </a:rPr>
              <a:t>Assessment Basics</a:t>
            </a:r>
            <a:endParaRPr>
              <a:latin typeface="Lexend"/>
              <a:ea typeface="Lexend"/>
              <a:cs typeface="Lexend"/>
              <a:sym typeface="Lexend"/>
            </a:endParaRPr>
          </a:p>
        </p:txBody>
      </p:sp>
      <p:pic>
        <p:nvPicPr>
          <p:cNvPr id="372" name="Google Shape;372;g30f24603c75_0_1124"/>
          <p:cNvPicPr preferRelativeResize="0"/>
          <p:nvPr/>
        </p:nvPicPr>
        <p:blipFill>
          <a:blip r:embed="rId3">
            <a:alphaModFix/>
          </a:blip>
          <a:stretch>
            <a:fillRect/>
          </a:stretch>
        </p:blipFill>
        <p:spPr>
          <a:xfrm>
            <a:off x="457200" y="685800"/>
            <a:ext cx="8229602" cy="3931920"/>
          </a:xfrm>
          <a:prstGeom prst="rect">
            <a:avLst/>
          </a:prstGeom>
          <a:noFill/>
          <a:ln cap="flat" cmpd="sng" w="9525">
            <a:solidFill>
              <a:schemeClr val="dk2"/>
            </a:solidFill>
            <a:prstDash val="solid"/>
            <a:round/>
            <a:headEnd len="sm" w="sm" type="none"/>
            <a:tailEnd len="sm" w="sm" type="none"/>
          </a:ln>
        </p:spPr>
      </p:pic>
      <p:sp>
        <p:nvSpPr>
          <p:cNvPr id="373" name="Google Shape;373;g30f24603c75_0_1124"/>
          <p:cNvSpPr/>
          <p:nvPr/>
        </p:nvSpPr>
        <p:spPr>
          <a:xfrm>
            <a:off x="457200" y="1121375"/>
            <a:ext cx="1085100" cy="193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4" name="Google Shape;374;g30f24603c75_0_1124"/>
          <p:cNvSpPr/>
          <p:nvPr/>
        </p:nvSpPr>
        <p:spPr>
          <a:xfrm>
            <a:off x="2786000" y="874525"/>
            <a:ext cx="666600" cy="193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g30f24603c75_0_1135"/>
          <p:cNvPicPr preferRelativeResize="0"/>
          <p:nvPr/>
        </p:nvPicPr>
        <p:blipFill>
          <a:blip r:embed="rId3">
            <a:alphaModFix/>
          </a:blip>
          <a:stretch>
            <a:fillRect/>
          </a:stretch>
        </p:blipFill>
        <p:spPr>
          <a:xfrm>
            <a:off x="457200" y="685800"/>
            <a:ext cx="8229602" cy="3931921"/>
          </a:xfrm>
          <a:prstGeom prst="rect">
            <a:avLst/>
          </a:prstGeom>
          <a:noFill/>
          <a:ln cap="flat" cmpd="sng" w="9525">
            <a:solidFill>
              <a:schemeClr val="dk2"/>
            </a:solidFill>
            <a:prstDash val="solid"/>
            <a:round/>
            <a:headEnd len="sm" w="sm" type="none"/>
            <a:tailEnd len="sm" w="sm" type="none"/>
          </a:ln>
        </p:spPr>
      </p:pic>
      <p:sp>
        <p:nvSpPr>
          <p:cNvPr id="380" name="Google Shape;380;g30f24603c75_0_1135"/>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381" name="Google Shape;381;g30f24603c75_0_1135"/>
          <p:cNvSpPr txBox="1"/>
          <p:nvPr>
            <p:ph idx="4294967295" type="title"/>
          </p:nvPr>
        </p:nvSpPr>
        <p:spPr>
          <a:xfrm>
            <a:off x="195900" y="0"/>
            <a:ext cx="7117200" cy="47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Arial Black"/>
              <a:buNone/>
            </a:pPr>
            <a:r>
              <a:rPr lang="en-US" u="sng">
                <a:latin typeface="Lexend"/>
                <a:ea typeface="Lexend"/>
                <a:cs typeface="Lexend"/>
                <a:sym typeface="Lexend"/>
              </a:rPr>
              <a:t>System Information</a:t>
            </a:r>
            <a:endParaRPr>
              <a:latin typeface="Lexend"/>
              <a:ea typeface="Lexend"/>
              <a:cs typeface="Lexend"/>
              <a:sym typeface="Lexend"/>
            </a:endParaRPr>
          </a:p>
        </p:txBody>
      </p:sp>
      <p:sp>
        <p:nvSpPr>
          <p:cNvPr id="382" name="Google Shape;382;g30f24603c75_0_1135"/>
          <p:cNvSpPr/>
          <p:nvPr/>
        </p:nvSpPr>
        <p:spPr>
          <a:xfrm>
            <a:off x="1451450" y="1129225"/>
            <a:ext cx="1085100" cy="193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3" name="Google Shape;383;g30f24603c75_0_1135"/>
          <p:cNvSpPr/>
          <p:nvPr/>
        </p:nvSpPr>
        <p:spPr>
          <a:xfrm>
            <a:off x="2786000" y="874525"/>
            <a:ext cx="666600" cy="193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id="388" name="Google Shape;388;g30f24603c75_0_1149"/>
          <p:cNvPicPr preferRelativeResize="0"/>
          <p:nvPr/>
        </p:nvPicPr>
        <p:blipFill>
          <a:blip r:embed="rId3">
            <a:alphaModFix/>
          </a:blip>
          <a:stretch>
            <a:fillRect/>
          </a:stretch>
        </p:blipFill>
        <p:spPr>
          <a:xfrm>
            <a:off x="457200" y="685800"/>
            <a:ext cx="8229602" cy="3931920"/>
          </a:xfrm>
          <a:prstGeom prst="rect">
            <a:avLst/>
          </a:prstGeom>
          <a:noFill/>
          <a:ln cap="flat" cmpd="sng" w="9525">
            <a:solidFill>
              <a:schemeClr val="dk2"/>
            </a:solidFill>
            <a:prstDash val="solid"/>
            <a:round/>
            <a:headEnd len="sm" w="sm" type="none"/>
            <a:tailEnd len="sm" w="sm" type="none"/>
          </a:ln>
        </p:spPr>
      </p:pic>
      <p:sp>
        <p:nvSpPr>
          <p:cNvPr id="389" name="Google Shape;389;g30f24603c75_0_1149"/>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390" name="Google Shape;390;g30f24603c75_0_1149"/>
          <p:cNvSpPr txBox="1"/>
          <p:nvPr>
            <p:ph idx="4294967295" type="title"/>
          </p:nvPr>
        </p:nvSpPr>
        <p:spPr>
          <a:xfrm>
            <a:off x="195900" y="0"/>
            <a:ext cx="7117200" cy="47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Arial Black"/>
              <a:buNone/>
            </a:pPr>
            <a:r>
              <a:rPr lang="en-US" u="sng">
                <a:latin typeface="Lexend"/>
                <a:ea typeface="Lexend"/>
                <a:cs typeface="Lexend"/>
                <a:sym typeface="Lexend"/>
              </a:rPr>
              <a:t>Inventory</a:t>
            </a:r>
            <a:endParaRPr>
              <a:latin typeface="Lexend"/>
              <a:ea typeface="Lexend"/>
              <a:cs typeface="Lexend"/>
              <a:sym typeface="Lexend"/>
            </a:endParaRPr>
          </a:p>
        </p:txBody>
      </p:sp>
      <p:sp>
        <p:nvSpPr>
          <p:cNvPr id="391" name="Google Shape;391;g30f24603c75_0_1149"/>
          <p:cNvSpPr/>
          <p:nvPr/>
        </p:nvSpPr>
        <p:spPr>
          <a:xfrm>
            <a:off x="2469200" y="1129225"/>
            <a:ext cx="666600" cy="193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2" name="Google Shape;392;g30f24603c75_0_1149"/>
          <p:cNvSpPr/>
          <p:nvPr/>
        </p:nvSpPr>
        <p:spPr>
          <a:xfrm>
            <a:off x="2786000" y="874525"/>
            <a:ext cx="666600" cy="193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g30f24603c75_0_1160"/>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398" name="Google Shape;398;g30f24603c75_0_1160"/>
          <p:cNvSpPr txBox="1"/>
          <p:nvPr>
            <p:ph idx="4294967295" type="title"/>
          </p:nvPr>
        </p:nvSpPr>
        <p:spPr>
          <a:xfrm>
            <a:off x="195900" y="0"/>
            <a:ext cx="7117200" cy="47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Arial Black"/>
              <a:buNone/>
            </a:pPr>
            <a:r>
              <a:rPr lang="en-US" u="sng">
                <a:latin typeface="Lexend"/>
                <a:ea typeface="Lexend"/>
                <a:cs typeface="Lexend"/>
                <a:sym typeface="Lexend"/>
              </a:rPr>
              <a:t>Nameplate Data</a:t>
            </a:r>
            <a:endParaRPr>
              <a:latin typeface="Lexend"/>
              <a:ea typeface="Lexend"/>
              <a:cs typeface="Lexend"/>
              <a:sym typeface="Lexend"/>
            </a:endParaRPr>
          </a:p>
        </p:txBody>
      </p:sp>
      <p:pic>
        <p:nvPicPr>
          <p:cNvPr descr="Craftsman 919167620 air compressor parts | Sears PartsDirect" id="399" name="Google Shape;399;g30f24603c75_0_1160"/>
          <p:cNvPicPr preferRelativeResize="0"/>
          <p:nvPr/>
        </p:nvPicPr>
        <p:blipFill rotWithShape="1">
          <a:blip r:embed="rId3">
            <a:alphaModFix/>
          </a:blip>
          <a:srcRect b="27314" l="5671" r="5288" t="22251"/>
          <a:stretch/>
        </p:blipFill>
        <p:spPr>
          <a:xfrm>
            <a:off x="1432675" y="2775532"/>
            <a:ext cx="3594003" cy="1945243"/>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pic>
        <p:nvPicPr>
          <p:cNvPr descr="Ingersoll Rand C700 Centac Air Compressor in Minnesota, USA" id="400" name="Google Shape;400;g30f24603c75_0_1160"/>
          <p:cNvPicPr preferRelativeResize="0"/>
          <p:nvPr/>
        </p:nvPicPr>
        <p:blipFill rotWithShape="1">
          <a:blip r:embed="rId4">
            <a:alphaModFix/>
          </a:blip>
          <a:srcRect b="0" l="0" r="0" t="0"/>
          <a:stretch/>
        </p:blipFill>
        <p:spPr>
          <a:xfrm>
            <a:off x="5495813" y="2214475"/>
            <a:ext cx="2685262" cy="2506292"/>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pic>
        <p:nvPicPr>
          <p:cNvPr id="401" name="Google Shape;401;g30f24603c75_0_1160"/>
          <p:cNvPicPr preferRelativeResize="0"/>
          <p:nvPr/>
        </p:nvPicPr>
        <p:blipFill rotWithShape="1">
          <a:blip r:embed="rId5">
            <a:alphaModFix/>
          </a:blip>
          <a:srcRect b="0" l="0" r="0" t="0"/>
          <a:stretch/>
        </p:blipFill>
        <p:spPr>
          <a:xfrm>
            <a:off x="357656" y="516845"/>
            <a:ext cx="4151305" cy="1297834"/>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pic>
        <p:nvPicPr>
          <p:cNvPr id="402" name="Google Shape;402;g30f24603c75_0_1160"/>
          <p:cNvPicPr preferRelativeResize="0"/>
          <p:nvPr/>
        </p:nvPicPr>
        <p:blipFill rotWithShape="1">
          <a:blip r:embed="rId6">
            <a:alphaModFix/>
          </a:blip>
          <a:srcRect b="0" l="0" r="0" t="0"/>
          <a:stretch/>
        </p:blipFill>
        <p:spPr>
          <a:xfrm>
            <a:off x="357644" y="1814685"/>
            <a:ext cx="4151306" cy="810118"/>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pic>
        <p:nvPicPr>
          <p:cNvPr id="407" name="Google Shape;407;g30f24603c75_0_1173"/>
          <p:cNvPicPr preferRelativeResize="0"/>
          <p:nvPr/>
        </p:nvPicPr>
        <p:blipFill>
          <a:blip r:embed="rId3">
            <a:alphaModFix/>
          </a:blip>
          <a:stretch>
            <a:fillRect/>
          </a:stretch>
        </p:blipFill>
        <p:spPr>
          <a:xfrm>
            <a:off x="457200" y="685800"/>
            <a:ext cx="8229600" cy="3931921"/>
          </a:xfrm>
          <a:prstGeom prst="rect">
            <a:avLst/>
          </a:prstGeom>
          <a:noFill/>
          <a:ln cap="flat" cmpd="sng" w="9525">
            <a:solidFill>
              <a:schemeClr val="dk2"/>
            </a:solidFill>
            <a:prstDash val="solid"/>
            <a:round/>
            <a:headEnd len="sm" w="sm" type="none"/>
            <a:tailEnd len="sm" w="sm" type="none"/>
          </a:ln>
        </p:spPr>
      </p:pic>
      <p:sp>
        <p:nvSpPr>
          <p:cNvPr id="408" name="Google Shape;408;g30f24603c75_0_1173"/>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409" name="Google Shape;409;g30f24603c75_0_1173"/>
          <p:cNvSpPr txBox="1"/>
          <p:nvPr>
            <p:ph idx="4294967295" type="title"/>
          </p:nvPr>
        </p:nvSpPr>
        <p:spPr>
          <a:xfrm>
            <a:off x="195900" y="0"/>
            <a:ext cx="7117200" cy="47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Arial Black"/>
              <a:buNone/>
            </a:pPr>
            <a:r>
              <a:rPr lang="en-US" u="sng">
                <a:latin typeface="Lexend"/>
                <a:ea typeface="Lexend"/>
                <a:cs typeface="Lexend"/>
                <a:sym typeface="Lexend"/>
              </a:rPr>
              <a:t>Controls</a:t>
            </a:r>
            <a:endParaRPr>
              <a:latin typeface="Lexend"/>
              <a:ea typeface="Lexend"/>
              <a:cs typeface="Lexend"/>
              <a:sym typeface="Lexend"/>
            </a:endParaRPr>
          </a:p>
        </p:txBody>
      </p:sp>
      <p:sp>
        <p:nvSpPr>
          <p:cNvPr id="410" name="Google Shape;410;g30f24603c75_0_1173"/>
          <p:cNvSpPr/>
          <p:nvPr/>
        </p:nvSpPr>
        <p:spPr>
          <a:xfrm>
            <a:off x="2469200" y="1129225"/>
            <a:ext cx="666600" cy="193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1" name="Google Shape;411;g30f24603c75_0_1173"/>
          <p:cNvSpPr/>
          <p:nvPr/>
        </p:nvSpPr>
        <p:spPr>
          <a:xfrm>
            <a:off x="2778175" y="882350"/>
            <a:ext cx="666600" cy="193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2" name="Google Shape;412;g30f24603c75_0_1173"/>
          <p:cNvSpPr/>
          <p:nvPr/>
        </p:nvSpPr>
        <p:spPr>
          <a:xfrm>
            <a:off x="457200" y="3070250"/>
            <a:ext cx="705000" cy="193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g30f24603c75_0_1188"/>
          <p:cNvPicPr preferRelativeResize="0"/>
          <p:nvPr/>
        </p:nvPicPr>
        <p:blipFill>
          <a:blip r:embed="rId3">
            <a:alphaModFix/>
          </a:blip>
          <a:stretch>
            <a:fillRect/>
          </a:stretch>
        </p:blipFill>
        <p:spPr>
          <a:xfrm>
            <a:off x="457200" y="685800"/>
            <a:ext cx="8229601" cy="3931921"/>
          </a:xfrm>
          <a:prstGeom prst="rect">
            <a:avLst/>
          </a:prstGeom>
          <a:noFill/>
          <a:ln cap="flat" cmpd="sng" w="9525">
            <a:solidFill>
              <a:schemeClr val="dk2"/>
            </a:solidFill>
            <a:prstDash val="solid"/>
            <a:round/>
            <a:headEnd len="sm" w="sm" type="none"/>
            <a:tailEnd len="sm" w="sm" type="none"/>
          </a:ln>
        </p:spPr>
      </p:pic>
      <p:sp>
        <p:nvSpPr>
          <p:cNvPr id="418" name="Google Shape;418;g30f24603c75_0_1188"/>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419" name="Google Shape;419;g30f24603c75_0_1188"/>
          <p:cNvSpPr txBox="1"/>
          <p:nvPr>
            <p:ph idx="4294967295" type="title"/>
          </p:nvPr>
        </p:nvSpPr>
        <p:spPr>
          <a:xfrm>
            <a:off x="195900" y="0"/>
            <a:ext cx="7117200" cy="47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Arial Black"/>
              <a:buNone/>
            </a:pPr>
            <a:r>
              <a:rPr lang="en-US" u="sng">
                <a:latin typeface="Lexend"/>
                <a:ea typeface="Lexend"/>
                <a:cs typeface="Lexend"/>
                <a:sym typeface="Lexend"/>
              </a:rPr>
              <a:t>Design Details</a:t>
            </a:r>
            <a:endParaRPr>
              <a:latin typeface="Lexend"/>
              <a:ea typeface="Lexend"/>
              <a:cs typeface="Lexend"/>
              <a:sym typeface="Lexend"/>
            </a:endParaRPr>
          </a:p>
        </p:txBody>
      </p:sp>
      <p:sp>
        <p:nvSpPr>
          <p:cNvPr id="420" name="Google Shape;420;g30f24603c75_0_1188"/>
          <p:cNvSpPr/>
          <p:nvPr/>
        </p:nvSpPr>
        <p:spPr>
          <a:xfrm>
            <a:off x="2469200" y="1129225"/>
            <a:ext cx="666600" cy="193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1" name="Google Shape;421;g30f24603c75_0_1188"/>
          <p:cNvSpPr/>
          <p:nvPr/>
        </p:nvSpPr>
        <p:spPr>
          <a:xfrm>
            <a:off x="2778175" y="882350"/>
            <a:ext cx="666600" cy="193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2" name="Google Shape;422;g30f24603c75_0_1188"/>
          <p:cNvSpPr/>
          <p:nvPr/>
        </p:nvSpPr>
        <p:spPr>
          <a:xfrm>
            <a:off x="457200" y="3250325"/>
            <a:ext cx="959700" cy="193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id="427" name="Google Shape;427;g30f24603c75_0_1201"/>
          <p:cNvPicPr preferRelativeResize="0"/>
          <p:nvPr/>
        </p:nvPicPr>
        <p:blipFill>
          <a:blip r:embed="rId3">
            <a:alphaModFix/>
          </a:blip>
          <a:stretch>
            <a:fillRect/>
          </a:stretch>
        </p:blipFill>
        <p:spPr>
          <a:xfrm>
            <a:off x="457200" y="685800"/>
            <a:ext cx="8229602" cy="3931920"/>
          </a:xfrm>
          <a:prstGeom prst="rect">
            <a:avLst/>
          </a:prstGeom>
          <a:noFill/>
          <a:ln cap="flat" cmpd="sng" w="9525">
            <a:solidFill>
              <a:schemeClr val="dk2"/>
            </a:solidFill>
            <a:prstDash val="solid"/>
            <a:round/>
            <a:headEnd len="sm" w="sm" type="none"/>
            <a:tailEnd len="sm" w="sm" type="none"/>
          </a:ln>
        </p:spPr>
      </p:pic>
      <p:sp>
        <p:nvSpPr>
          <p:cNvPr id="428" name="Google Shape;428;g30f24603c75_0_1201"/>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429" name="Google Shape;429;g30f24603c75_0_1201"/>
          <p:cNvSpPr txBox="1"/>
          <p:nvPr>
            <p:ph idx="4294967295" type="title"/>
          </p:nvPr>
        </p:nvSpPr>
        <p:spPr>
          <a:xfrm>
            <a:off x="195900" y="0"/>
            <a:ext cx="7117200" cy="47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Arial Black"/>
              <a:buNone/>
            </a:pPr>
            <a:r>
              <a:rPr lang="en-US" u="sng">
                <a:latin typeface="Lexend"/>
                <a:ea typeface="Lexend"/>
                <a:cs typeface="Lexend"/>
                <a:sym typeface="Lexend"/>
              </a:rPr>
              <a:t>Performance Points</a:t>
            </a:r>
            <a:endParaRPr>
              <a:latin typeface="Lexend"/>
              <a:ea typeface="Lexend"/>
              <a:cs typeface="Lexend"/>
              <a:sym typeface="Lexend"/>
            </a:endParaRPr>
          </a:p>
        </p:txBody>
      </p:sp>
      <p:sp>
        <p:nvSpPr>
          <p:cNvPr id="430" name="Google Shape;430;g30f24603c75_0_1201"/>
          <p:cNvSpPr/>
          <p:nvPr/>
        </p:nvSpPr>
        <p:spPr>
          <a:xfrm>
            <a:off x="2469200" y="1129225"/>
            <a:ext cx="666600" cy="193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1" name="Google Shape;431;g30f24603c75_0_1201"/>
          <p:cNvSpPr/>
          <p:nvPr/>
        </p:nvSpPr>
        <p:spPr>
          <a:xfrm>
            <a:off x="2801650" y="882350"/>
            <a:ext cx="666600" cy="193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2" name="Google Shape;432;g30f24603c75_0_1201"/>
          <p:cNvSpPr/>
          <p:nvPr/>
        </p:nvSpPr>
        <p:spPr>
          <a:xfrm>
            <a:off x="457200" y="3250325"/>
            <a:ext cx="1249500" cy="147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g30f24603c75_0_471"/>
          <p:cNvSpPr txBox="1"/>
          <p:nvPr>
            <p:ph idx="4294967295" type="title"/>
          </p:nvPr>
        </p:nvSpPr>
        <p:spPr>
          <a:xfrm>
            <a:off x="201488" y="0"/>
            <a:ext cx="6912300" cy="5946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Arial Black"/>
              <a:buNone/>
            </a:pPr>
            <a:r>
              <a:rPr lang="en-US" u="sng">
                <a:latin typeface="Lexend"/>
                <a:ea typeface="Lexend"/>
                <a:cs typeface="Lexend"/>
                <a:sym typeface="Lexend"/>
              </a:rPr>
              <a:t>Outline of the Presentation</a:t>
            </a:r>
            <a:endParaRPr u="sng">
              <a:latin typeface="Lexend"/>
              <a:ea typeface="Lexend"/>
              <a:cs typeface="Lexend"/>
              <a:sym typeface="Lexend"/>
            </a:endParaRPr>
          </a:p>
        </p:txBody>
      </p:sp>
      <p:sp>
        <p:nvSpPr>
          <p:cNvPr id="274" name="Google Shape;274;g30f24603c75_0_471"/>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grpSp>
        <p:nvGrpSpPr>
          <p:cNvPr id="275" name="Google Shape;275;g30f24603c75_0_471"/>
          <p:cNvGrpSpPr/>
          <p:nvPr/>
        </p:nvGrpSpPr>
        <p:grpSpPr>
          <a:xfrm>
            <a:off x="372625" y="1004029"/>
            <a:ext cx="8718468" cy="3135425"/>
            <a:chOff x="0" y="18787"/>
            <a:chExt cx="11395200" cy="3598560"/>
          </a:xfrm>
        </p:grpSpPr>
        <p:sp>
          <p:nvSpPr>
            <p:cNvPr id="276" name="Google Shape;276;g30f24603c75_0_471"/>
            <p:cNvSpPr/>
            <p:nvPr/>
          </p:nvSpPr>
          <p:spPr>
            <a:xfrm>
              <a:off x="0" y="18787"/>
              <a:ext cx="11395200" cy="655200"/>
            </a:xfrm>
            <a:prstGeom prst="roundRect">
              <a:avLst>
                <a:gd fmla="val 16667" name="adj"/>
              </a:avLst>
            </a:prstGeom>
            <a:solidFill>
              <a:srgbClr val="EAAB29"/>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2100">
                <a:latin typeface="Lexend"/>
                <a:ea typeface="Lexend"/>
                <a:cs typeface="Lexend"/>
                <a:sym typeface="Lexend"/>
              </a:endParaRPr>
            </a:p>
          </p:txBody>
        </p:sp>
        <p:sp>
          <p:nvSpPr>
            <p:cNvPr id="277" name="Google Shape;277;g30f24603c75_0_471"/>
            <p:cNvSpPr txBox="1"/>
            <p:nvPr/>
          </p:nvSpPr>
          <p:spPr>
            <a:xfrm>
              <a:off x="32054" y="50747"/>
              <a:ext cx="11331000" cy="591300"/>
            </a:xfrm>
            <a:prstGeom prst="rect">
              <a:avLst/>
            </a:prstGeom>
            <a:noFill/>
            <a:ln>
              <a:noFill/>
            </a:ln>
          </p:spPr>
          <p:txBody>
            <a:bodyPr anchorCtr="0" anchor="ctr" bIns="80025" lIns="80025" spcFirstLastPara="1" rIns="80025" wrap="square" tIns="80025">
              <a:noAutofit/>
            </a:bodyPr>
            <a:lstStyle/>
            <a:p>
              <a:pPr indent="0" lvl="0" marL="114300" rtl="0" algn="l">
                <a:lnSpc>
                  <a:spcPct val="70000"/>
                </a:lnSpc>
                <a:spcBef>
                  <a:spcPts val="1000"/>
                </a:spcBef>
                <a:spcAft>
                  <a:spcPts val="0"/>
                </a:spcAft>
                <a:buClr>
                  <a:schemeClr val="dk1"/>
                </a:buClr>
                <a:buSzPts val="1100"/>
                <a:buFont typeface="Arial"/>
                <a:buNone/>
              </a:pPr>
              <a:r>
                <a:rPr lang="en-US" sz="2100">
                  <a:solidFill>
                    <a:schemeClr val="dk1"/>
                  </a:solidFill>
                  <a:latin typeface="Lexend"/>
                  <a:ea typeface="Lexend"/>
                  <a:cs typeface="Lexend"/>
                  <a:sym typeface="Lexend"/>
                </a:rPr>
                <a:t>Introduction to Compressed Air Systems</a:t>
              </a:r>
              <a:endParaRPr sz="2100">
                <a:latin typeface="Lexend"/>
                <a:ea typeface="Lexend"/>
                <a:cs typeface="Lexend"/>
                <a:sym typeface="Lexend"/>
              </a:endParaRPr>
            </a:p>
          </p:txBody>
        </p:sp>
        <p:sp>
          <p:nvSpPr>
            <p:cNvPr id="278" name="Google Shape;278;g30f24603c75_0_471"/>
            <p:cNvSpPr/>
            <p:nvPr/>
          </p:nvSpPr>
          <p:spPr>
            <a:xfrm>
              <a:off x="0" y="754627"/>
              <a:ext cx="11395200" cy="655200"/>
            </a:xfrm>
            <a:prstGeom prst="roundRect">
              <a:avLst>
                <a:gd fmla="val 16667" name="adj"/>
              </a:avLst>
            </a:prstGeom>
            <a:solidFill>
              <a:srgbClr val="EAAB29"/>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2100">
                <a:latin typeface="Lexend"/>
                <a:ea typeface="Lexend"/>
                <a:cs typeface="Lexend"/>
                <a:sym typeface="Lexend"/>
              </a:endParaRPr>
            </a:p>
          </p:txBody>
        </p:sp>
        <p:sp>
          <p:nvSpPr>
            <p:cNvPr id="279" name="Google Shape;279;g30f24603c75_0_471"/>
            <p:cNvSpPr txBox="1"/>
            <p:nvPr/>
          </p:nvSpPr>
          <p:spPr>
            <a:xfrm>
              <a:off x="31984" y="786611"/>
              <a:ext cx="11331000" cy="591300"/>
            </a:xfrm>
            <a:prstGeom prst="rect">
              <a:avLst/>
            </a:prstGeom>
            <a:noFill/>
            <a:ln>
              <a:noFill/>
            </a:ln>
          </p:spPr>
          <p:txBody>
            <a:bodyPr anchorCtr="0" anchor="ctr" bIns="80025" lIns="80025" spcFirstLastPara="1" rIns="80025" wrap="square" tIns="80025">
              <a:noAutofit/>
            </a:bodyPr>
            <a:lstStyle/>
            <a:p>
              <a:pPr indent="0" lvl="0" marL="114300" rtl="0" algn="l">
                <a:lnSpc>
                  <a:spcPct val="70000"/>
                </a:lnSpc>
                <a:spcBef>
                  <a:spcPts val="1000"/>
                </a:spcBef>
                <a:spcAft>
                  <a:spcPts val="0"/>
                </a:spcAft>
                <a:buClr>
                  <a:schemeClr val="dk1"/>
                </a:buClr>
                <a:buSzPts val="1100"/>
                <a:buFont typeface="Arial"/>
                <a:buNone/>
              </a:pPr>
              <a:r>
                <a:rPr lang="en-US" sz="2100">
                  <a:solidFill>
                    <a:schemeClr val="dk1"/>
                  </a:solidFill>
                  <a:latin typeface="Lexend"/>
                  <a:ea typeface="Lexend"/>
                  <a:cs typeface="Lexend"/>
                  <a:sym typeface="Lexend"/>
                </a:rPr>
                <a:t>Navigating MEASUR: Compressed Air Assessment</a:t>
              </a:r>
              <a:endParaRPr sz="2100">
                <a:latin typeface="Lexend"/>
                <a:ea typeface="Lexend"/>
                <a:cs typeface="Lexend"/>
                <a:sym typeface="Lexend"/>
              </a:endParaRPr>
            </a:p>
          </p:txBody>
        </p:sp>
        <p:sp>
          <p:nvSpPr>
            <p:cNvPr id="280" name="Google Shape;280;g30f24603c75_0_471"/>
            <p:cNvSpPr/>
            <p:nvPr/>
          </p:nvSpPr>
          <p:spPr>
            <a:xfrm>
              <a:off x="0" y="1490467"/>
              <a:ext cx="11395200" cy="655200"/>
            </a:xfrm>
            <a:prstGeom prst="roundRect">
              <a:avLst>
                <a:gd fmla="val 16667" name="adj"/>
              </a:avLst>
            </a:prstGeom>
            <a:solidFill>
              <a:srgbClr val="EAAB29"/>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2100">
                <a:latin typeface="Lexend"/>
                <a:ea typeface="Lexend"/>
                <a:cs typeface="Lexend"/>
                <a:sym typeface="Lexend"/>
              </a:endParaRPr>
            </a:p>
          </p:txBody>
        </p:sp>
        <p:sp>
          <p:nvSpPr>
            <p:cNvPr id="281" name="Google Shape;281;g30f24603c75_0_471"/>
            <p:cNvSpPr txBox="1"/>
            <p:nvPr/>
          </p:nvSpPr>
          <p:spPr>
            <a:xfrm>
              <a:off x="31984" y="1522451"/>
              <a:ext cx="11331000" cy="591300"/>
            </a:xfrm>
            <a:prstGeom prst="rect">
              <a:avLst/>
            </a:prstGeom>
            <a:noFill/>
            <a:ln>
              <a:noFill/>
            </a:ln>
          </p:spPr>
          <p:txBody>
            <a:bodyPr anchorCtr="0" anchor="ctr" bIns="80025" lIns="80025" spcFirstLastPara="1" rIns="80025" wrap="square" tIns="80025">
              <a:noAutofit/>
            </a:bodyPr>
            <a:lstStyle/>
            <a:p>
              <a:pPr indent="0" lvl="0" marL="114300" rtl="0" algn="l">
                <a:lnSpc>
                  <a:spcPct val="70000"/>
                </a:lnSpc>
                <a:spcBef>
                  <a:spcPts val="1000"/>
                </a:spcBef>
                <a:spcAft>
                  <a:spcPts val="0"/>
                </a:spcAft>
                <a:buClr>
                  <a:schemeClr val="dk1"/>
                </a:buClr>
                <a:buSzPts val="1100"/>
                <a:buFont typeface="Arial"/>
                <a:buNone/>
              </a:pPr>
              <a:r>
                <a:rPr lang="en-US" sz="2100">
                  <a:solidFill>
                    <a:schemeClr val="dk1"/>
                  </a:solidFill>
                  <a:latin typeface="Lexend"/>
                  <a:ea typeface="Lexend"/>
                  <a:cs typeface="Lexend"/>
                  <a:sym typeface="Lexend"/>
                </a:rPr>
                <a:t>Enhancing System Efficiency: Best Practices</a:t>
              </a:r>
              <a:endParaRPr sz="2100">
                <a:latin typeface="Lexend"/>
                <a:ea typeface="Lexend"/>
                <a:cs typeface="Lexend"/>
                <a:sym typeface="Lexend"/>
              </a:endParaRPr>
            </a:p>
          </p:txBody>
        </p:sp>
        <p:sp>
          <p:nvSpPr>
            <p:cNvPr id="282" name="Google Shape;282;g30f24603c75_0_471"/>
            <p:cNvSpPr/>
            <p:nvPr/>
          </p:nvSpPr>
          <p:spPr>
            <a:xfrm>
              <a:off x="0" y="2226307"/>
              <a:ext cx="11395200" cy="655200"/>
            </a:xfrm>
            <a:prstGeom prst="roundRect">
              <a:avLst>
                <a:gd fmla="val 16667" name="adj"/>
              </a:avLst>
            </a:prstGeom>
            <a:solidFill>
              <a:srgbClr val="EAAB29"/>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2100">
                <a:latin typeface="Lexend"/>
                <a:ea typeface="Lexend"/>
                <a:cs typeface="Lexend"/>
                <a:sym typeface="Lexend"/>
              </a:endParaRPr>
            </a:p>
          </p:txBody>
        </p:sp>
        <p:sp>
          <p:nvSpPr>
            <p:cNvPr id="283" name="Google Shape;283;g30f24603c75_0_471"/>
            <p:cNvSpPr txBox="1"/>
            <p:nvPr/>
          </p:nvSpPr>
          <p:spPr>
            <a:xfrm>
              <a:off x="31984" y="2258291"/>
              <a:ext cx="11331000" cy="591300"/>
            </a:xfrm>
            <a:prstGeom prst="rect">
              <a:avLst/>
            </a:prstGeom>
            <a:noFill/>
            <a:ln>
              <a:noFill/>
            </a:ln>
          </p:spPr>
          <p:txBody>
            <a:bodyPr anchorCtr="0" anchor="ctr" bIns="80025" lIns="80025" spcFirstLastPara="1" rIns="80025" wrap="square" tIns="80025">
              <a:noAutofit/>
            </a:bodyPr>
            <a:lstStyle/>
            <a:p>
              <a:pPr indent="0" lvl="0" marL="114300" rtl="0" algn="l">
                <a:lnSpc>
                  <a:spcPct val="70000"/>
                </a:lnSpc>
                <a:spcBef>
                  <a:spcPts val="1000"/>
                </a:spcBef>
                <a:spcAft>
                  <a:spcPts val="0"/>
                </a:spcAft>
                <a:buClr>
                  <a:schemeClr val="dk1"/>
                </a:buClr>
                <a:buSzPts val="1100"/>
                <a:buFont typeface="Arial"/>
                <a:buNone/>
              </a:pPr>
              <a:r>
                <a:rPr lang="en-US" sz="2100">
                  <a:solidFill>
                    <a:schemeClr val="dk1"/>
                  </a:solidFill>
                  <a:latin typeface="Lexend"/>
                  <a:ea typeface="Lexend"/>
                  <a:cs typeface="Lexend"/>
                  <a:sym typeface="Lexend"/>
                </a:rPr>
                <a:t>Applying Efficiency Recommendations in MEASUR</a:t>
              </a:r>
              <a:endParaRPr sz="2100">
                <a:latin typeface="Lexend"/>
                <a:ea typeface="Lexend"/>
                <a:cs typeface="Lexend"/>
                <a:sym typeface="Lexend"/>
              </a:endParaRPr>
            </a:p>
          </p:txBody>
        </p:sp>
        <p:sp>
          <p:nvSpPr>
            <p:cNvPr id="284" name="Google Shape;284;g30f24603c75_0_471"/>
            <p:cNvSpPr/>
            <p:nvPr/>
          </p:nvSpPr>
          <p:spPr>
            <a:xfrm>
              <a:off x="0" y="2962147"/>
              <a:ext cx="11395200" cy="655200"/>
            </a:xfrm>
            <a:prstGeom prst="roundRect">
              <a:avLst>
                <a:gd fmla="val 16667" name="adj"/>
              </a:avLst>
            </a:prstGeom>
            <a:solidFill>
              <a:srgbClr val="EAAB29"/>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2100">
                <a:latin typeface="Lexend"/>
                <a:ea typeface="Lexend"/>
                <a:cs typeface="Lexend"/>
                <a:sym typeface="Lexend"/>
              </a:endParaRPr>
            </a:p>
          </p:txBody>
        </p:sp>
        <p:sp>
          <p:nvSpPr>
            <p:cNvPr id="285" name="Google Shape;285;g30f24603c75_0_471"/>
            <p:cNvSpPr txBox="1"/>
            <p:nvPr/>
          </p:nvSpPr>
          <p:spPr>
            <a:xfrm>
              <a:off x="31984" y="2994131"/>
              <a:ext cx="11331000" cy="591300"/>
            </a:xfrm>
            <a:prstGeom prst="rect">
              <a:avLst/>
            </a:prstGeom>
            <a:noFill/>
            <a:ln>
              <a:noFill/>
            </a:ln>
          </p:spPr>
          <p:txBody>
            <a:bodyPr anchorCtr="0" anchor="ctr" bIns="80025" lIns="80025" spcFirstLastPara="1" rIns="80025" wrap="square" tIns="80025">
              <a:noAutofit/>
            </a:bodyPr>
            <a:lstStyle/>
            <a:p>
              <a:pPr indent="0" lvl="0" marL="114300" rtl="0" algn="l">
                <a:lnSpc>
                  <a:spcPct val="70000"/>
                </a:lnSpc>
                <a:spcBef>
                  <a:spcPts val="1000"/>
                </a:spcBef>
                <a:spcAft>
                  <a:spcPts val="0"/>
                </a:spcAft>
                <a:buClr>
                  <a:schemeClr val="dk1"/>
                </a:buClr>
                <a:buSzPts val="1100"/>
                <a:buFont typeface="Arial"/>
                <a:buNone/>
              </a:pPr>
              <a:r>
                <a:rPr lang="en-US" sz="2100">
                  <a:solidFill>
                    <a:schemeClr val="dk1"/>
                  </a:solidFill>
                  <a:latin typeface="Lexend"/>
                  <a:ea typeface="Lexend"/>
                  <a:cs typeface="Lexend"/>
                  <a:sym typeface="Lexend"/>
                </a:rPr>
                <a:t>Summary and Key Takeaways</a:t>
              </a:r>
              <a:endParaRPr sz="2100">
                <a:latin typeface="Lexend"/>
                <a:ea typeface="Lexend"/>
                <a:cs typeface="Lexend"/>
                <a:sym typeface="Lexend"/>
              </a:endParaRPr>
            </a:p>
          </p:txBody>
        </p:sp>
      </p:grpSp>
      <p:sp>
        <p:nvSpPr>
          <p:cNvPr id="286" name="Google Shape;286;g30f24603c75_0_471"/>
          <p:cNvSpPr/>
          <p:nvPr/>
        </p:nvSpPr>
        <p:spPr>
          <a:xfrm>
            <a:off x="308479" y="4842769"/>
            <a:ext cx="281400" cy="281400"/>
          </a:xfrm>
          <a:prstGeom prst="rect">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Lexend"/>
              <a:ea typeface="Lexend"/>
              <a:cs typeface="Lexend"/>
              <a:sym typeface="Lexen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g30f24603c75_0_1214"/>
          <p:cNvPicPr preferRelativeResize="0"/>
          <p:nvPr/>
        </p:nvPicPr>
        <p:blipFill>
          <a:blip r:embed="rId3">
            <a:alphaModFix/>
          </a:blip>
          <a:stretch>
            <a:fillRect/>
          </a:stretch>
        </p:blipFill>
        <p:spPr>
          <a:xfrm>
            <a:off x="457200" y="685800"/>
            <a:ext cx="8229602" cy="3931921"/>
          </a:xfrm>
          <a:prstGeom prst="rect">
            <a:avLst/>
          </a:prstGeom>
          <a:noFill/>
          <a:ln cap="flat" cmpd="sng" w="9525">
            <a:solidFill>
              <a:schemeClr val="dk2"/>
            </a:solidFill>
            <a:prstDash val="solid"/>
            <a:round/>
            <a:headEnd len="sm" w="sm" type="none"/>
            <a:tailEnd len="sm" w="sm" type="none"/>
          </a:ln>
        </p:spPr>
      </p:pic>
      <p:sp>
        <p:nvSpPr>
          <p:cNvPr id="438" name="Google Shape;438;g30f24603c75_0_1214"/>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439" name="Google Shape;439;g30f24603c75_0_1214"/>
          <p:cNvSpPr txBox="1"/>
          <p:nvPr>
            <p:ph idx="4294967295" type="title"/>
          </p:nvPr>
        </p:nvSpPr>
        <p:spPr>
          <a:xfrm>
            <a:off x="195900" y="0"/>
            <a:ext cx="7117200" cy="47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Arial Black"/>
              <a:buNone/>
            </a:pPr>
            <a:r>
              <a:rPr lang="en-US" u="sng">
                <a:latin typeface="Lexend"/>
                <a:ea typeface="Lexend"/>
                <a:cs typeface="Lexend"/>
                <a:sym typeface="Lexend"/>
              </a:rPr>
              <a:t>Day Types</a:t>
            </a:r>
            <a:endParaRPr>
              <a:latin typeface="Lexend"/>
              <a:ea typeface="Lexend"/>
              <a:cs typeface="Lexend"/>
              <a:sym typeface="Lexend"/>
            </a:endParaRPr>
          </a:p>
        </p:txBody>
      </p:sp>
      <p:sp>
        <p:nvSpPr>
          <p:cNvPr id="440" name="Google Shape;440;g30f24603c75_0_1214"/>
          <p:cNvSpPr/>
          <p:nvPr/>
        </p:nvSpPr>
        <p:spPr>
          <a:xfrm>
            <a:off x="3111150" y="1121400"/>
            <a:ext cx="666600" cy="193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1" name="Google Shape;441;g30f24603c75_0_1214"/>
          <p:cNvSpPr/>
          <p:nvPr/>
        </p:nvSpPr>
        <p:spPr>
          <a:xfrm>
            <a:off x="2801650" y="882350"/>
            <a:ext cx="666600" cy="193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pic>
        <p:nvPicPr>
          <p:cNvPr id="446" name="Google Shape;446;g30f24603c75_0_1228"/>
          <p:cNvPicPr preferRelativeResize="0"/>
          <p:nvPr/>
        </p:nvPicPr>
        <p:blipFill>
          <a:blip r:embed="rId3">
            <a:alphaModFix/>
          </a:blip>
          <a:stretch>
            <a:fillRect/>
          </a:stretch>
        </p:blipFill>
        <p:spPr>
          <a:xfrm>
            <a:off x="457200" y="685800"/>
            <a:ext cx="8229602" cy="3931920"/>
          </a:xfrm>
          <a:prstGeom prst="rect">
            <a:avLst/>
          </a:prstGeom>
          <a:noFill/>
          <a:ln cap="flat" cmpd="sng" w="9525">
            <a:solidFill>
              <a:schemeClr val="dk2"/>
            </a:solidFill>
            <a:prstDash val="solid"/>
            <a:round/>
            <a:headEnd len="sm" w="sm" type="none"/>
            <a:tailEnd len="sm" w="sm" type="none"/>
          </a:ln>
        </p:spPr>
      </p:pic>
      <p:sp>
        <p:nvSpPr>
          <p:cNvPr id="447" name="Google Shape;447;g30f24603c75_0_1228"/>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448" name="Google Shape;448;g30f24603c75_0_1228"/>
          <p:cNvSpPr txBox="1"/>
          <p:nvPr>
            <p:ph idx="4294967295" type="title"/>
          </p:nvPr>
        </p:nvSpPr>
        <p:spPr>
          <a:xfrm>
            <a:off x="195900" y="0"/>
            <a:ext cx="7117200" cy="47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Arial Black"/>
              <a:buNone/>
            </a:pPr>
            <a:r>
              <a:rPr lang="en-US" u="sng">
                <a:latin typeface="Lexend"/>
                <a:ea typeface="Lexend"/>
                <a:cs typeface="Lexend"/>
                <a:sym typeface="Lexend"/>
              </a:rPr>
              <a:t>System Profile</a:t>
            </a:r>
            <a:endParaRPr>
              <a:latin typeface="Lexend"/>
              <a:ea typeface="Lexend"/>
              <a:cs typeface="Lexend"/>
              <a:sym typeface="Lexend"/>
            </a:endParaRPr>
          </a:p>
        </p:txBody>
      </p:sp>
      <p:sp>
        <p:nvSpPr>
          <p:cNvPr id="449" name="Google Shape;449;g30f24603c75_0_1228"/>
          <p:cNvSpPr/>
          <p:nvPr/>
        </p:nvSpPr>
        <p:spPr>
          <a:xfrm>
            <a:off x="3753100" y="1129250"/>
            <a:ext cx="858000" cy="193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0" name="Google Shape;450;g30f24603c75_0_1228"/>
          <p:cNvSpPr/>
          <p:nvPr/>
        </p:nvSpPr>
        <p:spPr>
          <a:xfrm>
            <a:off x="2801650" y="882350"/>
            <a:ext cx="666600" cy="193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51" name="Google Shape;451;g30f24603c75_0_1228"/>
          <p:cNvSpPr/>
          <p:nvPr/>
        </p:nvSpPr>
        <p:spPr>
          <a:xfrm>
            <a:off x="457200" y="1323050"/>
            <a:ext cx="623100" cy="193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pic>
        <p:nvPicPr>
          <p:cNvPr id="456" name="Google Shape;456;g30f24603c75_0_1239"/>
          <p:cNvPicPr preferRelativeResize="0"/>
          <p:nvPr/>
        </p:nvPicPr>
        <p:blipFill>
          <a:blip r:embed="rId3">
            <a:alphaModFix/>
          </a:blip>
          <a:stretch>
            <a:fillRect/>
          </a:stretch>
        </p:blipFill>
        <p:spPr>
          <a:xfrm>
            <a:off x="457200" y="685800"/>
            <a:ext cx="8229602" cy="3931920"/>
          </a:xfrm>
          <a:prstGeom prst="rect">
            <a:avLst/>
          </a:prstGeom>
          <a:noFill/>
          <a:ln cap="flat" cmpd="sng" w="9525">
            <a:solidFill>
              <a:schemeClr val="dk2"/>
            </a:solidFill>
            <a:prstDash val="solid"/>
            <a:round/>
            <a:headEnd len="sm" w="sm" type="none"/>
            <a:tailEnd len="sm" w="sm" type="none"/>
          </a:ln>
        </p:spPr>
      </p:pic>
      <p:sp>
        <p:nvSpPr>
          <p:cNvPr id="457" name="Google Shape;457;g30f24603c75_0_1239"/>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458" name="Google Shape;458;g30f24603c75_0_1239"/>
          <p:cNvSpPr txBox="1"/>
          <p:nvPr>
            <p:ph idx="4294967295" type="title"/>
          </p:nvPr>
        </p:nvSpPr>
        <p:spPr>
          <a:xfrm>
            <a:off x="195900" y="0"/>
            <a:ext cx="7117200" cy="47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Arial Black"/>
              <a:buNone/>
            </a:pPr>
            <a:r>
              <a:rPr lang="en-US" u="sng">
                <a:latin typeface="Lexend"/>
                <a:ea typeface="Lexend"/>
                <a:cs typeface="Lexend"/>
                <a:sym typeface="Lexend"/>
              </a:rPr>
              <a:t>End Uses</a:t>
            </a:r>
            <a:endParaRPr>
              <a:latin typeface="Lexend"/>
              <a:ea typeface="Lexend"/>
              <a:cs typeface="Lexend"/>
              <a:sym typeface="Lexend"/>
            </a:endParaRPr>
          </a:p>
        </p:txBody>
      </p:sp>
      <p:sp>
        <p:nvSpPr>
          <p:cNvPr id="459" name="Google Shape;459;g30f24603c75_0_1239"/>
          <p:cNvSpPr/>
          <p:nvPr/>
        </p:nvSpPr>
        <p:spPr>
          <a:xfrm>
            <a:off x="2801650" y="882350"/>
            <a:ext cx="666600" cy="193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0" name="Google Shape;460;g30f24603c75_0_1239"/>
          <p:cNvSpPr/>
          <p:nvPr/>
        </p:nvSpPr>
        <p:spPr>
          <a:xfrm>
            <a:off x="4572000" y="1129250"/>
            <a:ext cx="634200" cy="193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61" name="Google Shape;461;g30f24603c75_0_1239"/>
          <p:cNvPicPr preferRelativeResize="0"/>
          <p:nvPr/>
        </p:nvPicPr>
        <p:blipFill>
          <a:blip r:embed="rId4">
            <a:alphaModFix/>
          </a:blip>
          <a:stretch>
            <a:fillRect/>
          </a:stretch>
        </p:blipFill>
        <p:spPr>
          <a:xfrm>
            <a:off x="4972513" y="2710050"/>
            <a:ext cx="3324225" cy="6858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66" name="Shape 466"/>
        <p:cNvGrpSpPr/>
        <p:nvPr/>
      </p:nvGrpSpPr>
      <p:grpSpPr>
        <a:xfrm>
          <a:off x="0" y="0"/>
          <a:ext cx="0" cy="0"/>
          <a:chOff x="0" y="0"/>
          <a:chExt cx="0" cy="0"/>
        </a:xfrm>
      </p:grpSpPr>
      <p:sp>
        <p:nvSpPr>
          <p:cNvPr id="467" name="Google Shape;467;g30f24603c75_0_1252"/>
          <p:cNvSpPr txBox="1"/>
          <p:nvPr>
            <p:ph idx="4294967295" type="title"/>
          </p:nvPr>
        </p:nvSpPr>
        <p:spPr>
          <a:xfrm>
            <a:off x="2491274" y="2082404"/>
            <a:ext cx="5647200" cy="10359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002855"/>
              </a:buClr>
              <a:buSzPts val="3000"/>
              <a:buFont typeface="Arial Black"/>
              <a:buNone/>
            </a:pPr>
            <a:r>
              <a:rPr lang="en-US" sz="3000">
                <a:solidFill>
                  <a:srgbClr val="002855"/>
                </a:solidFill>
                <a:latin typeface="Lexend Medium"/>
                <a:ea typeface="Lexend Medium"/>
                <a:cs typeface="Lexend Medium"/>
                <a:sym typeface="Lexend Medium"/>
              </a:rPr>
              <a:t>Assessment</a:t>
            </a:r>
            <a:r>
              <a:rPr lang="en-US" sz="3000">
                <a:solidFill>
                  <a:srgbClr val="002855"/>
                </a:solidFill>
                <a:latin typeface="Lexend Medium"/>
                <a:ea typeface="Lexend Medium"/>
                <a:cs typeface="Lexend Medium"/>
                <a:sym typeface="Lexend Medium"/>
              </a:rPr>
              <a:t> </a:t>
            </a:r>
            <a:endParaRPr>
              <a:latin typeface="Lexend"/>
              <a:ea typeface="Lexend"/>
              <a:cs typeface="Lexend"/>
              <a:sym typeface="Lexend"/>
            </a:endParaRPr>
          </a:p>
        </p:txBody>
      </p:sp>
      <p:sp>
        <p:nvSpPr>
          <p:cNvPr id="468" name="Google Shape;468;g30f24603c75_0_1252"/>
          <p:cNvSpPr txBox="1"/>
          <p:nvPr>
            <p:ph idx="4294967295" type="sldNum"/>
          </p:nvPr>
        </p:nvSpPr>
        <p:spPr>
          <a:xfrm>
            <a:off x="8439005" y="4823000"/>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g30f24603c75_0_1258"/>
          <p:cNvPicPr preferRelativeResize="0"/>
          <p:nvPr/>
        </p:nvPicPr>
        <p:blipFill rotWithShape="1">
          <a:blip r:embed="rId3">
            <a:alphaModFix/>
          </a:blip>
          <a:srcRect b="0" l="0" r="0" t="0"/>
          <a:stretch/>
        </p:blipFill>
        <p:spPr>
          <a:xfrm>
            <a:off x="457200" y="685800"/>
            <a:ext cx="8229600" cy="3931921"/>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sp>
        <p:nvSpPr>
          <p:cNvPr id="474" name="Google Shape;474;g30f24603c75_0_1258"/>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475" name="Google Shape;475;g30f24603c75_0_1258"/>
          <p:cNvSpPr txBox="1"/>
          <p:nvPr>
            <p:ph idx="4294967295" type="title"/>
          </p:nvPr>
        </p:nvSpPr>
        <p:spPr>
          <a:xfrm>
            <a:off x="195900" y="0"/>
            <a:ext cx="7117200" cy="47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Arial Black"/>
              <a:buNone/>
            </a:pPr>
            <a:r>
              <a:rPr lang="en-US" u="sng">
                <a:latin typeface="Lexend"/>
                <a:ea typeface="Lexend"/>
                <a:cs typeface="Lexend"/>
                <a:sym typeface="Lexend"/>
              </a:rPr>
              <a:t>Creating Scenarios</a:t>
            </a:r>
            <a:endParaRPr>
              <a:latin typeface="Lexend"/>
              <a:ea typeface="Lexend"/>
              <a:cs typeface="Lexend"/>
              <a:sym typeface="Lexen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g30f24603c75_0_1269"/>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481" name="Google Shape;481;g30f24603c75_0_1269"/>
          <p:cNvSpPr txBox="1"/>
          <p:nvPr>
            <p:ph idx="4294967295" type="title"/>
          </p:nvPr>
        </p:nvSpPr>
        <p:spPr>
          <a:xfrm>
            <a:off x="195900" y="0"/>
            <a:ext cx="7117200" cy="47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Arial Black"/>
              <a:buNone/>
            </a:pPr>
            <a:r>
              <a:rPr lang="en-US" u="sng">
                <a:latin typeface="Lexend"/>
                <a:ea typeface="Lexend"/>
                <a:cs typeface="Lexend"/>
                <a:sym typeface="Lexend"/>
              </a:rPr>
              <a:t>Reporting</a:t>
            </a:r>
            <a:endParaRPr>
              <a:latin typeface="Lexend"/>
              <a:ea typeface="Lexend"/>
              <a:cs typeface="Lexend"/>
              <a:sym typeface="Lexend"/>
            </a:endParaRPr>
          </a:p>
        </p:txBody>
      </p:sp>
      <p:pic>
        <p:nvPicPr>
          <p:cNvPr id="482" name="Google Shape;482;g30f24603c75_0_1269"/>
          <p:cNvPicPr preferRelativeResize="0"/>
          <p:nvPr/>
        </p:nvPicPr>
        <p:blipFill rotWithShape="1">
          <a:blip r:embed="rId3">
            <a:alphaModFix/>
          </a:blip>
          <a:srcRect b="0" l="0" r="0" t="0"/>
          <a:stretch/>
        </p:blipFill>
        <p:spPr>
          <a:xfrm>
            <a:off x="457200" y="685800"/>
            <a:ext cx="8229600" cy="3931920"/>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sp>
        <p:nvSpPr>
          <p:cNvPr id="483" name="Google Shape;483;g30f24603c75_0_1269"/>
          <p:cNvSpPr/>
          <p:nvPr/>
        </p:nvSpPr>
        <p:spPr>
          <a:xfrm>
            <a:off x="457200" y="1231000"/>
            <a:ext cx="5163900" cy="193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g30f24603c75_0_1277"/>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489" name="Google Shape;489;g30f24603c75_0_1277"/>
          <p:cNvSpPr txBox="1"/>
          <p:nvPr>
            <p:ph idx="4294967295" type="title"/>
          </p:nvPr>
        </p:nvSpPr>
        <p:spPr>
          <a:xfrm>
            <a:off x="195900" y="0"/>
            <a:ext cx="7117200" cy="47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Arial Black"/>
              <a:buNone/>
            </a:pPr>
            <a:r>
              <a:rPr lang="en-US" u="sng">
                <a:latin typeface="Lexend"/>
                <a:ea typeface="Lexend"/>
                <a:cs typeface="Lexend"/>
                <a:sym typeface="Lexend"/>
              </a:rPr>
              <a:t>Executive Summary</a:t>
            </a:r>
            <a:endParaRPr>
              <a:latin typeface="Lexend"/>
              <a:ea typeface="Lexend"/>
              <a:cs typeface="Lexend"/>
              <a:sym typeface="Lexend"/>
            </a:endParaRPr>
          </a:p>
        </p:txBody>
      </p:sp>
      <p:pic>
        <p:nvPicPr>
          <p:cNvPr id="490" name="Google Shape;490;g30f24603c75_0_1277"/>
          <p:cNvPicPr preferRelativeResize="0"/>
          <p:nvPr/>
        </p:nvPicPr>
        <p:blipFill rotWithShape="1">
          <a:blip r:embed="rId3">
            <a:alphaModFix/>
          </a:blip>
          <a:srcRect b="0" l="0" r="0" t="0"/>
          <a:stretch/>
        </p:blipFill>
        <p:spPr>
          <a:xfrm>
            <a:off x="457200" y="685800"/>
            <a:ext cx="8229597" cy="3931920"/>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g30f24603c75_0_1285"/>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496" name="Google Shape;496;g30f24603c75_0_1285"/>
          <p:cNvSpPr txBox="1"/>
          <p:nvPr>
            <p:ph idx="4294967295" type="title"/>
          </p:nvPr>
        </p:nvSpPr>
        <p:spPr>
          <a:xfrm>
            <a:off x="195900" y="0"/>
            <a:ext cx="7117200" cy="47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Arial Black"/>
              <a:buNone/>
            </a:pPr>
            <a:r>
              <a:rPr lang="en-US" u="sng">
                <a:latin typeface="Lexend"/>
                <a:ea typeface="Lexend"/>
                <a:cs typeface="Lexend"/>
                <a:sym typeface="Lexend"/>
              </a:rPr>
              <a:t>Payback Period</a:t>
            </a:r>
            <a:endParaRPr>
              <a:latin typeface="Lexend"/>
              <a:ea typeface="Lexend"/>
              <a:cs typeface="Lexend"/>
              <a:sym typeface="Lexend"/>
            </a:endParaRPr>
          </a:p>
        </p:txBody>
      </p:sp>
      <p:pic>
        <p:nvPicPr>
          <p:cNvPr id="497" name="Google Shape;497;g30f24603c75_0_1285"/>
          <p:cNvPicPr preferRelativeResize="0"/>
          <p:nvPr/>
        </p:nvPicPr>
        <p:blipFill rotWithShape="1">
          <a:blip r:embed="rId3">
            <a:alphaModFix/>
          </a:blip>
          <a:srcRect b="0" l="0" r="0" t="0"/>
          <a:stretch/>
        </p:blipFill>
        <p:spPr>
          <a:xfrm>
            <a:off x="457200" y="682983"/>
            <a:ext cx="8229597" cy="3931921"/>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sp>
        <p:nvSpPr>
          <p:cNvPr id="502" name="Google Shape;502;g30f24603c75_0_1292"/>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503" name="Google Shape;503;g30f24603c75_0_1292"/>
          <p:cNvSpPr txBox="1"/>
          <p:nvPr>
            <p:ph idx="4294967295" type="title"/>
          </p:nvPr>
        </p:nvSpPr>
        <p:spPr>
          <a:xfrm>
            <a:off x="195900" y="0"/>
            <a:ext cx="7117200" cy="47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Arial Black"/>
              <a:buNone/>
            </a:pPr>
            <a:r>
              <a:rPr lang="en-US" u="sng">
                <a:latin typeface="Lexend"/>
                <a:ea typeface="Lexend"/>
                <a:cs typeface="Lexend"/>
                <a:sym typeface="Lexend"/>
              </a:rPr>
              <a:t>Performance Profiles</a:t>
            </a:r>
            <a:endParaRPr>
              <a:latin typeface="Lexend"/>
              <a:ea typeface="Lexend"/>
              <a:cs typeface="Lexend"/>
              <a:sym typeface="Lexend"/>
            </a:endParaRPr>
          </a:p>
        </p:txBody>
      </p:sp>
      <p:pic>
        <p:nvPicPr>
          <p:cNvPr id="504" name="Google Shape;504;g30f24603c75_0_1292"/>
          <p:cNvPicPr preferRelativeResize="0"/>
          <p:nvPr/>
        </p:nvPicPr>
        <p:blipFill rotWithShape="1">
          <a:blip r:embed="rId3">
            <a:alphaModFix/>
          </a:blip>
          <a:srcRect b="0" l="0" r="0" t="0"/>
          <a:stretch/>
        </p:blipFill>
        <p:spPr>
          <a:xfrm>
            <a:off x="457200" y="685800"/>
            <a:ext cx="8229597" cy="3931918"/>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g30f24603c75_0_1299"/>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510" name="Google Shape;510;g30f24603c75_0_1299"/>
          <p:cNvSpPr txBox="1"/>
          <p:nvPr>
            <p:ph idx="4294967295" type="title"/>
          </p:nvPr>
        </p:nvSpPr>
        <p:spPr>
          <a:xfrm>
            <a:off x="195900" y="0"/>
            <a:ext cx="7117200" cy="47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Arial Black"/>
              <a:buNone/>
            </a:pPr>
            <a:r>
              <a:rPr lang="en-US" u="sng">
                <a:latin typeface="Lexend"/>
                <a:ea typeface="Lexend"/>
                <a:cs typeface="Lexend"/>
                <a:sym typeface="Lexend"/>
              </a:rPr>
              <a:t>System</a:t>
            </a:r>
            <a:r>
              <a:rPr lang="en-US" u="sng">
                <a:latin typeface="Lexend"/>
                <a:ea typeface="Lexend"/>
                <a:cs typeface="Lexend"/>
                <a:sym typeface="Lexend"/>
              </a:rPr>
              <a:t> Profiles</a:t>
            </a:r>
            <a:endParaRPr>
              <a:latin typeface="Lexend"/>
              <a:ea typeface="Lexend"/>
              <a:cs typeface="Lexend"/>
              <a:sym typeface="Lexend"/>
            </a:endParaRPr>
          </a:p>
        </p:txBody>
      </p:sp>
      <p:pic>
        <p:nvPicPr>
          <p:cNvPr id="511" name="Google Shape;511;g30f24603c75_0_1299"/>
          <p:cNvPicPr preferRelativeResize="0"/>
          <p:nvPr/>
        </p:nvPicPr>
        <p:blipFill rotWithShape="1">
          <a:blip r:embed="rId3">
            <a:alphaModFix/>
          </a:blip>
          <a:srcRect b="0" l="0" r="0" t="0"/>
          <a:stretch/>
        </p:blipFill>
        <p:spPr>
          <a:xfrm>
            <a:off x="457200" y="685800"/>
            <a:ext cx="8229601" cy="3931920"/>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1" name="Shape 291"/>
        <p:cNvGrpSpPr/>
        <p:nvPr/>
      </p:nvGrpSpPr>
      <p:grpSpPr>
        <a:xfrm>
          <a:off x="0" y="0"/>
          <a:ext cx="0" cy="0"/>
          <a:chOff x="0" y="0"/>
          <a:chExt cx="0" cy="0"/>
        </a:xfrm>
      </p:grpSpPr>
      <p:sp>
        <p:nvSpPr>
          <p:cNvPr id="292" name="Google Shape;292;g30f24603c75_0_683"/>
          <p:cNvSpPr txBox="1"/>
          <p:nvPr>
            <p:ph idx="4294967295" type="title"/>
          </p:nvPr>
        </p:nvSpPr>
        <p:spPr>
          <a:xfrm>
            <a:off x="2491274" y="2082404"/>
            <a:ext cx="5647200" cy="10359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002855"/>
              </a:buClr>
              <a:buSzPts val="3000"/>
              <a:buFont typeface="Arial Black"/>
              <a:buNone/>
            </a:pPr>
            <a:r>
              <a:rPr lang="en-US" sz="3000">
                <a:solidFill>
                  <a:srgbClr val="002855"/>
                </a:solidFill>
                <a:latin typeface="Lexend Medium"/>
                <a:ea typeface="Lexend Medium"/>
                <a:cs typeface="Lexend Medium"/>
                <a:sym typeface="Lexend Medium"/>
              </a:rPr>
              <a:t>Introduction to Compressed Air Systems</a:t>
            </a:r>
            <a:endParaRPr>
              <a:latin typeface="Lexend Medium"/>
              <a:ea typeface="Lexend Medium"/>
              <a:cs typeface="Lexend Medium"/>
              <a:sym typeface="Lexend Medium"/>
            </a:endParaRPr>
          </a:p>
        </p:txBody>
      </p:sp>
      <p:sp>
        <p:nvSpPr>
          <p:cNvPr id="293" name="Google Shape;293;g30f24603c75_0_683"/>
          <p:cNvSpPr txBox="1"/>
          <p:nvPr>
            <p:ph idx="4294967295" type="sldNum"/>
          </p:nvPr>
        </p:nvSpPr>
        <p:spPr>
          <a:xfrm>
            <a:off x="8439005" y="4823000"/>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g30f24603c75_0_1306"/>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517" name="Google Shape;517;g30f24603c75_0_1306"/>
          <p:cNvSpPr txBox="1"/>
          <p:nvPr>
            <p:ph idx="4294967295" type="title"/>
          </p:nvPr>
        </p:nvSpPr>
        <p:spPr>
          <a:xfrm>
            <a:off x="195900" y="0"/>
            <a:ext cx="7117200" cy="47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Arial Black"/>
              <a:buNone/>
            </a:pPr>
            <a:r>
              <a:rPr lang="en-US" u="sng">
                <a:latin typeface="Lexend"/>
                <a:ea typeface="Lexend"/>
                <a:cs typeface="Lexend"/>
                <a:sym typeface="Lexend"/>
              </a:rPr>
              <a:t>Report Graphs</a:t>
            </a:r>
            <a:endParaRPr>
              <a:latin typeface="Lexend"/>
              <a:ea typeface="Lexend"/>
              <a:cs typeface="Lexend"/>
              <a:sym typeface="Lexend"/>
            </a:endParaRPr>
          </a:p>
        </p:txBody>
      </p:sp>
      <p:pic>
        <p:nvPicPr>
          <p:cNvPr id="518" name="Google Shape;518;g30f24603c75_0_1306"/>
          <p:cNvPicPr preferRelativeResize="0"/>
          <p:nvPr/>
        </p:nvPicPr>
        <p:blipFill rotWithShape="1">
          <a:blip r:embed="rId3">
            <a:alphaModFix/>
          </a:blip>
          <a:srcRect b="0" l="0" r="0" t="0"/>
          <a:stretch/>
        </p:blipFill>
        <p:spPr>
          <a:xfrm>
            <a:off x="457200" y="685800"/>
            <a:ext cx="8229601" cy="3931919"/>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g30f24603c75_0_1313"/>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524" name="Google Shape;524;g30f24603c75_0_1313"/>
          <p:cNvSpPr txBox="1"/>
          <p:nvPr>
            <p:ph idx="4294967295" type="title"/>
          </p:nvPr>
        </p:nvSpPr>
        <p:spPr>
          <a:xfrm>
            <a:off x="195900" y="0"/>
            <a:ext cx="7117200" cy="47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Arial Black"/>
              <a:buNone/>
            </a:pPr>
            <a:r>
              <a:rPr lang="en-US" u="sng">
                <a:latin typeface="Lexend"/>
                <a:ea typeface="Lexend"/>
                <a:cs typeface="Lexend"/>
                <a:sym typeface="Lexend"/>
              </a:rPr>
              <a:t>Sankey</a:t>
            </a:r>
            <a:endParaRPr>
              <a:latin typeface="Lexend"/>
              <a:ea typeface="Lexend"/>
              <a:cs typeface="Lexend"/>
              <a:sym typeface="Lexend"/>
            </a:endParaRPr>
          </a:p>
        </p:txBody>
      </p:sp>
      <p:pic>
        <p:nvPicPr>
          <p:cNvPr id="525" name="Google Shape;525;g30f24603c75_0_1313"/>
          <p:cNvPicPr preferRelativeResize="0"/>
          <p:nvPr/>
        </p:nvPicPr>
        <p:blipFill rotWithShape="1">
          <a:blip r:embed="rId3">
            <a:alphaModFix/>
          </a:blip>
          <a:srcRect b="0" l="0" r="0" t="0"/>
          <a:stretch/>
        </p:blipFill>
        <p:spPr>
          <a:xfrm>
            <a:off x="1371600" y="724950"/>
            <a:ext cx="6400803" cy="1942014"/>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pic>
        <p:nvPicPr>
          <p:cNvPr id="526" name="Google Shape;526;g30f24603c75_0_1313"/>
          <p:cNvPicPr preferRelativeResize="0"/>
          <p:nvPr/>
        </p:nvPicPr>
        <p:blipFill rotWithShape="1">
          <a:blip r:embed="rId4">
            <a:alphaModFix/>
          </a:blip>
          <a:srcRect b="0" l="0" r="0" t="0"/>
          <a:stretch/>
        </p:blipFill>
        <p:spPr>
          <a:xfrm>
            <a:off x="1374225" y="2714856"/>
            <a:ext cx="6395572" cy="1942013"/>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g30f24603c75_0_1321"/>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532" name="Google Shape;532;g30f24603c75_0_1321"/>
          <p:cNvSpPr txBox="1"/>
          <p:nvPr>
            <p:ph idx="4294967295" type="title"/>
          </p:nvPr>
        </p:nvSpPr>
        <p:spPr>
          <a:xfrm>
            <a:off x="195900" y="0"/>
            <a:ext cx="7117200" cy="47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Arial Black"/>
              <a:buNone/>
            </a:pPr>
            <a:r>
              <a:rPr lang="en-US" u="sng">
                <a:latin typeface="Lexend"/>
                <a:ea typeface="Lexend"/>
                <a:cs typeface="Lexend"/>
                <a:sym typeface="Lexend"/>
              </a:rPr>
              <a:t>Input Summary</a:t>
            </a:r>
            <a:endParaRPr>
              <a:latin typeface="Lexend"/>
              <a:ea typeface="Lexend"/>
              <a:cs typeface="Lexend"/>
              <a:sym typeface="Lexend"/>
            </a:endParaRPr>
          </a:p>
        </p:txBody>
      </p:sp>
      <p:pic>
        <p:nvPicPr>
          <p:cNvPr id="533" name="Google Shape;533;g30f24603c75_0_1321"/>
          <p:cNvPicPr preferRelativeResize="0"/>
          <p:nvPr/>
        </p:nvPicPr>
        <p:blipFill rotWithShape="1">
          <a:blip r:embed="rId3">
            <a:alphaModFix/>
          </a:blip>
          <a:srcRect b="0" l="0" r="0" t="0"/>
          <a:stretch/>
        </p:blipFill>
        <p:spPr>
          <a:xfrm>
            <a:off x="1850926" y="2612850"/>
            <a:ext cx="5061878" cy="1103250"/>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pic>
        <p:nvPicPr>
          <p:cNvPr id="534" name="Google Shape;534;g30f24603c75_0_1321"/>
          <p:cNvPicPr preferRelativeResize="0"/>
          <p:nvPr/>
        </p:nvPicPr>
        <p:blipFill rotWithShape="1">
          <a:blip r:embed="rId4">
            <a:alphaModFix/>
          </a:blip>
          <a:srcRect b="0" l="0" r="0" t="0"/>
          <a:stretch/>
        </p:blipFill>
        <p:spPr>
          <a:xfrm>
            <a:off x="1850925" y="625025"/>
            <a:ext cx="5061877" cy="1929901"/>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pic>
        <p:nvPicPr>
          <p:cNvPr id="535" name="Google Shape;535;g30f24603c75_0_1321"/>
          <p:cNvPicPr preferRelativeResize="0"/>
          <p:nvPr/>
        </p:nvPicPr>
        <p:blipFill rotWithShape="1">
          <a:blip r:embed="rId5">
            <a:alphaModFix/>
          </a:blip>
          <a:srcRect b="0" l="0" r="0" t="0"/>
          <a:stretch/>
        </p:blipFill>
        <p:spPr>
          <a:xfrm>
            <a:off x="1850926" y="3774025"/>
            <a:ext cx="5061878" cy="931076"/>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g30f24603c75_0_1331"/>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541" name="Google Shape;541;g30f24603c75_0_1331"/>
          <p:cNvSpPr txBox="1"/>
          <p:nvPr>
            <p:ph idx="4294967295" type="title"/>
          </p:nvPr>
        </p:nvSpPr>
        <p:spPr>
          <a:xfrm>
            <a:off x="195900" y="0"/>
            <a:ext cx="7117200" cy="47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Arial Black"/>
              <a:buNone/>
            </a:pPr>
            <a:r>
              <a:rPr lang="en-US" u="sng">
                <a:latin typeface="Lexend"/>
                <a:ea typeface="Lexend"/>
                <a:cs typeface="Lexend"/>
                <a:sym typeface="Lexend"/>
              </a:rPr>
              <a:t>Facility Info</a:t>
            </a:r>
            <a:endParaRPr>
              <a:latin typeface="Lexend"/>
              <a:ea typeface="Lexend"/>
              <a:cs typeface="Lexend"/>
              <a:sym typeface="Lexend"/>
            </a:endParaRPr>
          </a:p>
        </p:txBody>
      </p:sp>
      <p:pic>
        <p:nvPicPr>
          <p:cNvPr id="542" name="Google Shape;542;g30f24603c75_0_1331"/>
          <p:cNvPicPr preferRelativeResize="0"/>
          <p:nvPr/>
        </p:nvPicPr>
        <p:blipFill rotWithShape="1">
          <a:blip r:embed="rId3">
            <a:alphaModFix/>
          </a:blip>
          <a:srcRect b="0" l="0" r="0" t="0"/>
          <a:stretch/>
        </p:blipFill>
        <p:spPr>
          <a:xfrm>
            <a:off x="457200" y="685800"/>
            <a:ext cx="8229597" cy="3931920"/>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7" name="Shape 547"/>
        <p:cNvGrpSpPr/>
        <p:nvPr/>
      </p:nvGrpSpPr>
      <p:grpSpPr>
        <a:xfrm>
          <a:off x="0" y="0"/>
          <a:ext cx="0" cy="0"/>
          <a:chOff x="0" y="0"/>
          <a:chExt cx="0" cy="0"/>
        </a:xfrm>
      </p:grpSpPr>
      <p:sp>
        <p:nvSpPr>
          <p:cNvPr id="548" name="Google Shape;548;g30f24603c75_0_1340"/>
          <p:cNvSpPr txBox="1"/>
          <p:nvPr>
            <p:ph idx="4294967295" type="title"/>
          </p:nvPr>
        </p:nvSpPr>
        <p:spPr>
          <a:xfrm>
            <a:off x="2434750" y="2082400"/>
            <a:ext cx="5703600" cy="1035900"/>
          </a:xfrm>
          <a:prstGeom prst="rect">
            <a:avLst/>
          </a:prstGeom>
          <a:noFill/>
          <a:ln>
            <a:noFill/>
          </a:ln>
        </p:spPr>
        <p:txBody>
          <a:bodyPr anchorCtr="0" anchor="ctr" bIns="34275" lIns="68575" spcFirstLastPara="1" rIns="68575" wrap="square" tIns="34275">
            <a:normAutofit fontScale="90000"/>
          </a:bodyPr>
          <a:lstStyle/>
          <a:p>
            <a:pPr indent="0" lvl="0" marL="0" rtl="0" algn="ctr">
              <a:lnSpc>
                <a:spcPct val="90000"/>
              </a:lnSpc>
              <a:spcBef>
                <a:spcPts val="0"/>
              </a:spcBef>
              <a:spcAft>
                <a:spcPts val="0"/>
              </a:spcAft>
              <a:buClr>
                <a:srgbClr val="002855"/>
              </a:buClr>
              <a:buSzPct val="100000"/>
              <a:buFont typeface="Arial Black"/>
              <a:buNone/>
            </a:pPr>
            <a:r>
              <a:rPr lang="en-US" sz="3000">
                <a:solidFill>
                  <a:srgbClr val="002855"/>
                </a:solidFill>
                <a:latin typeface="Lexend Medium"/>
                <a:ea typeface="Lexend Medium"/>
                <a:cs typeface="Lexend Medium"/>
                <a:sym typeface="Lexend Medium"/>
              </a:rPr>
              <a:t>Enhancing System Efficiency:</a:t>
            </a:r>
            <a:endParaRPr sz="3000">
              <a:solidFill>
                <a:srgbClr val="002855"/>
              </a:solidFill>
              <a:latin typeface="Lexend Medium"/>
              <a:ea typeface="Lexend Medium"/>
              <a:cs typeface="Lexend Medium"/>
              <a:sym typeface="Lexend Medium"/>
            </a:endParaRPr>
          </a:p>
          <a:p>
            <a:pPr indent="0" lvl="0" marL="0" rtl="0" algn="ctr">
              <a:lnSpc>
                <a:spcPct val="90000"/>
              </a:lnSpc>
              <a:spcBef>
                <a:spcPts val="0"/>
              </a:spcBef>
              <a:spcAft>
                <a:spcPts val="0"/>
              </a:spcAft>
              <a:buClr>
                <a:srgbClr val="002855"/>
              </a:buClr>
              <a:buSzPct val="100000"/>
              <a:buFont typeface="Arial Black"/>
              <a:buNone/>
            </a:pPr>
            <a:r>
              <a:rPr lang="en-US" sz="3000">
                <a:solidFill>
                  <a:srgbClr val="002855"/>
                </a:solidFill>
                <a:latin typeface="Lexend"/>
                <a:ea typeface="Lexend"/>
                <a:cs typeface="Lexend"/>
                <a:sym typeface="Lexend"/>
              </a:rPr>
              <a:t>Best Practices</a:t>
            </a:r>
            <a:r>
              <a:rPr lang="en-US" sz="3000">
                <a:solidFill>
                  <a:srgbClr val="002855"/>
                </a:solidFill>
                <a:latin typeface="Lexend Medium"/>
                <a:ea typeface="Lexend Medium"/>
                <a:cs typeface="Lexend Medium"/>
                <a:sym typeface="Lexend Medium"/>
              </a:rPr>
              <a:t> </a:t>
            </a:r>
            <a:endParaRPr>
              <a:latin typeface="Lexend"/>
              <a:ea typeface="Lexend"/>
              <a:cs typeface="Lexend"/>
              <a:sym typeface="Lexend"/>
            </a:endParaRPr>
          </a:p>
        </p:txBody>
      </p:sp>
      <p:sp>
        <p:nvSpPr>
          <p:cNvPr id="549" name="Google Shape;549;g30f24603c75_0_1340"/>
          <p:cNvSpPr txBox="1"/>
          <p:nvPr>
            <p:ph idx="4294967295" type="sldNum"/>
          </p:nvPr>
        </p:nvSpPr>
        <p:spPr>
          <a:xfrm>
            <a:off x="8439005" y="4823000"/>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g30f24603c75_0_1615"/>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555" name="Google Shape;555;g30f24603c75_0_1615"/>
          <p:cNvSpPr txBox="1"/>
          <p:nvPr>
            <p:ph idx="4294967295" type="title"/>
          </p:nvPr>
        </p:nvSpPr>
        <p:spPr>
          <a:xfrm>
            <a:off x="201488" y="0"/>
            <a:ext cx="6912300" cy="5946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Arial Black"/>
              <a:buNone/>
            </a:pPr>
            <a:r>
              <a:rPr lang="en-US" u="sng">
                <a:latin typeface="Lexend"/>
                <a:ea typeface="Lexend"/>
                <a:cs typeface="Lexend"/>
                <a:sym typeface="Lexend"/>
              </a:rPr>
              <a:t>Key Areas of Waste</a:t>
            </a:r>
            <a:endParaRPr u="sng">
              <a:latin typeface="Lexend"/>
              <a:ea typeface="Lexend"/>
              <a:cs typeface="Lexend"/>
              <a:sym typeface="Lexend"/>
            </a:endParaRPr>
          </a:p>
        </p:txBody>
      </p:sp>
      <p:grpSp>
        <p:nvGrpSpPr>
          <p:cNvPr id="556" name="Google Shape;556;g30f24603c75_0_1615"/>
          <p:cNvGrpSpPr/>
          <p:nvPr/>
        </p:nvGrpSpPr>
        <p:grpSpPr>
          <a:xfrm>
            <a:off x="308475" y="1004100"/>
            <a:ext cx="3958223" cy="3135425"/>
            <a:chOff x="0" y="18797"/>
            <a:chExt cx="3239400" cy="3598560"/>
          </a:xfrm>
        </p:grpSpPr>
        <p:sp>
          <p:nvSpPr>
            <p:cNvPr id="557" name="Google Shape;557;g30f24603c75_0_1615"/>
            <p:cNvSpPr/>
            <p:nvPr/>
          </p:nvSpPr>
          <p:spPr>
            <a:xfrm>
              <a:off x="0" y="18797"/>
              <a:ext cx="3239400" cy="655200"/>
            </a:xfrm>
            <a:prstGeom prst="roundRect">
              <a:avLst>
                <a:gd fmla="val 16667" name="adj"/>
              </a:avLst>
            </a:prstGeom>
            <a:solidFill>
              <a:srgbClr val="EAAB29"/>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2100">
                <a:latin typeface="Lexend"/>
                <a:ea typeface="Lexend"/>
                <a:cs typeface="Lexend"/>
                <a:sym typeface="Lexend"/>
              </a:endParaRPr>
            </a:p>
          </p:txBody>
        </p:sp>
        <p:sp>
          <p:nvSpPr>
            <p:cNvPr id="558" name="Google Shape;558;g30f24603c75_0_1615"/>
            <p:cNvSpPr txBox="1"/>
            <p:nvPr/>
          </p:nvSpPr>
          <p:spPr>
            <a:xfrm>
              <a:off x="31985" y="50761"/>
              <a:ext cx="3135900" cy="591300"/>
            </a:xfrm>
            <a:prstGeom prst="rect">
              <a:avLst/>
            </a:prstGeom>
            <a:noFill/>
            <a:ln>
              <a:noFill/>
            </a:ln>
          </p:spPr>
          <p:txBody>
            <a:bodyPr anchorCtr="0" anchor="ctr" bIns="80025" lIns="80025" spcFirstLastPara="1" rIns="80025" wrap="square" tIns="80025">
              <a:noAutofit/>
            </a:bodyPr>
            <a:lstStyle/>
            <a:p>
              <a:pPr indent="0" lvl="0" marL="114300" rtl="0" algn="l">
                <a:lnSpc>
                  <a:spcPct val="70000"/>
                </a:lnSpc>
                <a:spcBef>
                  <a:spcPts val="1000"/>
                </a:spcBef>
                <a:spcAft>
                  <a:spcPts val="0"/>
                </a:spcAft>
                <a:buClr>
                  <a:schemeClr val="dk1"/>
                </a:buClr>
                <a:buSzPts val="1100"/>
                <a:buFont typeface="Arial"/>
                <a:buNone/>
              </a:pPr>
              <a:r>
                <a:rPr lang="en-US" sz="2100">
                  <a:solidFill>
                    <a:schemeClr val="dk1"/>
                  </a:solidFill>
                  <a:latin typeface="Lexend"/>
                  <a:ea typeface="Lexend"/>
                  <a:cs typeface="Lexend"/>
                  <a:sym typeface="Lexend"/>
                </a:rPr>
                <a:t>Leaks</a:t>
              </a:r>
              <a:endParaRPr sz="2100">
                <a:latin typeface="Lexend"/>
                <a:ea typeface="Lexend"/>
                <a:cs typeface="Lexend"/>
                <a:sym typeface="Lexend"/>
              </a:endParaRPr>
            </a:p>
          </p:txBody>
        </p:sp>
        <p:sp>
          <p:nvSpPr>
            <p:cNvPr id="559" name="Google Shape;559;g30f24603c75_0_1615"/>
            <p:cNvSpPr/>
            <p:nvPr/>
          </p:nvSpPr>
          <p:spPr>
            <a:xfrm>
              <a:off x="0" y="754637"/>
              <a:ext cx="3239400" cy="655200"/>
            </a:xfrm>
            <a:prstGeom prst="roundRect">
              <a:avLst>
                <a:gd fmla="val 16667" name="adj"/>
              </a:avLst>
            </a:prstGeom>
            <a:solidFill>
              <a:srgbClr val="EAAB29"/>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2100">
                <a:latin typeface="Lexend"/>
                <a:ea typeface="Lexend"/>
                <a:cs typeface="Lexend"/>
                <a:sym typeface="Lexend"/>
              </a:endParaRPr>
            </a:p>
          </p:txBody>
        </p:sp>
        <p:sp>
          <p:nvSpPr>
            <p:cNvPr id="560" name="Google Shape;560;g30f24603c75_0_1615"/>
            <p:cNvSpPr txBox="1"/>
            <p:nvPr/>
          </p:nvSpPr>
          <p:spPr>
            <a:xfrm>
              <a:off x="31985" y="786601"/>
              <a:ext cx="3135900" cy="591300"/>
            </a:xfrm>
            <a:prstGeom prst="rect">
              <a:avLst/>
            </a:prstGeom>
            <a:noFill/>
            <a:ln>
              <a:noFill/>
            </a:ln>
          </p:spPr>
          <p:txBody>
            <a:bodyPr anchorCtr="0" anchor="ctr" bIns="80025" lIns="80025" spcFirstLastPara="1" rIns="80025" wrap="square" tIns="80025">
              <a:noAutofit/>
            </a:bodyPr>
            <a:lstStyle/>
            <a:p>
              <a:pPr indent="0" lvl="0" marL="114300" rtl="0" algn="l">
                <a:lnSpc>
                  <a:spcPct val="70000"/>
                </a:lnSpc>
                <a:spcBef>
                  <a:spcPts val="1000"/>
                </a:spcBef>
                <a:spcAft>
                  <a:spcPts val="0"/>
                </a:spcAft>
                <a:buClr>
                  <a:schemeClr val="dk1"/>
                </a:buClr>
                <a:buSzPts val="1100"/>
                <a:buFont typeface="Arial"/>
                <a:buNone/>
              </a:pPr>
              <a:r>
                <a:rPr lang="en-US" sz="2100">
                  <a:solidFill>
                    <a:schemeClr val="dk1"/>
                  </a:solidFill>
                  <a:latin typeface="Lexend"/>
                  <a:ea typeface="Lexend"/>
                  <a:cs typeface="Lexend"/>
                  <a:sym typeface="Lexend"/>
                </a:rPr>
                <a:t>Over-pressurization</a:t>
              </a:r>
              <a:endParaRPr sz="2100">
                <a:latin typeface="Lexend"/>
                <a:ea typeface="Lexend"/>
                <a:cs typeface="Lexend"/>
                <a:sym typeface="Lexend"/>
              </a:endParaRPr>
            </a:p>
          </p:txBody>
        </p:sp>
        <p:sp>
          <p:nvSpPr>
            <p:cNvPr id="561" name="Google Shape;561;g30f24603c75_0_1615"/>
            <p:cNvSpPr/>
            <p:nvPr/>
          </p:nvSpPr>
          <p:spPr>
            <a:xfrm>
              <a:off x="0" y="1490477"/>
              <a:ext cx="3239400" cy="655200"/>
            </a:xfrm>
            <a:prstGeom prst="roundRect">
              <a:avLst>
                <a:gd fmla="val 16667" name="adj"/>
              </a:avLst>
            </a:prstGeom>
            <a:solidFill>
              <a:srgbClr val="EAAB29"/>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2100">
                <a:latin typeface="Lexend"/>
                <a:ea typeface="Lexend"/>
                <a:cs typeface="Lexend"/>
                <a:sym typeface="Lexend"/>
              </a:endParaRPr>
            </a:p>
          </p:txBody>
        </p:sp>
        <p:sp>
          <p:nvSpPr>
            <p:cNvPr id="562" name="Google Shape;562;g30f24603c75_0_1615"/>
            <p:cNvSpPr txBox="1"/>
            <p:nvPr/>
          </p:nvSpPr>
          <p:spPr>
            <a:xfrm>
              <a:off x="31985" y="1522441"/>
              <a:ext cx="3135900" cy="591300"/>
            </a:xfrm>
            <a:prstGeom prst="rect">
              <a:avLst/>
            </a:prstGeom>
            <a:noFill/>
            <a:ln>
              <a:noFill/>
            </a:ln>
          </p:spPr>
          <p:txBody>
            <a:bodyPr anchorCtr="0" anchor="ctr" bIns="80025" lIns="80025" spcFirstLastPara="1" rIns="80025" wrap="square" tIns="80025">
              <a:noAutofit/>
            </a:bodyPr>
            <a:lstStyle/>
            <a:p>
              <a:pPr indent="0" lvl="0" marL="114300" rtl="0" algn="l">
                <a:lnSpc>
                  <a:spcPct val="70000"/>
                </a:lnSpc>
                <a:spcBef>
                  <a:spcPts val="1000"/>
                </a:spcBef>
                <a:spcAft>
                  <a:spcPts val="0"/>
                </a:spcAft>
                <a:buClr>
                  <a:schemeClr val="dk1"/>
                </a:buClr>
                <a:buSzPts val="1100"/>
                <a:buFont typeface="Arial"/>
                <a:buNone/>
              </a:pPr>
              <a:r>
                <a:rPr lang="en-US" sz="2100">
                  <a:latin typeface="Lexend"/>
                  <a:ea typeface="Lexend"/>
                  <a:cs typeface="Lexend"/>
                  <a:sym typeface="Lexend"/>
                </a:rPr>
                <a:t>Matched Supply and Demand</a:t>
              </a:r>
              <a:endParaRPr sz="2100">
                <a:latin typeface="Lexend"/>
                <a:ea typeface="Lexend"/>
                <a:cs typeface="Lexend"/>
                <a:sym typeface="Lexend"/>
              </a:endParaRPr>
            </a:p>
          </p:txBody>
        </p:sp>
        <p:sp>
          <p:nvSpPr>
            <p:cNvPr id="563" name="Google Shape;563;g30f24603c75_0_1615"/>
            <p:cNvSpPr/>
            <p:nvPr/>
          </p:nvSpPr>
          <p:spPr>
            <a:xfrm>
              <a:off x="0" y="2226317"/>
              <a:ext cx="3239400" cy="655200"/>
            </a:xfrm>
            <a:prstGeom prst="roundRect">
              <a:avLst>
                <a:gd fmla="val 16667" name="adj"/>
              </a:avLst>
            </a:prstGeom>
            <a:solidFill>
              <a:srgbClr val="EAAB29"/>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2100">
                <a:latin typeface="Lexend"/>
                <a:ea typeface="Lexend"/>
                <a:cs typeface="Lexend"/>
                <a:sym typeface="Lexend"/>
              </a:endParaRPr>
            </a:p>
          </p:txBody>
        </p:sp>
        <p:sp>
          <p:nvSpPr>
            <p:cNvPr id="564" name="Google Shape;564;g30f24603c75_0_1615"/>
            <p:cNvSpPr txBox="1"/>
            <p:nvPr/>
          </p:nvSpPr>
          <p:spPr>
            <a:xfrm>
              <a:off x="31985" y="2258281"/>
              <a:ext cx="3135900" cy="591300"/>
            </a:xfrm>
            <a:prstGeom prst="rect">
              <a:avLst/>
            </a:prstGeom>
            <a:noFill/>
            <a:ln>
              <a:noFill/>
            </a:ln>
          </p:spPr>
          <p:txBody>
            <a:bodyPr anchorCtr="0" anchor="ctr" bIns="80025" lIns="80025" spcFirstLastPara="1" rIns="80025" wrap="square" tIns="80025">
              <a:noAutofit/>
            </a:bodyPr>
            <a:lstStyle/>
            <a:p>
              <a:pPr indent="0" lvl="0" marL="114300" rtl="0" algn="l">
                <a:lnSpc>
                  <a:spcPct val="70000"/>
                </a:lnSpc>
                <a:spcBef>
                  <a:spcPts val="1000"/>
                </a:spcBef>
                <a:spcAft>
                  <a:spcPts val="0"/>
                </a:spcAft>
                <a:buClr>
                  <a:schemeClr val="dk1"/>
                </a:buClr>
                <a:buSzPts val="1100"/>
                <a:buFont typeface="Arial"/>
                <a:buNone/>
              </a:pPr>
              <a:r>
                <a:rPr lang="en-US" sz="2100">
                  <a:solidFill>
                    <a:schemeClr val="dk1"/>
                  </a:solidFill>
                  <a:latin typeface="Lexend"/>
                  <a:ea typeface="Lexend"/>
                  <a:cs typeface="Lexend"/>
                  <a:sym typeface="Lexend"/>
                </a:rPr>
                <a:t>Inappropriate piping tees</a:t>
              </a:r>
              <a:endParaRPr sz="2100">
                <a:latin typeface="Lexend"/>
                <a:ea typeface="Lexend"/>
                <a:cs typeface="Lexend"/>
                <a:sym typeface="Lexend"/>
              </a:endParaRPr>
            </a:p>
          </p:txBody>
        </p:sp>
        <p:sp>
          <p:nvSpPr>
            <p:cNvPr id="565" name="Google Shape;565;g30f24603c75_0_1615"/>
            <p:cNvSpPr/>
            <p:nvPr/>
          </p:nvSpPr>
          <p:spPr>
            <a:xfrm>
              <a:off x="0" y="2962157"/>
              <a:ext cx="3239400" cy="655200"/>
            </a:xfrm>
            <a:prstGeom prst="roundRect">
              <a:avLst>
                <a:gd fmla="val 16667" name="adj"/>
              </a:avLst>
            </a:prstGeom>
            <a:solidFill>
              <a:srgbClr val="EAAB29"/>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2100">
                <a:latin typeface="Lexend"/>
                <a:ea typeface="Lexend"/>
                <a:cs typeface="Lexend"/>
                <a:sym typeface="Lexend"/>
              </a:endParaRPr>
            </a:p>
          </p:txBody>
        </p:sp>
        <p:sp>
          <p:nvSpPr>
            <p:cNvPr id="566" name="Google Shape;566;g30f24603c75_0_1615"/>
            <p:cNvSpPr txBox="1"/>
            <p:nvPr/>
          </p:nvSpPr>
          <p:spPr>
            <a:xfrm>
              <a:off x="31985" y="2994122"/>
              <a:ext cx="3135900" cy="591300"/>
            </a:xfrm>
            <a:prstGeom prst="rect">
              <a:avLst/>
            </a:prstGeom>
            <a:noFill/>
            <a:ln>
              <a:noFill/>
            </a:ln>
          </p:spPr>
          <p:txBody>
            <a:bodyPr anchorCtr="0" anchor="ctr" bIns="80025" lIns="80025" spcFirstLastPara="1" rIns="80025" wrap="square" tIns="80025">
              <a:noAutofit/>
            </a:bodyPr>
            <a:lstStyle/>
            <a:p>
              <a:pPr indent="0" lvl="0" marL="114300" rtl="0" algn="l">
                <a:lnSpc>
                  <a:spcPct val="70000"/>
                </a:lnSpc>
                <a:spcBef>
                  <a:spcPts val="1000"/>
                </a:spcBef>
                <a:spcAft>
                  <a:spcPts val="0"/>
                </a:spcAft>
                <a:buClr>
                  <a:schemeClr val="dk1"/>
                </a:buClr>
                <a:buSzPts val="1100"/>
                <a:buFont typeface="Arial"/>
                <a:buNone/>
              </a:pPr>
              <a:r>
                <a:rPr lang="en-US" sz="2100">
                  <a:solidFill>
                    <a:schemeClr val="dk1"/>
                  </a:solidFill>
                  <a:latin typeface="Lexend"/>
                  <a:ea typeface="Lexend"/>
                  <a:cs typeface="Lexend"/>
                  <a:sym typeface="Lexend"/>
                </a:rPr>
                <a:t>Improperly sized pipings</a:t>
              </a:r>
              <a:endParaRPr sz="2100">
                <a:latin typeface="Lexend"/>
                <a:ea typeface="Lexend"/>
                <a:cs typeface="Lexend"/>
                <a:sym typeface="Lexend"/>
              </a:endParaRPr>
            </a:p>
          </p:txBody>
        </p:sp>
      </p:grpSp>
      <p:grpSp>
        <p:nvGrpSpPr>
          <p:cNvPr id="567" name="Google Shape;567;g30f24603c75_0_1615"/>
          <p:cNvGrpSpPr/>
          <p:nvPr/>
        </p:nvGrpSpPr>
        <p:grpSpPr>
          <a:xfrm>
            <a:off x="4657100" y="1004100"/>
            <a:ext cx="3958223" cy="3135425"/>
            <a:chOff x="0" y="18797"/>
            <a:chExt cx="3239400" cy="3598560"/>
          </a:xfrm>
        </p:grpSpPr>
        <p:sp>
          <p:nvSpPr>
            <p:cNvPr id="568" name="Google Shape;568;g30f24603c75_0_1615"/>
            <p:cNvSpPr/>
            <p:nvPr/>
          </p:nvSpPr>
          <p:spPr>
            <a:xfrm>
              <a:off x="0" y="18797"/>
              <a:ext cx="3239400" cy="655200"/>
            </a:xfrm>
            <a:prstGeom prst="roundRect">
              <a:avLst>
                <a:gd fmla="val 16667" name="adj"/>
              </a:avLst>
            </a:prstGeom>
            <a:solidFill>
              <a:srgbClr val="EAAB29"/>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2100">
                <a:latin typeface="Lexend"/>
                <a:ea typeface="Lexend"/>
                <a:cs typeface="Lexend"/>
                <a:sym typeface="Lexend"/>
              </a:endParaRPr>
            </a:p>
          </p:txBody>
        </p:sp>
        <p:sp>
          <p:nvSpPr>
            <p:cNvPr id="569" name="Google Shape;569;g30f24603c75_0_1615"/>
            <p:cNvSpPr txBox="1"/>
            <p:nvPr/>
          </p:nvSpPr>
          <p:spPr>
            <a:xfrm>
              <a:off x="31985" y="50761"/>
              <a:ext cx="3135900" cy="591300"/>
            </a:xfrm>
            <a:prstGeom prst="rect">
              <a:avLst/>
            </a:prstGeom>
            <a:noFill/>
            <a:ln>
              <a:noFill/>
            </a:ln>
          </p:spPr>
          <p:txBody>
            <a:bodyPr anchorCtr="0" anchor="ctr" bIns="80025" lIns="80025" spcFirstLastPara="1" rIns="80025" wrap="square" tIns="80025">
              <a:noAutofit/>
            </a:bodyPr>
            <a:lstStyle/>
            <a:p>
              <a:pPr indent="0" lvl="0" marL="114300" rtl="0" algn="l">
                <a:lnSpc>
                  <a:spcPct val="70000"/>
                </a:lnSpc>
                <a:spcBef>
                  <a:spcPts val="1000"/>
                </a:spcBef>
                <a:spcAft>
                  <a:spcPts val="0"/>
                </a:spcAft>
                <a:buClr>
                  <a:schemeClr val="dk1"/>
                </a:buClr>
                <a:buSzPts val="1100"/>
                <a:buFont typeface="Arial"/>
                <a:buNone/>
              </a:pPr>
              <a:r>
                <a:rPr lang="en-US" sz="2100">
                  <a:solidFill>
                    <a:schemeClr val="dk1"/>
                  </a:solidFill>
                  <a:latin typeface="Lexend"/>
                  <a:ea typeface="Lexend"/>
                  <a:cs typeface="Lexend"/>
                  <a:sym typeface="Lexend"/>
                </a:rPr>
                <a:t>Flow Restrictions</a:t>
              </a:r>
              <a:endParaRPr sz="2100">
                <a:latin typeface="Lexend"/>
                <a:ea typeface="Lexend"/>
                <a:cs typeface="Lexend"/>
                <a:sym typeface="Lexend"/>
              </a:endParaRPr>
            </a:p>
          </p:txBody>
        </p:sp>
        <p:sp>
          <p:nvSpPr>
            <p:cNvPr id="570" name="Google Shape;570;g30f24603c75_0_1615"/>
            <p:cNvSpPr/>
            <p:nvPr/>
          </p:nvSpPr>
          <p:spPr>
            <a:xfrm>
              <a:off x="0" y="754637"/>
              <a:ext cx="3239400" cy="655200"/>
            </a:xfrm>
            <a:prstGeom prst="roundRect">
              <a:avLst>
                <a:gd fmla="val 16667" name="adj"/>
              </a:avLst>
            </a:prstGeom>
            <a:solidFill>
              <a:srgbClr val="EAAB29"/>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2100">
                <a:latin typeface="Lexend"/>
                <a:ea typeface="Lexend"/>
                <a:cs typeface="Lexend"/>
                <a:sym typeface="Lexend"/>
              </a:endParaRPr>
            </a:p>
          </p:txBody>
        </p:sp>
        <p:sp>
          <p:nvSpPr>
            <p:cNvPr id="571" name="Google Shape;571;g30f24603c75_0_1615"/>
            <p:cNvSpPr txBox="1"/>
            <p:nvPr/>
          </p:nvSpPr>
          <p:spPr>
            <a:xfrm>
              <a:off x="31985" y="786601"/>
              <a:ext cx="3135900" cy="591300"/>
            </a:xfrm>
            <a:prstGeom prst="rect">
              <a:avLst/>
            </a:prstGeom>
            <a:noFill/>
            <a:ln>
              <a:noFill/>
            </a:ln>
          </p:spPr>
          <p:txBody>
            <a:bodyPr anchorCtr="0" anchor="ctr" bIns="80025" lIns="80025" spcFirstLastPara="1" rIns="80025" wrap="square" tIns="80025">
              <a:noAutofit/>
            </a:bodyPr>
            <a:lstStyle/>
            <a:p>
              <a:pPr indent="0" lvl="0" marL="114300" rtl="0" algn="l">
                <a:lnSpc>
                  <a:spcPct val="70000"/>
                </a:lnSpc>
                <a:spcBef>
                  <a:spcPts val="1000"/>
                </a:spcBef>
                <a:spcAft>
                  <a:spcPts val="0"/>
                </a:spcAft>
                <a:buClr>
                  <a:schemeClr val="dk1"/>
                </a:buClr>
                <a:buSzPts val="1100"/>
                <a:buFont typeface="Arial"/>
                <a:buNone/>
              </a:pPr>
              <a:r>
                <a:rPr lang="en-US" sz="2100">
                  <a:solidFill>
                    <a:schemeClr val="dk1"/>
                  </a:solidFill>
                  <a:latin typeface="Lexend"/>
                  <a:ea typeface="Lexend"/>
                  <a:cs typeface="Lexend"/>
                  <a:sym typeface="Lexend"/>
                </a:rPr>
                <a:t>Inadequate Air Storage</a:t>
              </a:r>
              <a:endParaRPr sz="2100">
                <a:latin typeface="Lexend"/>
                <a:ea typeface="Lexend"/>
                <a:cs typeface="Lexend"/>
                <a:sym typeface="Lexend"/>
              </a:endParaRPr>
            </a:p>
          </p:txBody>
        </p:sp>
        <p:sp>
          <p:nvSpPr>
            <p:cNvPr id="572" name="Google Shape;572;g30f24603c75_0_1615"/>
            <p:cNvSpPr/>
            <p:nvPr/>
          </p:nvSpPr>
          <p:spPr>
            <a:xfrm>
              <a:off x="0" y="1490477"/>
              <a:ext cx="3239400" cy="655200"/>
            </a:xfrm>
            <a:prstGeom prst="roundRect">
              <a:avLst>
                <a:gd fmla="val 16667" name="adj"/>
              </a:avLst>
            </a:prstGeom>
            <a:solidFill>
              <a:srgbClr val="EAAB29"/>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2100">
                <a:latin typeface="Lexend"/>
                <a:ea typeface="Lexend"/>
                <a:cs typeface="Lexend"/>
                <a:sym typeface="Lexend"/>
              </a:endParaRPr>
            </a:p>
          </p:txBody>
        </p:sp>
        <p:sp>
          <p:nvSpPr>
            <p:cNvPr id="573" name="Google Shape;573;g30f24603c75_0_1615"/>
            <p:cNvSpPr txBox="1"/>
            <p:nvPr/>
          </p:nvSpPr>
          <p:spPr>
            <a:xfrm>
              <a:off x="31985" y="1522441"/>
              <a:ext cx="3135900" cy="591300"/>
            </a:xfrm>
            <a:prstGeom prst="rect">
              <a:avLst/>
            </a:prstGeom>
            <a:noFill/>
            <a:ln>
              <a:noFill/>
            </a:ln>
          </p:spPr>
          <p:txBody>
            <a:bodyPr anchorCtr="0" anchor="ctr" bIns="80025" lIns="80025" spcFirstLastPara="1" rIns="80025" wrap="square" tIns="80025">
              <a:noAutofit/>
            </a:bodyPr>
            <a:lstStyle/>
            <a:p>
              <a:pPr indent="0" lvl="0" marL="114300" rtl="0" algn="l">
                <a:lnSpc>
                  <a:spcPct val="70000"/>
                </a:lnSpc>
                <a:spcBef>
                  <a:spcPts val="1000"/>
                </a:spcBef>
                <a:spcAft>
                  <a:spcPts val="0"/>
                </a:spcAft>
                <a:buClr>
                  <a:schemeClr val="dk1"/>
                </a:buClr>
                <a:buSzPts val="1100"/>
                <a:buFont typeface="Arial"/>
                <a:buNone/>
              </a:pPr>
              <a:r>
                <a:rPr lang="en-US" sz="2100">
                  <a:latin typeface="Lexend"/>
                  <a:ea typeface="Lexend"/>
                  <a:cs typeface="Lexend"/>
                  <a:sym typeface="Lexend"/>
                </a:rPr>
                <a:t>Inappropriate Use</a:t>
              </a:r>
              <a:endParaRPr sz="2100">
                <a:latin typeface="Lexend"/>
                <a:ea typeface="Lexend"/>
                <a:cs typeface="Lexend"/>
                <a:sym typeface="Lexend"/>
              </a:endParaRPr>
            </a:p>
          </p:txBody>
        </p:sp>
        <p:sp>
          <p:nvSpPr>
            <p:cNvPr id="574" name="Google Shape;574;g30f24603c75_0_1615"/>
            <p:cNvSpPr/>
            <p:nvPr/>
          </p:nvSpPr>
          <p:spPr>
            <a:xfrm>
              <a:off x="0" y="2226317"/>
              <a:ext cx="3239400" cy="655200"/>
            </a:xfrm>
            <a:prstGeom prst="roundRect">
              <a:avLst>
                <a:gd fmla="val 16667" name="adj"/>
              </a:avLst>
            </a:prstGeom>
            <a:solidFill>
              <a:srgbClr val="EAAB29"/>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2100">
                <a:latin typeface="Lexend"/>
                <a:ea typeface="Lexend"/>
                <a:cs typeface="Lexend"/>
                <a:sym typeface="Lexend"/>
              </a:endParaRPr>
            </a:p>
          </p:txBody>
        </p:sp>
        <p:sp>
          <p:nvSpPr>
            <p:cNvPr id="575" name="Google Shape;575;g30f24603c75_0_1615"/>
            <p:cNvSpPr txBox="1"/>
            <p:nvPr/>
          </p:nvSpPr>
          <p:spPr>
            <a:xfrm>
              <a:off x="31985" y="2258281"/>
              <a:ext cx="3135900" cy="591300"/>
            </a:xfrm>
            <a:prstGeom prst="rect">
              <a:avLst/>
            </a:prstGeom>
            <a:noFill/>
            <a:ln>
              <a:noFill/>
            </a:ln>
          </p:spPr>
          <p:txBody>
            <a:bodyPr anchorCtr="0" anchor="ctr" bIns="80025" lIns="80025" spcFirstLastPara="1" rIns="80025" wrap="square" tIns="80025">
              <a:noAutofit/>
            </a:bodyPr>
            <a:lstStyle/>
            <a:p>
              <a:pPr indent="0" lvl="0" marL="114300" rtl="0" algn="l">
                <a:lnSpc>
                  <a:spcPct val="70000"/>
                </a:lnSpc>
                <a:spcBef>
                  <a:spcPts val="1000"/>
                </a:spcBef>
                <a:spcAft>
                  <a:spcPts val="0"/>
                </a:spcAft>
                <a:buClr>
                  <a:schemeClr val="dk1"/>
                </a:buClr>
                <a:buSzPts val="1100"/>
                <a:buFont typeface="Arial"/>
                <a:buNone/>
              </a:pPr>
              <a:r>
                <a:rPr lang="en-US" sz="2100">
                  <a:solidFill>
                    <a:schemeClr val="dk1"/>
                  </a:solidFill>
                  <a:latin typeface="Lexend"/>
                  <a:ea typeface="Lexend"/>
                  <a:cs typeface="Lexend"/>
                  <a:sym typeface="Lexend"/>
                </a:rPr>
                <a:t>Jamming of Filters</a:t>
              </a:r>
              <a:endParaRPr sz="2100">
                <a:latin typeface="Lexend"/>
                <a:ea typeface="Lexend"/>
                <a:cs typeface="Lexend"/>
                <a:sym typeface="Lexend"/>
              </a:endParaRPr>
            </a:p>
          </p:txBody>
        </p:sp>
        <p:sp>
          <p:nvSpPr>
            <p:cNvPr id="576" name="Google Shape;576;g30f24603c75_0_1615"/>
            <p:cNvSpPr/>
            <p:nvPr/>
          </p:nvSpPr>
          <p:spPr>
            <a:xfrm>
              <a:off x="0" y="2962157"/>
              <a:ext cx="3239400" cy="655200"/>
            </a:xfrm>
            <a:prstGeom prst="roundRect">
              <a:avLst>
                <a:gd fmla="val 16667" name="adj"/>
              </a:avLst>
            </a:prstGeom>
            <a:solidFill>
              <a:srgbClr val="EAAB29"/>
            </a:solidFill>
            <a:ln cap="flat" cmpd="sng" w="1905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2100">
                <a:latin typeface="Lexend"/>
                <a:ea typeface="Lexend"/>
                <a:cs typeface="Lexend"/>
                <a:sym typeface="Lexend"/>
              </a:endParaRPr>
            </a:p>
          </p:txBody>
        </p:sp>
        <p:sp>
          <p:nvSpPr>
            <p:cNvPr id="577" name="Google Shape;577;g30f24603c75_0_1615"/>
            <p:cNvSpPr txBox="1"/>
            <p:nvPr/>
          </p:nvSpPr>
          <p:spPr>
            <a:xfrm>
              <a:off x="31985" y="2994122"/>
              <a:ext cx="3135900" cy="591300"/>
            </a:xfrm>
            <a:prstGeom prst="rect">
              <a:avLst/>
            </a:prstGeom>
            <a:noFill/>
            <a:ln>
              <a:noFill/>
            </a:ln>
          </p:spPr>
          <p:txBody>
            <a:bodyPr anchorCtr="0" anchor="ctr" bIns="80025" lIns="80025" spcFirstLastPara="1" rIns="80025" wrap="square" tIns="80025">
              <a:noAutofit/>
            </a:bodyPr>
            <a:lstStyle/>
            <a:p>
              <a:pPr indent="0" lvl="0" marL="114300" rtl="0" algn="l">
                <a:lnSpc>
                  <a:spcPct val="70000"/>
                </a:lnSpc>
                <a:spcBef>
                  <a:spcPts val="1000"/>
                </a:spcBef>
                <a:spcAft>
                  <a:spcPts val="0"/>
                </a:spcAft>
                <a:buClr>
                  <a:schemeClr val="dk1"/>
                </a:buClr>
                <a:buSzPts val="1100"/>
                <a:buFont typeface="Arial"/>
                <a:buNone/>
              </a:pPr>
              <a:r>
                <a:rPr lang="en-US" sz="2100">
                  <a:solidFill>
                    <a:schemeClr val="dk1"/>
                  </a:solidFill>
                  <a:latin typeface="Lexend"/>
                  <a:ea typeface="Lexend"/>
                  <a:cs typeface="Lexend"/>
                  <a:sym typeface="Lexend"/>
                </a:rPr>
                <a:t>Pressure Drop</a:t>
              </a:r>
              <a:endParaRPr sz="2100">
                <a:latin typeface="Lexend"/>
                <a:ea typeface="Lexend"/>
                <a:cs typeface="Lexend"/>
                <a:sym typeface="Lexend"/>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g30f24603c75_0_1646"/>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583" name="Google Shape;583;g30f24603c75_0_1646"/>
          <p:cNvSpPr txBox="1"/>
          <p:nvPr>
            <p:ph idx="4294967295" type="title"/>
          </p:nvPr>
        </p:nvSpPr>
        <p:spPr>
          <a:xfrm>
            <a:off x="201488" y="0"/>
            <a:ext cx="6912300" cy="5946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Arial Black"/>
              <a:buNone/>
            </a:pPr>
            <a:r>
              <a:rPr lang="en-US" u="sng">
                <a:latin typeface="Lexend"/>
                <a:ea typeface="Lexend"/>
                <a:cs typeface="Lexend"/>
                <a:sym typeface="Lexend"/>
              </a:rPr>
              <a:t>Best Practices</a:t>
            </a:r>
            <a:endParaRPr u="sng">
              <a:latin typeface="Lexend"/>
              <a:ea typeface="Lexend"/>
              <a:cs typeface="Lexend"/>
              <a:sym typeface="Lexend"/>
            </a:endParaRPr>
          </a:p>
        </p:txBody>
      </p:sp>
      <p:pic>
        <p:nvPicPr>
          <p:cNvPr id="584" name="Google Shape;584;g30f24603c75_0_1646"/>
          <p:cNvPicPr preferRelativeResize="0"/>
          <p:nvPr/>
        </p:nvPicPr>
        <p:blipFill rotWithShape="1">
          <a:blip r:embed="rId3">
            <a:alphaModFix/>
          </a:blip>
          <a:srcRect b="0" l="0" r="0" t="0"/>
          <a:stretch/>
        </p:blipFill>
        <p:spPr>
          <a:xfrm>
            <a:off x="1714800" y="625924"/>
            <a:ext cx="5714399" cy="4094852"/>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g30f24603c75_0_1661"/>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590" name="Google Shape;590;g30f24603c75_0_1661"/>
          <p:cNvSpPr txBox="1"/>
          <p:nvPr>
            <p:ph idx="4294967295" type="title"/>
          </p:nvPr>
        </p:nvSpPr>
        <p:spPr>
          <a:xfrm>
            <a:off x="201488" y="0"/>
            <a:ext cx="6912300" cy="5946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Arial Black"/>
              <a:buNone/>
            </a:pPr>
            <a:r>
              <a:rPr lang="en-US" u="sng">
                <a:latin typeface="Lexend"/>
                <a:ea typeface="Lexend"/>
                <a:cs typeface="Lexend"/>
                <a:sym typeface="Lexend"/>
              </a:rPr>
              <a:t>Determining</a:t>
            </a:r>
            <a:r>
              <a:rPr lang="en-US" u="sng">
                <a:latin typeface="Lexend"/>
                <a:ea typeface="Lexend"/>
                <a:cs typeface="Lexend"/>
                <a:sym typeface="Lexend"/>
              </a:rPr>
              <a:t> the Best System</a:t>
            </a:r>
            <a:endParaRPr u="sng">
              <a:latin typeface="Lexend"/>
              <a:ea typeface="Lexend"/>
              <a:cs typeface="Lexend"/>
              <a:sym typeface="Lexend"/>
            </a:endParaRPr>
          </a:p>
        </p:txBody>
      </p:sp>
      <p:graphicFrame>
        <p:nvGraphicFramePr>
          <p:cNvPr id="591" name="Google Shape;591;g30f24603c75_0_1661"/>
          <p:cNvGraphicFramePr/>
          <p:nvPr/>
        </p:nvGraphicFramePr>
        <p:xfrm>
          <a:off x="371888" y="1293113"/>
          <a:ext cx="3000000" cy="3000000"/>
        </p:xfrm>
        <a:graphic>
          <a:graphicData uri="http://schemas.openxmlformats.org/drawingml/2006/table">
            <a:tbl>
              <a:tblPr>
                <a:noFill/>
                <a:tableStyleId>{F4BB311F-1CCA-4797-A475-55E072C24332}</a:tableStyleId>
              </a:tblPr>
              <a:tblGrid>
                <a:gridCol w="1785400"/>
                <a:gridCol w="6850975"/>
              </a:tblGrid>
              <a:tr h="211225">
                <a:tc>
                  <a:txBody>
                    <a:bodyPr/>
                    <a:lstStyle/>
                    <a:p>
                      <a:pPr indent="0" lvl="0" marL="0" marR="0" rtl="0" algn="ctr">
                        <a:lnSpc>
                          <a:spcPct val="100000"/>
                        </a:lnSpc>
                        <a:spcBef>
                          <a:spcPts val="0"/>
                        </a:spcBef>
                        <a:spcAft>
                          <a:spcPts val="0"/>
                        </a:spcAft>
                        <a:buNone/>
                      </a:pPr>
                      <a:r>
                        <a:rPr lang="en-US" sz="1800" u="none" cap="none" strike="noStrike">
                          <a:latin typeface="Lexend"/>
                          <a:ea typeface="Lexend"/>
                          <a:cs typeface="Lexend"/>
                          <a:sym typeface="Lexend"/>
                        </a:rPr>
                        <a:t>Need</a:t>
                      </a:r>
                      <a:endParaRPr sz="1800">
                        <a:latin typeface="Lexend"/>
                        <a:ea typeface="Lexend"/>
                        <a:cs typeface="Lexend"/>
                        <a:sym typeface="Lexend"/>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E2F3"/>
                    </a:solidFill>
                  </a:tcPr>
                </a:tc>
                <a:tc>
                  <a:txBody>
                    <a:bodyPr/>
                    <a:lstStyle/>
                    <a:p>
                      <a:pPr indent="0" lvl="0" marL="0" marR="0" rtl="0" algn="ctr">
                        <a:lnSpc>
                          <a:spcPct val="100000"/>
                        </a:lnSpc>
                        <a:spcBef>
                          <a:spcPts val="0"/>
                        </a:spcBef>
                        <a:spcAft>
                          <a:spcPts val="0"/>
                        </a:spcAft>
                        <a:buNone/>
                      </a:pPr>
                      <a:r>
                        <a:rPr lang="en-US" sz="1800" u="none" cap="none" strike="noStrike">
                          <a:latin typeface="Lexend"/>
                          <a:ea typeface="Lexend"/>
                          <a:cs typeface="Lexend"/>
                          <a:sym typeface="Lexend"/>
                        </a:rPr>
                        <a:t>Features</a:t>
                      </a:r>
                      <a:endParaRPr sz="1800">
                        <a:latin typeface="Lexend"/>
                        <a:ea typeface="Lexend"/>
                        <a:cs typeface="Lexend"/>
                        <a:sym typeface="Lexend"/>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E2F3"/>
                    </a:solidFill>
                  </a:tcPr>
                </a:tc>
              </a:tr>
              <a:tr h="395700">
                <a:tc>
                  <a:txBody>
                    <a:bodyPr/>
                    <a:lstStyle/>
                    <a:p>
                      <a:pPr indent="0" lvl="0" marL="0" marR="0" rtl="0" algn="l">
                        <a:lnSpc>
                          <a:spcPct val="100000"/>
                        </a:lnSpc>
                        <a:spcBef>
                          <a:spcPts val="0"/>
                        </a:spcBef>
                        <a:spcAft>
                          <a:spcPts val="0"/>
                        </a:spcAft>
                        <a:buNone/>
                      </a:pPr>
                      <a:r>
                        <a:rPr lang="en-US" sz="1800" u="none" cap="none" strike="noStrike">
                          <a:latin typeface="Lexend Light"/>
                          <a:ea typeface="Lexend Light"/>
                          <a:cs typeface="Lexend Light"/>
                          <a:sym typeface="Lexend Light"/>
                        </a:rPr>
                        <a:t>Air Quality</a:t>
                      </a:r>
                      <a:endParaRPr sz="1800">
                        <a:latin typeface="Lexend Light"/>
                        <a:ea typeface="Lexend Light"/>
                        <a:cs typeface="Lexend Light"/>
                        <a:sym typeface="Lexend Light"/>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marR="0" rtl="0" algn="l">
                        <a:lnSpc>
                          <a:spcPct val="100000"/>
                        </a:lnSpc>
                        <a:spcBef>
                          <a:spcPts val="0"/>
                        </a:spcBef>
                        <a:spcAft>
                          <a:spcPts val="0"/>
                        </a:spcAft>
                        <a:buNone/>
                      </a:pPr>
                      <a:r>
                        <a:rPr lang="en-US" sz="1800" u="none" cap="none" strike="noStrike">
                          <a:latin typeface="Lexend Light"/>
                          <a:ea typeface="Lexend Light"/>
                          <a:cs typeface="Lexend Light"/>
                          <a:sym typeface="Lexend Light"/>
                        </a:rPr>
                        <a:t>Air dryness, contaminant level</a:t>
                      </a:r>
                      <a:endParaRPr sz="1800">
                        <a:latin typeface="Lexend Light"/>
                        <a:ea typeface="Lexend Light"/>
                        <a:cs typeface="Lexend Light"/>
                        <a:sym typeface="Lexend Light"/>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395700">
                <a:tc>
                  <a:txBody>
                    <a:bodyPr/>
                    <a:lstStyle/>
                    <a:p>
                      <a:pPr indent="0" lvl="0" marL="0" marR="0" rtl="0" algn="l">
                        <a:lnSpc>
                          <a:spcPct val="100000"/>
                        </a:lnSpc>
                        <a:spcBef>
                          <a:spcPts val="0"/>
                        </a:spcBef>
                        <a:spcAft>
                          <a:spcPts val="0"/>
                        </a:spcAft>
                        <a:buNone/>
                      </a:pPr>
                      <a:r>
                        <a:rPr lang="en-US" sz="1800" u="none" cap="none" strike="noStrike">
                          <a:latin typeface="Lexend Light"/>
                          <a:ea typeface="Lexend Light"/>
                          <a:cs typeface="Lexend Light"/>
                          <a:sym typeface="Lexend Light"/>
                        </a:rPr>
                        <a:t>Air Quantity</a:t>
                      </a:r>
                      <a:endParaRPr sz="1800">
                        <a:latin typeface="Lexend Light"/>
                        <a:ea typeface="Lexend Light"/>
                        <a:cs typeface="Lexend Light"/>
                        <a:sym typeface="Lexend Light"/>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marR="0" rtl="0" algn="l">
                        <a:lnSpc>
                          <a:spcPct val="100000"/>
                        </a:lnSpc>
                        <a:spcBef>
                          <a:spcPts val="0"/>
                        </a:spcBef>
                        <a:spcAft>
                          <a:spcPts val="0"/>
                        </a:spcAft>
                        <a:buNone/>
                      </a:pPr>
                      <a:r>
                        <a:rPr lang="en-US" sz="1800" u="none" cap="none" strike="noStrike">
                          <a:latin typeface="Lexend Light"/>
                          <a:ea typeface="Lexend Light"/>
                          <a:cs typeface="Lexend Light"/>
                          <a:sym typeface="Lexend Light"/>
                        </a:rPr>
                        <a:t>Sum of average air consumption by each tool and process</a:t>
                      </a:r>
                      <a:endParaRPr sz="1800">
                        <a:latin typeface="Lexend Light"/>
                        <a:ea typeface="Lexend Light"/>
                        <a:cs typeface="Lexend Light"/>
                        <a:sym typeface="Lexend Light"/>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395700">
                <a:tc>
                  <a:txBody>
                    <a:bodyPr/>
                    <a:lstStyle/>
                    <a:p>
                      <a:pPr indent="0" lvl="0" marL="0" marR="0" rtl="0" algn="l">
                        <a:lnSpc>
                          <a:spcPct val="100000"/>
                        </a:lnSpc>
                        <a:spcBef>
                          <a:spcPts val="0"/>
                        </a:spcBef>
                        <a:spcAft>
                          <a:spcPts val="0"/>
                        </a:spcAft>
                        <a:buNone/>
                      </a:pPr>
                      <a:r>
                        <a:rPr lang="en-US" sz="1800" u="none" cap="none" strike="noStrike">
                          <a:latin typeface="Lexend Light"/>
                          <a:ea typeface="Lexend Light"/>
                          <a:cs typeface="Lexend Light"/>
                          <a:sym typeface="Lexend Light"/>
                        </a:rPr>
                        <a:t>Pressure Requirements</a:t>
                      </a:r>
                      <a:endParaRPr sz="1800">
                        <a:latin typeface="Lexend Light"/>
                        <a:ea typeface="Lexend Light"/>
                        <a:cs typeface="Lexend Light"/>
                        <a:sym typeface="Lexend Light"/>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marR="0" rtl="0" algn="l">
                        <a:lnSpc>
                          <a:spcPct val="100000"/>
                        </a:lnSpc>
                        <a:spcBef>
                          <a:spcPts val="0"/>
                        </a:spcBef>
                        <a:spcAft>
                          <a:spcPts val="0"/>
                        </a:spcAft>
                        <a:buNone/>
                      </a:pPr>
                      <a:r>
                        <a:rPr lang="en-US" sz="1800" u="none" cap="none" strike="noStrike">
                          <a:latin typeface="Lexend Light"/>
                          <a:ea typeface="Lexend Light"/>
                          <a:cs typeface="Lexend Light"/>
                          <a:sym typeface="Lexend Light"/>
                        </a:rPr>
                        <a:t>Optimal pressure discharge considering pressure drop</a:t>
                      </a:r>
                      <a:endParaRPr sz="1800">
                        <a:latin typeface="Lexend Light"/>
                        <a:ea typeface="Lexend Light"/>
                        <a:cs typeface="Lexend Light"/>
                        <a:sym typeface="Lexend Light"/>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r h="395700">
                <a:tc>
                  <a:txBody>
                    <a:bodyPr/>
                    <a:lstStyle/>
                    <a:p>
                      <a:pPr indent="0" lvl="0" marL="0" marR="0" rtl="0" algn="l">
                        <a:lnSpc>
                          <a:spcPct val="100000"/>
                        </a:lnSpc>
                        <a:spcBef>
                          <a:spcPts val="0"/>
                        </a:spcBef>
                        <a:spcAft>
                          <a:spcPts val="0"/>
                        </a:spcAft>
                        <a:buNone/>
                      </a:pPr>
                      <a:r>
                        <a:rPr lang="en-US" sz="1800" u="none" cap="none" strike="noStrike">
                          <a:latin typeface="Lexend Light"/>
                          <a:ea typeface="Lexend Light"/>
                          <a:cs typeface="Lexend Light"/>
                          <a:sym typeface="Lexend Light"/>
                        </a:rPr>
                        <a:t>Demand Load Requirements</a:t>
                      </a:r>
                      <a:endParaRPr sz="1800">
                        <a:latin typeface="Lexend Light"/>
                        <a:ea typeface="Lexend Light"/>
                        <a:cs typeface="Lexend Light"/>
                        <a:sym typeface="Lexend Light"/>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chemeClr val="dk1"/>
                      </a:solidFill>
                      <a:prstDash val="solid"/>
                      <a:round/>
                      <a:headEnd len="sm" w="sm" type="none"/>
                      <a:tailEnd len="sm" w="sm" type="none"/>
                    </a:lnB>
                    <a:solidFill>
                      <a:srgbClr val="CFE2F3"/>
                    </a:solidFill>
                  </a:tcPr>
                </a:tc>
                <a:tc>
                  <a:txBody>
                    <a:bodyPr/>
                    <a:lstStyle/>
                    <a:p>
                      <a:pPr indent="0" lvl="0" marL="0" marR="0" rtl="0" algn="l">
                        <a:lnSpc>
                          <a:spcPct val="100000"/>
                        </a:lnSpc>
                        <a:spcBef>
                          <a:spcPts val="0"/>
                        </a:spcBef>
                        <a:spcAft>
                          <a:spcPts val="0"/>
                        </a:spcAft>
                        <a:buNone/>
                      </a:pPr>
                      <a:r>
                        <a:rPr lang="en-US" sz="1800" u="none" cap="none" strike="noStrike">
                          <a:latin typeface="Lexend Light"/>
                          <a:ea typeface="Lexend Light"/>
                          <a:cs typeface="Lexend Light"/>
                          <a:sym typeface="Lexend Light"/>
                        </a:rPr>
                        <a:t>Map of air requirements over time to show variation (load profile)</a:t>
                      </a:r>
                      <a:endParaRPr sz="1800">
                        <a:latin typeface="Lexend Light"/>
                        <a:ea typeface="Lexend Light"/>
                        <a:cs typeface="Lexend Light"/>
                        <a:sym typeface="Lexend Light"/>
                      </a:endParaRPr>
                    </a:p>
                  </a:txBody>
                  <a:tcPr marT="45725" marB="45725" marR="91450" marL="9145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chemeClr val="dk1"/>
                      </a:solidFill>
                      <a:prstDash val="solid"/>
                      <a:round/>
                      <a:headEnd len="sm" w="sm" type="none"/>
                      <a:tailEnd len="sm" w="sm" type="none"/>
                    </a:lnB>
                    <a:solidFill>
                      <a:srgbClr val="CFE2F3"/>
                    </a:solidFill>
                  </a:tcPr>
                </a:tc>
              </a:tr>
              <a:tr h="395700">
                <a:tc>
                  <a:txBody>
                    <a:bodyPr/>
                    <a:lstStyle/>
                    <a:p>
                      <a:pPr indent="0" lvl="0" marL="0" marR="0" rtl="0" algn="l">
                        <a:spcBef>
                          <a:spcPts val="0"/>
                        </a:spcBef>
                        <a:spcAft>
                          <a:spcPts val="0"/>
                        </a:spcAft>
                        <a:buNone/>
                      </a:pPr>
                      <a:r>
                        <a:rPr lang="en-US" sz="1800">
                          <a:latin typeface="Lexend Light"/>
                          <a:ea typeface="Lexend Light"/>
                          <a:cs typeface="Lexend Light"/>
                          <a:sym typeface="Lexend Light"/>
                        </a:rPr>
                        <a:t>Textiles</a:t>
                      </a:r>
                      <a:endParaRPr sz="1800">
                        <a:latin typeface="Lexend Light"/>
                        <a:ea typeface="Lexend Light"/>
                        <a:cs typeface="Lexend Light"/>
                        <a:sym typeface="Lexend Light"/>
                      </a:endParaRPr>
                    </a:p>
                  </a:txBody>
                  <a:tcPr marT="19900" marB="19900" marR="39825" marL="39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c>
                  <a:txBody>
                    <a:bodyPr/>
                    <a:lstStyle/>
                    <a:p>
                      <a:pPr indent="0" lvl="0" marL="0" marR="0" rtl="0" algn="l">
                        <a:spcBef>
                          <a:spcPts val="0"/>
                        </a:spcBef>
                        <a:spcAft>
                          <a:spcPts val="0"/>
                        </a:spcAft>
                        <a:buNone/>
                      </a:pPr>
                      <a:r>
                        <a:rPr lang="en-US" sz="1800">
                          <a:latin typeface="Lexend Light"/>
                          <a:ea typeface="Lexend Light"/>
                          <a:cs typeface="Lexend Light"/>
                          <a:sym typeface="Lexend Light"/>
                        </a:rPr>
                        <a:t>Agitating liquids, clamping, automated equipment, loom jet weaving, spinning, texturizing</a:t>
                      </a:r>
                      <a:endParaRPr sz="1800">
                        <a:latin typeface="Lexend Light"/>
                        <a:ea typeface="Lexend Light"/>
                        <a:cs typeface="Lexend Light"/>
                        <a:sym typeface="Lexend Light"/>
                      </a:endParaRPr>
                    </a:p>
                  </a:txBody>
                  <a:tcPr marT="19900" marB="19900" marR="39825" marL="398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rgbClr val="000000"/>
                      </a:solidFill>
                      <a:prstDash val="solid"/>
                      <a:round/>
                      <a:headEnd len="sm" w="sm" type="none"/>
                      <a:tailEnd len="sm" w="sm" type="none"/>
                    </a:lnB>
                    <a:solidFill>
                      <a:srgbClr val="CFE2F3"/>
                    </a:solidFill>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g30f24603c75_0_1668"/>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597" name="Google Shape;597;g30f24603c75_0_1668"/>
          <p:cNvSpPr txBox="1"/>
          <p:nvPr>
            <p:ph idx="4294967295" type="title"/>
          </p:nvPr>
        </p:nvSpPr>
        <p:spPr>
          <a:xfrm>
            <a:off x="201488" y="0"/>
            <a:ext cx="6912300" cy="5946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Arial Black"/>
              <a:buNone/>
            </a:pPr>
            <a:r>
              <a:rPr lang="en-US" u="sng">
                <a:latin typeface="Lexend"/>
                <a:ea typeface="Lexend"/>
                <a:cs typeface="Lexend"/>
                <a:sym typeface="Lexend"/>
              </a:rPr>
              <a:t>Action Plan</a:t>
            </a:r>
            <a:endParaRPr u="sng">
              <a:latin typeface="Lexend"/>
              <a:ea typeface="Lexend"/>
              <a:cs typeface="Lexend"/>
              <a:sym typeface="Lexend"/>
            </a:endParaRPr>
          </a:p>
        </p:txBody>
      </p:sp>
      <p:sp>
        <p:nvSpPr>
          <p:cNvPr id="598" name="Google Shape;598;g30f24603c75_0_1668"/>
          <p:cNvSpPr txBox="1"/>
          <p:nvPr/>
        </p:nvSpPr>
        <p:spPr>
          <a:xfrm>
            <a:off x="305325" y="641975"/>
            <a:ext cx="5895000" cy="53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lang="en-US" sz="2300">
                <a:solidFill>
                  <a:schemeClr val="dk1"/>
                </a:solidFill>
                <a:latin typeface="Lexend Light"/>
                <a:ea typeface="Lexend Light"/>
                <a:cs typeface="Lexend Light"/>
                <a:sym typeface="Lexend Light"/>
              </a:rPr>
              <a:t>T</a:t>
            </a:r>
            <a:r>
              <a:rPr lang="en-US" sz="2300">
                <a:solidFill>
                  <a:schemeClr val="dk1"/>
                </a:solidFill>
                <a:latin typeface="Lexend Light"/>
                <a:ea typeface="Lexend Light"/>
                <a:cs typeface="Lexend Light"/>
                <a:sym typeface="Lexend Light"/>
              </a:rPr>
              <a:t>he seven step action plan includes:</a:t>
            </a:r>
            <a:endParaRPr/>
          </a:p>
        </p:txBody>
      </p:sp>
      <p:sp>
        <p:nvSpPr>
          <p:cNvPr id="599" name="Google Shape;599;g30f24603c75_0_1668"/>
          <p:cNvSpPr txBox="1"/>
          <p:nvPr/>
        </p:nvSpPr>
        <p:spPr>
          <a:xfrm>
            <a:off x="430575" y="1408200"/>
            <a:ext cx="8510100" cy="2955300"/>
          </a:xfrm>
          <a:prstGeom prst="rect">
            <a:avLst/>
          </a:prstGeom>
          <a:noFill/>
          <a:ln>
            <a:noFill/>
          </a:ln>
        </p:spPr>
        <p:txBody>
          <a:bodyPr anchorCtr="0" anchor="t" bIns="91425" lIns="91425" spcFirstLastPara="1" rIns="91425" wrap="square" tIns="91425">
            <a:spAutoFit/>
          </a:bodyPr>
          <a:lstStyle/>
          <a:p>
            <a:pPr indent="-323850" lvl="0" marL="457200" rtl="0" algn="l">
              <a:lnSpc>
                <a:spcPct val="100000"/>
              </a:lnSpc>
              <a:spcBef>
                <a:spcPts val="1000"/>
              </a:spcBef>
              <a:spcAft>
                <a:spcPts val="0"/>
              </a:spcAft>
              <a:buClr>
                <a:schemeClr val="dk1"/>
              </a:buClr>
              <a:buSzPts val="1500"/>
              <a:buFont typeface="Lexend Light"/>
              <a:buAutoNum type="arabicPeriod"/>
            </a:pPr>
            <a:r>
              <a:rPr lang="en-US" sz="1500">
                <a:solidFill>
                  <a:schemeClr val="dk1"/>
                </a:solidFill>
                <a:latin typeface="Lexend Light"/>
                <a:ea typeface="Lexend Light"/>
                <a:cs typeface="Lexend Light"/>
                <a:sym typeface="Lexend Light"/>
              </a:rPr>
              <a:t>Develop a basic block diagram of your compressed air system. </a:t>
            </a:r>
            <a:endParaRPr sz="1500">
              <a:solidFill>
                <a:schemeClr val="dk1"/>
              </a:solidFill>
              <a:latin typeface="Lexend Light"/>
              <a:ea typeface="Lexend Light"/>
              <a:cs typeface="Lexend Light"/>
              <a:sym typeface="Lexend Light"/>
            </a:endParaRPr>
          </a:p>
          <a:p>
            <a:pPr indent="-323850" lvl="0" marL="457200" rtl="0" algn="l">
              <a:lnSpc>
                <a:spcPct val="100000"/>
              </a:lnSpc>
              <a:spcBef>
                <a:spcPts val="0"/>
              </a:spcBef>
              <a:spcAft>
                <a:spcPts val="0"/>
              </a:spcAft>
              <a:buClr>
                <a:schemeClr val="dk1"/>
              </a:buClr>
              <a:buSzPts val="1500"/>
              <a:buFont typeface="Lexend Light"/>
              <a:buAutoNum type="arabicPeriod"/>
            </a:pPr>
            <a:r>
              <a:rPr lang="en-US" sz="1500">
                <a:solidFill>
                  <a:schemeClr val="dk1"/>
                </a:solidFill>
                <a:latin typeface="Lexend Light"/>
                <a:ea typeface="Lexend Light"/>
                <a:cs typeface="Lexend Light"/>
                <a:sym typeface="Lexend Light"/>
              </a:rPr>
              <a:t>Measure your baseline (kW, pressure profile, demand profile, and leak load) and calculate energy use and costs. </a:t>
            </a:r>
            <a:endParaRPr sz="1500">
              <a:solidFill>
                <a:schemeClr val="dk1"/>
              </a:solidFill>
              <a:latin typeface="Lexend Light"/>
              <a:ea typeface="Lexend Light"/>
              <a:cs typeface="Lexend Light"/>
              <a:sym typeface="Lexend Light"/>
            </a:endParaRPr>
          </a:p>
          <a:p>
            <a:pPr indent="-323850" lvl="0" marL="457200" rtl="0" algn="l">
              <a:lnSpc>
                <a:spcPct val="100000"/>
              </a:lnSpc>
              <a:spcBef>
                <a:spcPts val="0"/>
              </a:spcBef>
              <a:spcAft>
                <a:spcPts val="0"/>
              </a:spcAft>
              <a:buClr>
                <a:schemeClr val="dk1"/>
              </a:buClr>
              <a:buSzPts val="1500"/>
              <a:buFont typeface="Lexend Light"/>
              <a:buAutoNum type="arabicPeriod"/>
            </a:pPr>
            <a:r>
              <a:rPr lang="en-US" sz="1500">
                <a:solidFill>
                  <a:schemeClr val="dk1"/>
                </a:solidFill>
                <a:latin typeface="Lexend Light"/>
                <a:ea typeface="Lexend Light"/>
                <a:cs typeface="Lexend Light"/>
                <a:sym typeface="Lexend Light"/>
              </a:rPr>
              <a:t>Work with your compressed air system specialist to implement an appropriate compressor control strategy. </a:t>
            </a:r>
            <a:endParaRPr sz="1500">
              <a:solidFill>
                <a:schemeClr val="dk1"/>
              </a:solidFill>
              <a:latin typeface="Lexend Light"/>
              <a:ea typeface="Lexend Light"/>
              <a:cs typeface="Lexend Light"/>
              <a:sym typeface="Lexend Light"/>
            </a:endParaRPr>
          </a:p>
          <a:p>
            <a:pPr indent="-323850" lvl="0" marL="457200" rtl="0" algn="l">
              <a:lnSpc>
                <a:spcPct val="100000"/>
              </a:lnSpc>
              <a:spcBef>
                <a:spcPts val="0"/>
              </a:spcBef>
              <a:spcAft>
                <a:spcPts val="0"/>
              </a:spcAft>
              <a:buClr>
                <a:schemeClr val="dk1"/>
              </a:buClr>
              <a:buSzPts val="1500"/>
              <a:buFont typeface="Lexend Light"/>
              <a:buAutoNum type="arabicPeriod"/>
            </a:pPr>
            <a:r>
              <a:rPr lang="en-US" sz="1500">
                <a:solidFill>
                  <a:schemeClr val="dk1"/>
                </a:solidFill>
                <a:latin typeface="Lexend Light"/>
                <a:ea typeface="Lexend Light"/>
                <a:cs typeface="Lexend Light"/>
                <a:sym typeface="Lexend Light"/>
              </a:rPr>
              <a:t>Once controls are adjusted, remeasure to get more accurate readings of kW and pressures, and to determine leak load. Recalculate energy use and costs.</a:t>
            </a:r>
            <a:endParaRPr sz="1500">
              <a:solidFill>
                <a:schemeClr val="dk1"/>
              </a:solidFill>
              <a:latin typeface="Lexend Light"/>
              <a:ea typeface="Lexend Light"/>
              <a:cs typeface="Lexend Light"/>
              <a:sym typeface="Lexend Light"/>
            </a:endParaRPr>
          </a:p>
          <a:p>
            <a:pPr indent="-323850" lvl="0" marL="457200" rtl="0" algn="l">
              <a:lnSpc>
                <a:spcPct val="100000"/>
              </a:lnSpc>
              <a:spcBef>
                <a:spcPts val="0"/>
              </a:spcBef>
              <a:spcAft>
                <a:spcPts val="0"/>
              </a:spcAft>
              <a:buClr>
                <a:schemeClr val="dk1"/>
              </a:buClr>
              <a:buSzPts val="1500"/>
              <a:buFont typeface="Lexend Light"/>
              <a:buAutoNum type="arabicPeriod"/>
            </a:pPr>
            <a:r>
              <a:rPr lang="en-US" sz="1500">
                <a:solidFill>
                  <a:schemeClr val="dk1"/>
                </a:solidFill>
                <a:latin typeface="Lexend Light"/>
                <a:ea typeface="Lexend Light"/>
                <a:cs typeface="Lexend Light"/>
                <a:sym typeface="Lexend Light"/>
              </a:rPr>
              <a:t>Walk through to check for obvious preventive maintenance items and other opportunities to reduce costs and improve performance. </a:t>
            </a:r>
            <a:endParaRPr sz="1500">
              <a:solidFill>
                <a:schemeClr val="dk1"/>
              </a:solidFill>
              <a:latin typeface="Lexend Light"/>
              <a:ea typeface="Lexend Light"/>
              <a:cs typeface="Lexend Light"/>
              <a:sym typeface="Lexend Light"/>
            </a:endParaRPr>
          </a:p>
          <a:p>
            <a:pPr indent="-323850" lvl="0" marL="457200" rtl="0" algn="l">
              <a:lnSpc>
                <a:spcPct val="100000"/>
              </a:lnSpc>
              <a:spcBef>
                <a:spcPts val="0"/>
              </a:spcBef>
              <a:spcAft>
                <a:spcPts val="0"/>
              </a:spcAft>
              <a:buClr>
                <a:schemeClr val="dk1"/>
              </a:buClr>
              <a:buSzPts val="1500"/>
              <a:buFont typeface="Lexend Light"/>
              <a:buAutoNum type="arabicPeriod"/>
            </a:pPr>
            <a:r>
              <a:rPr lang="en-US" sz="1500">
                <a:solidFill>
                  <a:schemeClr val="dk1"/>
                </a:solidFill>
                <a:latin typeface="Lexend Light"/>
                <a:ea typeface="Lexend Light"/>
                <a:cs typeface="Lexend Light"/>
                <a:sym typeface="Lexend Light"/>
              </a:rPr>
              <a:t>Identify and fix leaks and correct inappropriate uses – know costs, re-measure, and adjust controls as above.</a:t>
            </a:r>
            <a:endParaRPr sz="1500">
              <a:solidFill>
                <a:schemeClr val="dk1"/>
              </a:solidFill>
              <a:latin typeface="Lexend Light"/>
              <a:ea typeface="Lexend Light"/>
              <a:cs typeface="Lexend Light"/>
              <a:sym typeface="Lexend Light"/>
            </a:endParaRPr>
          </a:p>
          <a:p>
            <a:pPr indent="-323850" lvl="0" marL="457200" rtl="0" algn="l">
              <a:lnSpc>
                <a:spcPct val="100000"/>
              </a:lnSpc>
              <a:spcBef>
                <a:spcPts val="0"/>
              </a:spcBef>
              <a:spcAft>
                <a:spcPts val="0"/>
              </a:spcAft>
              <a:buClr>
                <a:schemeClr val="dk1"/>
              </a:buClr>
              <a:buSzPts val="1500"/>
              <a:buFont typeface="Lexend Light"/>
              <a:buAutoNum type="arabicPeriod"/>
            </a:pPr>
            <a:r>
              <a:rPr lang="en-US" sz="1500">
                <a:solidFill>
                  <a:schemeClr val="dk1"/>
                </a:solidFill>
                <a:latin typeface="Lexend Light"/>
                <a:ea typeface="Lexend Light"/>
                <a:cs typeface="Lexend Light"/>
                <a:sym typeface="Lexend Light"/>
              </a:rPr>
              <a:t>Begin implementation of continuous improvement programs.</a:t>
            </a:r>
            <a:endParaRPr sz="1500">
              <a:solidFill>
                <a:schemeClr val="dk1"/>
              </a:solidFill>
              <a:latin typeface="Lexend Light"/>
              <a:ea typeface="Lexend Light"/>
              <a:cs typeface="Lexend Light"/>
              <a:sym typeface="Lexend Light"/>
            </a:endParaRPr>
          </a:p>
        </p:txBody>
      </p:sp>
      <p:sp>
        <p:nvSpPr>
          <p:cNvPr id="600" name="Google Shape;600;g30f24603c75_0_1668"/>
          <p:cNvSpPr txBox="1"/>
          <p:nvPr/>
        </p:nvSpPr>
        <p:spPr>
          <a:xfrm>
            <a:off x="5206100" y="4363500"/>
            <a:ext cx="3695100" cy="295500"/>
          </a:xfrm>
          <a:prstGeom prst="rect">
            <a:avLst/>
          </a:prstGeom>
          <a:noFill/>
          <a:ln>
            <a:noFill/>
          </a:ln>
        </p:spPr>
        <p:txBody>
          <a:bodyPr anchorCtr="0" anchor="t" bIns="91425" lIns="91425" spcFirstLastPara="1" rIns="91425" wrap="square" tIns="91425">
            <a:spAutoFit/>
          </a:bodyPr>
          <a:lstStyle/>
          <a:p>
            <a:pPr indent="0" lvl="0" marL="114300" rtl="0" algn="l">
              <a:lnSpc>
                <a:spcPct val="90000"/>
              </a:lnSpc>
              <a:spcBef>
                <a:spcPts val="1000"/>
              </a:spcBef>
              <a:spcAft>
                <a:spcPts val="0"/>
              </a:spcAft>
              <a:buNone/>
            </a:pPr>
            <a:r>
              <a:rPr i="1" lang="en-US" sz="800">
                <a:solidFill>
                  <a:srgbClr val="E06666"/>
                </a:solidFill>
                <a:latin typeface="Lexend ExtraLight"/>
                <a:ea typeface="Lexend ExtraLight"/>
                <a:cs typeface="Lexend ExtraLight"/>
                <a:sym typeface="Lexend ExtraLight"/>
              </a:rPr>
              <a:t>Source: </a:t>
            </a:r>
            <a:r>
              <a:rPr i="1" lang="en-US" sz="800">
                <a:solidFill>
                  <a:srgbClr val="E06666"/>
                </a:solidFill>
                <a:latin typeface="Lexend ExtraLight"/>
                <a:ea typeface="Lexend ExtraLight"/>
                <a:cs typeface="Lexend ExtraLight"/>
                <a:sym typeface="Lexend ExtraLight"/>
              </a:rPr>
              <a:t>CAC Fundamentals of Compressed Air Systems and DOE</a:t>
            </a:r>
            <a:endParaRPr i="1" sz="800">
              <a:solidFill>
                <a:srgbClr val="E06666"/>
              </a:solidFill>
              <a:latin typeface="Lexend ExtraLight"/>
              <a:ea typeface="Lexend ExtraLight"/>
              <a:cs typeface="Lexend ExtraLight"/>
              <a:sym typeface="Lexend Extra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g30f24603c75_0_1680"/>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606" name="Google Shape;606;g30f24603c75_0_1680"/>
          <p:cNvSpPr txBox="1"/>
          <p:nvPr>
            <p:ph idx="4294967295" type="title"/>
          </p:nvPr>
        </p:nvSpPr>
        <p:spPr>
          <a:xfrm>
            <a:off x="201488" y="0"/>
            <a:ext cx="6912300" cy="5946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Arial Black"/>
              <a:buNone/>
            </a:pPr>
            <a:r>
              <a:rPr lang="en-US" u="sng">
                <a:latin typeface="Lexend"/>
                <a:ea typeface="Lexend"/>
                <a:cs typeface="Lexend"/>
                <a:sym typeface="Lexend"/>
              </a:rPr>
              <a:t>Block Diagram</a:t>
            </a:r>
            <a:endParaRPr u="sng">
              <a:latin typeface="Lexend"/>
              <a:ea typeface="Lexend"/>
              <a:cs typeface="Lexend"/>
              <a:sym typeface="Lexend"/>
            </a:endParaRPr>
          </a:p>
        </p:txBody>
      </p:sp>
      <p:pic>
        <p:nvPicPr>
          <p:cNvPr id="607" name="Google Shape;607;g30f24603c75_0_1680"/>
          <p:cNvPicPr preferRelativeResize="0"/>
          <p:nvPr/>
        </p:nvPicPr>
        <p:blipFill rotWithShape="1">
          <a:blip r:embed="rId3">
            <a:alphaModFix/>
          </a:blip>
          <a:srcRect b="0" l="0" r="0" t="0"/>
          <a:stretch/>
        </p:blipFill>
        <p:spPr>
          <a:xfrm>
            <a:off x="595060" y="822352"/>
            <a:ext cx="7953881" cy="3498787"/>
          </a:xfrm>
          <a:prstGeom prst="rect">
            <a:avLst/>
          </a:prstGeom>
          <a:noFill/>
          <a:ln>
            <a:noFill/>
          </a:ln>
          <a:effectLst>
            <a:outerShdw blurRad="50800" rotWithShape="0" algn="tl" dir="2700000" dist="38100">
              <a:srgbClr val="000000">
                <a:alpha val="4275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30f24603c75_0_995"/>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299" name="Google Shape;299;g30f24603c75_0_995"/>
          <p:cNvSpPr txBox="1"/>
          <p:nvPr>
            <p:ph idx="4294967295" type="title"/>
          </p:nvPr>
        </p:nvSpPr>
        <p:spPr>
          <a:xfrm>
            <a:off x="195912" y="0"/>
            <a:ext cx="4796700" cy="47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Arial Black"/>
              <a:buNone/>
            </a:pPr>
            <a:r>
              <a:rPr lang="en-US" u="sng">
                <a:latin typeface="Lexend"/>
                <a:ea typeface="Lexend"/>
                <a:cs typeface="Lexend"/>
                <a:sym typeface="Lexend"/>
              </a:rPr>
              <a:t>Impact of the System</a:t>
            </a:r>
            <a:endParaRPr>
              <a:latin typeface="Lexend"/>
              <a:ea typeface="Lexend"/>
              <a:cs typeface="Lexend"/>
              <a:sym typeface="Lexend"/>
            </a:endParaRPr>
          </a:p>
        </p:txBody>
      </p:sp>
      <p:sp>
        <p:nvSpPr>
          <p:cNvPr id="300" name="Google Shape;300;g30f24603c75_0_995"/>
          <p:cNvSpPr txBox="1"/>
          <p:nvPr>
            <p:ph idx="4294967295" type="body"/>
          </p:nvPr>
        </p:nvSpPr>
        <p:spPr>
          <a:xfrm>
            <a:off x="3121550" y="1044900"/>
            <a:ext cx="5950200" cy="2866800"/>
          </a:xfrm>
          <a:prstGeom prst="rect">
            <a:avLst/>
          </a:prstGeom>
          <a:noFill/>
          <a:ln>
            <a:noFill/>
          </a:ln>
        </p:spPr>
        <p:txBody>
          <a:bodyPr anchorCtr="0" anchor="t" bIns="91425" lIns="91425" spcFirstLastPara="1" rIns="91425" wrap="square" tIns="91425">
            <a:noAutofit/>
          </a:bodyPr>
          <a:lstStyle/>
          <a:p>
            <a:pPr indent="-374650" lvl="0" marL="457200" rtl="0" algn="l">
              <a:lnSpc>
                <a:spcPct val="115000"/>
              </a:lnSpc>
              <a:spcBef>
                <a:spcPts val="0"/>
              </a:spcBef>
              <a:spcAft>
                <a:spcPts val="0"/>
              </a:spcAft>
              <a:buSzPts val="2300"/>
              <a:buFont typeface="Lexend Light"/>
              <a:buChar char="➢"/>
            </a:pPr>
            <a:r>
              <a:rPr lang="en-US" sz="2300">
                <a:latin typeface="Lexend Light"/>
                <a:ea typeface="Lexend Light"/>
                <a:cs typeface="Lexend Light"/>
                <a:sym typeface="Lexend Light"/>
              </a:rPr>
              <a:t>10% of all electricity consumed in the average industrial facility is by compressed air systems. (DOE, 2004)</a:t>
            </a:r>
            <a:endParaRPr sz="2300">
              <a:latin typeface="Lexend Light"/>
              <a:ea typeface="Lexend Light"/>
              <a:cs typeface="Lexend Light"/>
              <a:sym typeface="Lexend Light"/>
            </a:endParaRPr>
          </a:p>
          <a:p>
            <a:pPr indent="-374650" lvl="0" marL="457200" rtl="0" algn="l">
              <a:lnSpc>
                <a:spcPct val="115000"/>
              </a:lnSpc>
              <a:spcBef>
                <a:spcPts val="0"/>
              </a:spcBef>
              <a:spcAft>
                <a:spcPts val="0"/>
              </a:spcAft>
              <a:buSzPts val="2300"/>
              <a:buFont typeface="Lexend Light"/>
              <a:buChar char="➢"/>
            </a:pPr>
            <a:r>
              <a:rPr lang="en-US" sz="2300">
                <a:latin typeface="Lexend Light"/>
                <a:ea typeface="Lexend Light"/>
                <a:cs typeface="Lexend Light"/>
                <a:sym typeface="Lexend Light"/>
              </a:rPr>
              <a:t>This proportion increases significantly to 30% or more depending on the industry (DOE, 2004)</a:t>
            </a:r>
            <a:endParaRPr sz="2300">
              <a:latin typeface="Lexend Light"/>
              <a:ea typeface="Lexend Light"/>
              <a:cs typeface="Lexend Light"/>
              <a:sym typeface="Lexend Light"/>
            </a:endParaRPr>
          </a:p>
        </p:txBody>
      </p:sp>
      <p:pic>
        <p:nvPicPr>
          <p:cNvPr id="301" name="Google Shape;301;g30f24603c75_0_995"/>
          <p:cNvPicPr preferRelativeResize="0"/>
          <p:nvPr/>
        </p:nvPicPr>
        <p:blipFill>
          <a:blip r:embed="rId3">
            <a:alphaModFix/>
          </a:blip>
          <a:stretch>
            <a:fillRect/>
          </a:stretch>
        </p:blipFill>
        <p:spPr>
          <a:xfrm>
            <a:off x="282850" y="1014750"/>
            <a:ext cx="2786250" cy="278625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g30f24603c75_0_1689"/>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613" name="Google Shape;613;g30f24603c75_0_1689"/>
          <p:cNvSpPr txBox="1"/>
          <p:nvPr>
            <p:ph idx="4294967295" type="title"/>
          </p:nvPr>
        </p:nvSpPr>
        <p:spPr>
          <a:xfrm>
            <a:off x="201488" y="0"/>
            <a:ext cx="6912300" cy="5946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dk1"/>
              </a:buClr>
              <a:buSzPts val="2970"/>
              <a:buFont typeface="Arial Black"/>
              <a:buNone/>
            </a:pPr>
            <a:r>
              <a:rPr lang="en-US" sz="2670" u="sng">
                <a:latin typeface="Lexend"/>
                <a:ea typeface="Lexend"/>
                <a:cs typeface="Lexend"/>
                <a:sym typeface="Lexend"/>
              </a:rPr>
              <a:t>Efficiency Recommendations in MEASUR</a:t>
            </a:r>
            <a:endParaRPr sz="2670" u="sng">
              <a:latin typeface="Lexend"/>
              <a:ea typeface="Lexend"/>
              <a:cs typeface="Lexend"/>
              <a:sym typeface="Lexend"/>
            </a:endParaRPr>
          </a:p>
        </p:txBody>
      </p:sp>
      <p:sp>
        <p:nvSpPr>
          <p:cNvPr id="614" name="Google Shape;614;g30f24603c75_0_1689"/>
          <p:cNvSpPr txBox="1"/>
          <p:nvPr/>
        </p:nvSpPr>
        <p:spPr>
          <a:xfrm>
            <a:off x="430575" y="1408200"/>
            <a:ext cx="8510100" cy="2596200"/>
          </a:xfrm>
          <a:prstGeom prst="rect">
            <a:avLst/>
          </a:prstGeom>
          <a:noFill/>
          <a:ln>
            <a:noFill/>
          </a:ln>
        </p:spPr>
        <p:txBody>
          <a:bodyPr anchorCtr="0" anchor="t" bIns="91425" lIns="91425" spcFirstLastPara="1" rIns="91425" wrap="square" tIns="91425">
            <a:spAutoFit/>
          </a:bodyPr>
          <a:lstStyle/>
          <a:p>
            <a:pPr indent="-355600" lvl="0" marL="457200" rtl="0" algn="l">
              <a:lnSpc>
                <a:spcPct val="150000"/>
              </a:lnSpc>
              <a:spcBef>
                <a:spcPts val="1000"/>
              </a:spcBef>
              <a:spcAft>
                <a:spcPts val="0"/>
              </a:spcAft>
              <a:buClr>
                <a:schemeClr val="dk1"/>
              </a:buClr>
              <a:buSzPts val="2000"/>
              <a:buFont typeface="Lexend Light"/>
              <a:buAutoNum type="arabicPeriod"/>
            </a:pPr>
            <a:r>
              <a:rPr lang="en-US" sz="2000">
                <a:solidFill>
                  <a:schemeClr val="dk1"/>
                </a:solidFill>
                <a:latin typeface="Lexend Light"/>
                <a:ea typeface="Lexend Light"/>
                <a:cs typeface="Lexend Light"/>
                <a:sym typeface="Lexend Light"/>
              </a:rPr>
              <a:t>Utilize the data entry features to create a virtual mapping of your system</a:t>
            </a:r>
            <a:endParaRPr sz="2000">
              <a:solidFill>
                <a:schemeClr val="dk1"/>
              </a:solidFill>
              <a:latin typeface="Lexend Light"/>
              <a:ea typeface="Lexend Light"/>
              <a:cs typeface="Lexend Light"/>
              <a:sym typeface="Lexend Light"/>
            </a:endParaRPr>
          </a:p>
          <a:p>
            <a:pPr indent="-355600" lvl="0" marL="457200" rtl="0" algn="l">
              <a:lnSpc>
                <a:spcPct val="150000"/>
              </a:lnSpc>
              <a:spcBef>
                <a:spcPts val="1000"/>
              </a:spcBef>
              <a:spcAft>
                <a:spcPts val="0"/>
              </a:spcAft>
              <a:buClr>
                <a:schemeClr val="dk1"/>
              </a:buClr>
              <a:buSzPts val="2000"/>
              <a:buFont typeface="Lexend Light"/>
              <a:buAutoNum type="arabicPeriod"/>
            </a:pPr>
            <a:r>
              <a:rPr lang="en-US" sz="2000">
                <a:solidFill>
                  <a:schemeClr val="dk1"/>
                </a:solidFill>
                <a:latin typeface="Lexend Light"/>
                <a:ea typeface="Lexend Light"/>
                <a:cs typeface="Lexend Light"/>
                <a:sym typeface="Lexend Light"/>
              </a:rPr>
              <a:t>Locate inefficiencies through the reporting/performance sections</a:t>
            </a:r>
            <a:endParaRPr sz="2000">
              <a:solidFill>
                <a:schemeClr val="dk1"/>
              </a:solidFill>
              <a:latin typeface="Lexend Light"/>
              <a:ea typeface="Lexend Light"/>
              <a:cs typeface="Lexend Light"/>
              <a:sym typeface="Lexend Light"/>
            </a:endParaRPr>
          </a:p>
          <a:p>
            <a:pPr indent="-355600" lvl="0" marL="457200" rtl="0" algn="l">
              <a:lnSpc>
                <a:spcPct val="150000"/>
              </a:lnSpc>
              <a:spcBef>
                <a:spcPts val="1000"/>
              </a:spcBef>
              <a:spcAft>
                <a:spcPts val="0"/>
              </a:spcAft>
              <a:buClr>
                <a:schemeClr val="dk1"/>
              </a:buClr>
              <a:buSzPts val="2000"/>
              <a:buFont typeface="Lexend Light"/>
              <a:buAutoNum type="arabicPeriod"/>
            </a:pPr>
            <a:r>
              <a:rPr lang="en-US" sz="2000">
                <a:solidFill>
                  <a:schemeClr val="dk1"/>
                </a:solidFill>
                <a:latin typeface="Lexend Light"/>
                <a:ea typeface="Lexend Light"/>
                <a:cs typeface="Lexend Light"/>
                <a:sym typeface="Lexend Light"/>
              </a:rPr>
              <a:t>Create scenarios to determine the effects of making positive changes to the system</a:t>
            </a:r>
            <a:endParaRPr sz="2000">
              <a:solidFill>
                <a:schemeClr val="dk1"/>
              </a:solidFill>
              <a:latin typeface="Lexend Light"/>
              <a:ea typeface="Lexend Light"/>
              <a:cs typeface="Lexend Light"/>
              <a:sym typeface="Lexend 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19" name="Shape 619"/>
        <p:cNvGrpSpPr/>
        <p:nvPr/>
      </p:nvGrpSpPr>
      <p:grpSpPr>
        <a:xfrm>
          <a:off x="0" y="0"/>
          <a:ext cx="0" cy="0"/>
          <a:chOff x="0" y="0"/>
          <a:chExt cx="0" cy="0"/>
        </a:xfrm>
      </p:grpSpPr>
      <p:sp>
        <p:nvSpPr>
          <p:cNvPr id="620" name="Google Shape;620;g30f24603c75_0_1696"/>
          <p:cNvSpPr txBox="1"/>
          <p:nvPr>
            <p:ph idx="4294967295" type="title"/>
          </p:nvPr>
        </p:nvSpPr>
        <p:spPr>
          <a:xfrm>
            <a:off x="2325150" y="2053800"/>
            <a:ext cx="5969700" cy="10359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002855"/>
              </a:buClr>
              <a:buSzPts val="3000"/>
              <a:buFont typeface="Arial Black"/>
              <a:buNone/>
            </a:pPr>
            <a:r>
              <a:rPr lang="en-US" sz="3000">
                <a:solidFill>
                  <a:srgbClr val="002855"/>
                </a:solidFill>
                <a:latin typeface="Lexend Medium"/>
                <a:ea typeface="Lexend Medium"/>
                <a:cs typeface="Lexend Medium"/>
                <a:sym typeface="Lexend Medium"/>
              </a:rPr>
              <a:t>Summary and Key Takeaways</a:t>
            </a:r>
            <a:r>
              <a:rPr lang="en-US" sz="3000">
                <a:solidFill>
                  <a:srgbClr val="002855"/>
                </a:solidFill>
                <a:latin typeface="Lexend Medium"/>
                <a:ea typeface="Lexend Medium"/>
                <a:cs typeface="Lexend Medium"/>
                <a:sym typeface="Lexend Medium"/>
              </a:rPr>
              <a:t> </a:t>
            </a:r>
            <a:endParaRPr>
              <a:latin typeface="Lexend"/>
              <a:ea typeface="Lexend"/>
              <a:cs typeface="Lexend"/>
              <a:sym typeface="Lexend"/>
            </a:endParaRPr>
          </a:p>
        </p:txBody>
      </p:sp>
      <p:sp>
        <p:nvSpPr>
          <p:cNvPr id="621" name="Google Shape;621;g30f24603c75_0_1696"/>
          <p:cNvSpPr txBox="1"/>
          <p:nvPr>
            <p:ph idx="4294967295" type="sldNum"/>
          </p:nvPr>
        </p:nvSpPr>
        <p:spPr>
          <a:xfrm>
            <a:off x="8439005" y="4823000"/>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g30f24603c75_0_1702"/>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627" name="Google Shape;627;g30f24603c75_0_1702"/>
          <p:cNvSpPr txBox="1"/>
          <p:nvPr>
            <p:ph idx="4294967295" type="title"/>
          </p:nvPr>
        </p:nvSpPr>
        <p:spPr>
          <a:xfrm>
            <a:off x="201488" y="0"/>
            <a:ext cx="6912300" cy="5946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dk1"/>
              </a:buClr>
              <a:buSzPts val="2970"/>
              <a:buFont typeface="Arial Black"/>
              <a:buNone/>
            </a:pPr>
            <a:r>
              <a:rPr lang="en-US" u="sng">
                <a:latin typeface="Lexend"/>
                <a:ea typeface="Lexend"/>
                <a:cs typeface="Lexend"/>
                <a:sym typeface="Lexend"/>
              </a:rPr>
              <a:t>Summary</a:t>
            </a:r>
            <a:endParaRPr u="sng">
              <a:latin typeface="Lexend"/>
              <a:ea typeface="Lexend"/>
              <a:cs typeface="Lexend"/>
              <a:sym typeface="Lexend"/>
            </a:endParaRPr>
          </a:p>
        </p:txBody>
      </p:sp>
      <p:sp>
        <p:nvSpPr>
          <p:cNvPr id="628" name="Google Shape;628;g30f24603c75_0_1702"/>
          <p:cNvSpPr txBox="1"/>
          <p:nvPr>
            <p:ph idx="4294967295" type="body"/>
          </p:nvPr>
        </p:nvSpPr>
        <p:spPr>
          <a:xfrm>
            <a:off x="360125" y="735900"/>
            <a:ext cx="8650800" cy="3961500"/>
          </a:xfrm>
          <a:prstGeom prst="rect">
            <a:avLst/>
          </a:prstGeom>
          <a:noFill/>
          <a:ln>
            <a:noFill/>
          </a:ln>
        </p:spPr>
        <p:txBody>
          <a:bodyPr anchorCtr="0" anchor="t" bIns="45700" lIns="91425" spcFirstLastPara="1" rIns="91425" wrap="square" tIns="45700">
            <a:noAutofit/>
          </a:bodyPr>
          <a:lstStyle/>
          <a:p>
            <a:pPr indent="-355600" lvl="0" marL="457200" rtl="0" algn="l">
              <a:lnSpc>
                <a:spcPct val="90000"/>
              </a:lnSpc>
              <a:spcBef>
                <a:spcPts val="1000"/>
              </a:spcBef>
              <a:spcAft>
                <a:spcPts val="0"/>
              </a:spcAft>
              <a:buClr>
                <a:schemeClr val="dk1"/>
              </a:buClr>
              <a:buSzPts val="2000"/>
              <a:buFont typeface="Lexend Light"/>
              <a:buChar char="•"/>
            </a:pPr>
            <a:r>
              <a:rPr lang="en-US" sz="2000">
                <a:latin typeface="Lexend Light"/>
                <a:ea typeface="Lexend Light"/>
                <a:cs typeface="Lexend Light"/>
                <a:sym typeface="Lexend Light"/>
              </a:rPr>
              <a:t>MEASUR Compressed Air Module is a software tool designed to analyze and optimize compressed air systems for energy efficiency.</a:t>
            </a:r>
            <a:endParaRPr sz="2000">
              <a:latin typeface="Lexend Light"/>
              <a:ea typeface="Lexend Light"/>
              <a:cs typeface="Lexend Light"/>
              <a:sym typeface="Lexend Light"/>
            </a:endParaRPr>
          </a:p>
          <a:p>
            <a:pPr indent="-355600" lvl="0" marL="457200" rtl="0" algn="l">
              <a:lnSpc>
                <a:spcPct val="90000"/>
              </a:lnSpc>
              <a:spcBef>
                <a:spcPts val="1000"/>
              </a:spcBef>
              <a:spcAft>
                <a:spcPts val="0"/>
              </a:spcAft>
              <a:buClr>
                <a:schemeClr val="dk1"/>
              </a:buClr>
              <a:buSzPts val="2000"/>
              <a:buFont typeface="Lexend Light"/>
              <a:buChar char="•"/>
            </a:pPr>
            <a:r>
              <a:rPr lang="en-US" sz="2000">
                <a:latin typeface="Lexend Light"/>
                <a:ea typeface="Lexend Light"/>
                <a:cs typeface="Lexend Light"/>
                <a:sym typeface="Lexend Light"/>
              </a:rPr>
              <a:t>Users can set up their system’s baseline and assess modifications to realize cost, energy, and emissions savings.</a:t>
            </a:r>
            <a:endParaRPr sz="2000">
              <a:latin typeface="Lexend Light"/>
              <a:ea typeface="Lexend Light"/>
              <a:cs typeface="Lexend Light"/>
              <a:sym typeface="Lexend Light"/>
            </a:endParaRPr>
          </a:p>
          <a:p>
            <a:pPr indent="-355600" lvl="0" marL="457200" rtl="0" algn="l">
              <a:lnSpc>
                <a:spcPct val="90000"/>
              </a:lnSpc>
              <a:spcBef>
                <a:spcPts val="1000"/>
              </a:spcBef>
              <a:spcAft>
                <a:spcPts val="0"/>
              </a:spcAft>
              <a:buClr>
                <a:schemeClr val="dk1"/>
              </a:buClr>
              <a:buSzPts val="2000"/>
              <a:buFont typeface="Lexend Light"/>
              <a:buChar char="•"/>
            </a:pPr>
            <a:r>
              <a:rPr lang="en-US" sz="2000">
                <a:latin typeface="Lexend Light"/>
                <a:ea typeface="Lexend Light"/>
                <a:cs typeface="Lexend Light"/>
                <a:sym typeface="Lexend Light"/>
              </a:rPr>
              <a:t>Establish a complete baseline before making any system modifications to ensure accurate assessment of potential improvements. </a:t>
            </a:r>
            <a:endParaRPr sz="2000">
              <a:latin typeface="Lexend Light"/>
              <a:ea typeface="Lexend Light"/>
              <a:cs typeface="Lexend Light"/>
              <a:sym typeface="Lexend Light"/>
            </a:endParaRPr>
          </a:p>
          <a:p>
            <a:pPr indent="-355600" lvl="0" marL="457200" rtl="0" algn="l">
              <a:lnSpc>
                <a:spcPct val="90000"/>
              </a:lnSpc>
              <a:spcBef>
                <a:spcPts val="1000"/>
              </a:spcBef>
              <a:spcAft>
                <a:spcPts val="0"/>
              </a:spcAft>
              <a:buClr>
                <a:schemeClr val="dk1"/>
              </a:buClr>
              <a:buSzPts val="2000"/>
              <a:buFont typeface="Lexend Light"/>
              <a:buChar char="•"/>
            </a:pPr>
            <a:r>
              <a:rPr lang="en-US" sz="2000">
                <a:latin typeface="Lexend Light"/>
                <a:ea typeface="Lexend Light"/>
                <a:cs typeface="Lexend Light"/>
                <a:sym typeface="Lexend Light"/>
              </a:rPr>
              <a:t>Utilize the “Help” tab on the right panel to ensure proper data input.</a:t>
            </a:r>
            <a:endParaRPr sz="2000">
              <a:latin typeface="Lexend Light"/>
              <a:ea typeface="Lexend Light"/>
              <a:cs typeface="Lexend Light"/>
              <a:sym typeface="Lexend Light"/>
            </a:endParaRPr>
          </a:p>
          <a:p>
            <a:pPr indent="-355600" lvl="0" marL="457200" rtl="0" algn="l">
              <a:lnSpc>
                <a:spcPct val="90000"/>
              </a:lnSpc>
              <a:spcBef>
                <a:spcPts val="1000"/>
              </a:spcBef>
              <a:spcAft>
                <a:spcPts val="0"/>
              </a:spcAft>
              <a:buClr>
                <a:schemeClr val="dk1"/>
              </a:buClr>
              <a:buSzPts val="2000"/>
              <a:buFont typeface="Lexend Light"/>
              <a:buChar char="•"/>
            </a:pPr>
            <a:r>
              <a:rPr lang="en-US" sz="2000">
                <a:latin typeface="Lexend Light"/>
                <a:ea typeface="Lexend Light"/>
                <a:cs typeface="Lexend Light"/>
                <a:sym typeface="Lexend Light"/>
              </a:rPr>
              <a:t>Use MEASUR as a tool to follow the “Seven-Step Action Plan” for improving system efficiencies.</a:t>
            </a:r>
            <a:endParaRPr sz="2000">
              <a:latin typeface="Lexend Light"/>
              <a:ea typeface="Lexend Light"/>
              <a:cs typeface="Lexend Light"/>
              <a:sym typeface="Lexend Ligh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g30f24603c75_0_1709"/>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634" name="Google Shape;634;g30f24603c75_0_1709"/>
          <p:cNvSpPr txBox="1"/>
          <p:nvPr>
            <p:ph idx="4294967295" type="title"/>
          </p:nvPr>
        </p:nvSpPr>
        <p:spPr>
          <a:xfrm>
            <a:off x="201488" y="0"/>
            <a:ext cx="6912300" cy="5946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dk1"/>
              </a:buClr>
              <a:buSzPts val="2970"/>
              <a:buFont typeface="Arial Black"/>
              <a:buNone/>
            </a:pPr>
            <a:r>
              <a:rPr lang="en-US" u="sng">
                <a:latin typeface="Lexend"/>
                <a:ea typeface="Lexend"/>
                <a:cs typeface="Lexend"/>
                <a:sym typeface="Lexend"/>
              </a:rPr>
              <a:t>References</a:t>
            </a:r>
            <a:endParaRPr u="sng">
              <a:latin typeface="Lexend"/>
              <a:ea typeface="Lexend"/>
              <a:cs typeface="Lexend"/>
              <a:sym typeface="Lexend"/>
            </a:endParaRPr>
          </a:p>
        </p:txBody>
      </p:sp>
      <p:sp>
        <p:nvSpPr>
          <p:cNvPr id="635" name="Google Shape;635;g30f24603c75_0_1709"/>
          <p:cNvSpPr txBox="1"/>
          <p:nvPr/>
        </p:nvSpPr>
        <p:spPr>
          <a:xfrm>
            <a:off x="383600" y="1002075"/>
            <a:ext cx="8572500" cy="3609000"/>
          </a:xfrm>
          <a:prstGeom prst="rect">
            <a:avLst/>
          </a:prstGeom>
          <a:noFill/>
          <a:ln>
            <a:noFill/>
          </a:ln>
        </p:spPr>
        <p:txBody>
          <a:bodyPr anchorCtr="0" anchor="t" bIns="45700" lIns="85725" spcFirstLastPara="1" rIns="91425" wrap="square" tIns="45700">
            <a:noAutofit/>
          </a:bodyPr>
          <a:lstStyle/>
          <a:p>
            <a:pPr indent="0" lvl="0" marL="0" marR="0" rtl="0" algn="l">
              <a:lnSpc>
                <a:spcPct val="115000"/>
              </a:lnSpc>
              <a:spcBef>
                <a:spcPts val="0"/>
              </a:spcBef>
              <a:spcAft>
                <a:spcPts val="0"/>
              </a:spcAft>
              <a:buNone/>
            </a:pPr>
            <a:r>
              <a:t/>
            </a:r>
            <a:endParaRPr i="1" sz="1000" u="none" cap="none" strike="noStrike">
              <a:solidFill>
                <a:srgbClr val="000000"/>
              </a:solidFill>
              <a:latin typeface="Lexend ExtraLight"/>
              <a:ea typeface="Lexend ExtraLight"/>
              <a:cs typeface="Lexend ExtraLight"/>
              <a:sym typeface="Lexend ExtraLight"/>
            </a:endParaRPr>
          </a:p>
          <a:p>
            <a:pPr indent="-292100" lvl="0" marL="457200" marR="0" rtl="0" algn="l">
              <a:lnSpc>
                <a:spcPct val="115000"/>
              </a:lnSpc>
              <a:spcBef>
                <a:spcPts val="0"/>
              </a:spcBef>
              <a:spcAft>
                <a:spcPts val="0"/>
              </a:spcAft>
              <a:buClr>
                <a:srgbClr val="000000"/>
              </a:buClr>
              <a:buSzPts val="1000"/>
              <a:buFont typeface="Lexend ExtraLight"/>
              <a:buAutoNum type="arabicPeriod"/>
            </a:pPr>
            <a:r>
              <a:rPr i="1" lang="en-US" sz="1000" u="none" cap="none" strike="noStrike">
                <a:solidFill>
                  <a:srgbClr val="000000"/>
                </a:solidFill>
                <a:latin typeface="Lexend ExtraLight"/>
                <a:ea typeface="Lexend ExtraLight"/>
                <a:cs typeface="Lexend ExtraLight"/>
                <a:sym typeface="Lexend ExtraLight"/>
              </a:rPr>
              <a:t>Bowser, T. J. (2016, July 1). Compressed Air Systems – Waste Reduction. Compressed Air Systems – Waste Reduction | Oklahoma 	State University. https://extension.okstate.edu/fact-sheets/compressed-air-systems-waste-	reduction.html#:~:text=Five%20Steps%20to%20Reduce%20Waste%201%201.%20Analyze,best%20actions%20...%205	%205.%20Track%20results%20 </a:t>
            </a:r>
            <a:endParaRPr i="1" sz="1000">
              <a:latin typeface="Lexend ExtraLight"/>
              <a:ea typeface="Lexend ExtraLight"/>
              <a:cs typeface="Lexend ExtraLight"/>
              <a:sym typeface="Lexend ExtraLight"/>
            </a:endParaRPr>
          </a:p>
          <a:p>
            <a:pPr indent="0" lvl="0" marL="0" marR="0" rtl="0" algn="l">
              <a:lnSpc>
                <a:spcPct val="115000"/>
              </a:lnSpc>
              <a:spcBef>
                <a:spcPts val="0"/>
              </a:spcBef>
              <a:spcAft>
                <a:spcPts val="0"/>
              </a:spcAft>
              <a:buNone/>
            </a:pPr>
            <a:r>
              <a:t/>
            </a:r>
            <a:endParaRPr i="1" sz="1000" u="none" cap="none" strike="noStrike">
              <a:solidFill>
                <a:srgbClr val="000000"/>
              </a:solidFill>
              <a:latin typeface="Lexend ExtraLight"/>
              <a:ea typeface="Lexend ExtraLight"/>
              <a:cs typeface="Lexend ExtraLight"/>
              <a:sym typeface="Lexend ExtraLight"/>
            </a:endParaRPr>
          </a:p>
          <a:p>
            <a:pPr indent="-292100" lvl="0" marL="457200" marR="0" rtl="0" algn="l">
              <a:lnSpc>
                <a:spcPct val="115000"/>
              </a:lnSpc>
              <a:spcBef>
                <a:spcPts val="0"/>
              </a:spcBef>
              <a:spcAft>
                <a:spcPts val="0"/>
              </a:spcAft>
              <a:buClr>
                <a:srgbClr val="000000"/>
              </a:buClr>
              <a:buSzPts val="1000"/>
              <a:buFont typeface="Lexend ExtraLight"/>
              <a:buAutoNum type="arabicPeriod"/>
            </a:pPr>
            <a:r>
              <a:rPr i="1" lang="en-US" sz="1000" u="none" cap="none" strike="noStrike">
                <a:solidFill>
                  <a:srgbClr val="000000"/>
                </a:solidFill>
                <a:latin typeface="Lexend ExtraLight"/>
                <a:ea typeface="Lexend ExtraLight"/>
                <a:cs typeface="Lexend ExtraLight"/>
                <a:sym typeface="Lexend ExtraLight"/>
              </a:rPr>
              <a:t>Lawrence Berkeley National Laboratory, &amp; Resource Dynamics Corporation. (n.d.). Improvising Compressed Air System Performance. 	Energy.gov. 	https://www.energy.gov/sites/prod/files/2016/03/f30/Improving%20Compressed%20Air%20Sourcebook%20version%203.	pdf</a:t>
            </a:r>
            <a:endParaRPr i="1" sz="1000">
              <a:latin typeface="Lexend ExtraLight"/>
              <a:ea typeface="Lexend ExtraLight"/>
              <a:cs typeface="Lexend ExtraLight"/>
              <a:sym typeface="Lexend ExtraLight"/>
            </a:endParaRPr>
          </a:p>
          <a:p>
            <a:pPr indent="0" lvl="0" marL="457200" marR="0" rtl="0" algn="l">
              <a:lnSpc>
                <a:spcPct val="115000"/>
              </a:lnSpc>
              <a:spcBef>
                <a:spcPts val="0"/>
              </a:spcBef>
              <a:spcAft>
                <a:spcPts val="0"/>
              </a:spcAft>
              <a:buNone/>
            </a:pPr>
            <a:r>
              <a:t/>
            </a:r>
            <a:endParaRPr i="1" sz="1000">
              <a:latin typeface="Lexend ExtraLight"/>
              <a:ea typeface="Lexend ExtraLight"/>
              <a:cs typeface="Lexend ExtraLight"/>
              <a:sym typeface="Lexend ExtraLight"/>
            </a:endParaRPr>
          </a:p>
          <a:p>
            <a:pPr indent="-292100" lvl="0" marL="457200" marR="0" rtl="0" algn="l">
              <a:lnSpc>
                <a:spcPct val="115000"/>
              </a:lnSpc>
              <a:spcBef>
                <a:spcPts val="0"/>
              </a:spcBef>
              <a:spcAft>
                <a:spcPts val="0"/>
              </a:spcAft>
              <a:buClr>
                <a:srgbClr val="000000"/>
              </a:buClr>
              <a:buSzPts val="1000"/>
              <a:buFont typeface="Lexend ExtraLight"/>
              <a:buAutoNum type="arabicPeriod"/>
            </a:pPr>
            <a:r>
              <a:rPr i="1" lang="en-US" sz="1000" u="none" cap="none" strike="noStrike">
                <a:solidFill>
                  <a:srgbClr val="000000"/>
                </a:solidFill>
                <a:latin typeface="Lexend ExtraLight"/>
                <a:ea typeface="Lexend ExtraLight"/>
                <a:cs typeface="Lexend ExtraLight"/>
                <a:sym typeface="Lexend ExtraLight"/>
              </a:rPr>
              <a:t>Stowe, M. L. (2017, May 17). Compressed Air Basics. AIChE. </a:t>
            </a:r>
            <a:endParaRPr i="1" sz="1000">
              <a:latin typeface="Lexend ExtraLight"/>
              <a:ea typeface="Lexend ExtraLight"/>
              <a:cs typeface="Lexend ExtraLight"/>
              <a:sym typeface="Lexend ExtraLight"/>
            </a:endParaRPr>
          </a:p>
          <a:p>
            <a:pPr indent="-292100" lvl="1" marL="914400" marR="0" rtl="0" algn="l">
              <a:lnSpc>
                <a:spcPct val="115000"/>
              </a:lnSpc>
              <a:spcBef>
                <a:spcPts val="0"/>
              </a:spcBef>
              <a:spcAft>
                <a:spcPts val="0"/>
              </a:spcAft>
              <a:buClr>
                <a:srgbClr val="000000"/>
              </a:buClr>
              <a:buSzPts val="1000"/>
              <a:buFont typeface="Lexend ExtraLight"/>
              <a:buAutoNum type="alphaLcPeriod"/>
            </a:pPr>
            <a:r>
              <a:rPr i="1" lang="en-US" sz="1000" u="none" cap="none" strike="noStrike">
                <a:solidFill>
                  <a:srgbClr val="000000"/>
                </a:solidFill>
                <a:latin typeface="Lexend ExtraLight"/>
                <a:ea typeface="Lexend ExtraLight"/>
                <a:cs typeface="Lexend ExtraLight"/>
                <a:sym typeface="Lexend ExtraLight"/>
              </a:rPr>
              <a:t>https://www.aiche.org/resources/publications/cep/2017/may/compressed-air-basics</a:t>
            </a:r>
            <a:endParaRPr i="1" sz="1000">
              <a:latin typeface="Lexend ExtraLight"/>
              <a:ea typeface="Lexend ExtraLight"/>
              <a:cs typeface="Lexend ExtraLight"/>
              <a:sym typeface="Lexend ExtraLight"/>
            </a:endParaRPr>
          </a:p>
          <a:p>
            <a:pPr indent="0" lvl="0" marL="0" marR="0" rtl="0" algn="l">
              <a:lnSpc>
                <a:spcPct val="115000"/>
              </a:lnSpc>
              <a:spcBef>
                <a:spcPts val="0"/>
              </a:spcBef>
              <a:spcAft>
                <a:spcPts val="0"/>
              </a:spcAft>
              <a:buNone/>
            </a:pPr>
            <a:r>
              <a:t/>
            </a:r>
            <a:endParaRPr i="1" sz="1000" u="none" cap="none" strike="noStrike">
              <a:solidFill>
                <a:srgbClr val="000000"/>
              </a:solidFill>
              <a:latin typeface="Lexend ExtraLight"/>
              <a:ea typeface="Lexend ExtraLight"/>
              <a:cs typeface="Lexend ExtraLight"/>
              <a:sym typeface="Lexend ExtraLight"/>
            </a:endParaRPr>
          </a:p>
          <a:p>
            <a:pPr indent="-292100" lvl="0" marL="457200" marR="0" rtl="0" algn="l">
              <a:lnSpc>
                <a:spcPct val="115000"/>
              </a:lnSpc>
              <a:spcBef>
                <a:spcPts val="0"/>
              </a:spcBef>
              <a:spcAft>
                <a:spcPts val="0"/>
              </a:spcAft>
              <a:buClr>
                <a:srgbClr val="000000"/>
              </a:buClr>
              <a:buSzPts val="1000"/>
              <a:buFont typeface="Lexend ExtraLight"/>
              <a:buAutoNum type="arabicPeriod"/>
            </a:pPr>
            <a:r>
              <a:rPr i="1" lang="en-US" sz="1000" u="none" cap="none" strike="noStrike">
                <a:solidFill>
                  <a:srgbClr val="000000"/>
                </a:solidFill>
                <a:latin typeface="Lexend ExtraLight"/>
                <a:ea typeface="Lexend ExtraLight"/>
                <a:cs typeface="Lexend ExtraLight"/>
                <a:sym typeface="Lexend ExtraLight"/>
              </a:rPr>
              <a:t>U.S. Department of Energy. (2004a, August). Energy tips – compressed air. </a:t>
            </a:r>
            <a:endParaRPr i="1" sz="1000">
              <a:latin typeface="Lexend ExtraLight"/>
              <a:ea typeface="Lexend ExtraLight"/>
              <a:cs typeface="Lexend ExtraLight"/>
              <a:sym typeface="Lexend ExtraLight"/>
            </a:endParaRPr>
          </a:p>
          <a:p>
            <a:pPr indent="-292100" lvl="1" marL="914400" marR="0" rtl="0" algn="l">
              <a:lnSpc>
                <a:spcPct val="115000"/>
              </a:lnSpc>
              <a:spcBef>
                <a:spcPts val="0"/>
              </a:spcBef>
              <a:spcAft>
                <a:spcPts val="0"/>
              </a:spcAft>
              <a:buClr>
                <a:srgbClr val="000000"/>
              </a:buClr>
              <a:buSzPts val="1000"/>
              <a:buFont typeface="Lexend ExtraLight"/>
              <a:buAutoNum type="alphaLcPeriod"/>
            </a:pPr>
            <a:r>
              <a:rPr i="1" lang="en-US" sz="1000" u="none" cap="none" strike="noStrike">
                <a:solidFill>
                  <a:srgbClr val="000000"/>
                </a:solidFill>
                <a:latin typeface="Lexend ExtraLight"/>
                <a:ea typeface="Lexend ExtraLight"/>
                <a:cs typeface="Lexend ExtraLight"/>
                <a:sym typeface="Lexend ExtraLight"/>
              </a:rPr>
              <a:t>https://www.energy.gov/eere/amo/articles/determine-cost-compressed-air-your-plant</a:t>
            </a:r>
            <a:endParaRPr i="1" sz="1000">
              <a:latin typeface="Lexend ExtraLight"/>
              <a:ea typeface="Lexend ExtraLight"/>
              <a:cs typeface="Lexend ExtraLight"/>
              <a:sym typeface="Lexend ExtraLight"/>
            </a:endParaRPr>
          </a:p>
          <a:p>
            <a:pPr indent="0" lvl="0" marL="0" marR="0" rtl="0" algn="l">
              <a:lnSpc>
                <a:spcPct val="115000"/>
              </a:lnSpc>
              <a:spcBef>
                <a:spcPts val="0"/>
              </a:spcBef>
              <a:spcAft>
                <a:spcPts val="0"/>
              </a:spcAft>
              <a:buNone/>
            </a:pPr>
            <a:r>
              <a:t/>
            </a:r>
            <a:endParaRPr i="1" sz="1000" u="none" cap="none" strike="noStrike">
              <a:solidFill>
                <a:srgbClr val="000000"/>
              </a:solidFill>
              <a:latin typeface="Lexend ExtraLight"/>
              <a:ea typeface="Lexend ExtraLight"/>
              <a:cs typeface="Lexend ExtraLight"/>
              <a:sym typeface="Lexend ExtraLight"/>
            </a:endParaRPr>
          </a:p>
          <a:p>
            <a:pPr indent="-292100" lvl="0" marL="457200" marR="0" rtl="0" algn="l">
              <a:lnSpc>
                <a:spcPct val="115000"/>
              </a:lnSpc>
              <a:spcBef>
                <a:spcPts val="0"/>
              </a:spcBef>
              <a:spcAft>
                <a:spcPts val="0"/>
              </a:spcAft>
              <a:buClr>
                <a:srgbClr val="000000"/>
              </a:buClr>
              <a:buSzPts val="1000"/>
              <a:buFont typeface="Lexend ExtraLight"/>
              <a:buAutoNum type="arabicPeriod"/>
            </a:pPr>
            <a:r>
              <a:rPr i="1" lang="en-US" sz="1000" u="none" cap="none" strike="noStrike">
                <a:solidFill>
                  <a:srgbClr val="000000"/>
                </a:solidFill>
                <a:latin typeface="Lexend ExtraLight"/>
                <a:ea typeface="Lexend ExtraLight"/>
                <a:cs typeface="Lexend ExtraLight"/>
                <a:sym typeface="Lexend ExtraLight"/>
              </a:rPr>
              <a:t>U.S. Department of Energy. (2004b, August). Energy tips – compressed air. 	https://www.energy.gov/sites/prod/files/2014/05/f16/compressed_air4.pdf</a:t>
            </a:r>
            <a:endParaRPr i="1" sz="1000">
              <a:latin typeface="Lexend ExtraLight"/>
              <a:ea typeface="Lexend ExtraLight"/>
              <a:cs typeface="Lexend ExtraLight"/>
              <a:sym typeface="Lexend ExtraLight"/>
            </a:endParaRPr>
          </a:p>
          <a:p>
            <a:pPr indent="0" lvl="0" marL="0" marR="0" rtl="0" algn="l">
              <a:lnSpc>
                <a:spcPct val="115000"/>
              </a:lnSpc>
              <a:spcBef>
                <a:spcPts val="0"/>
              </a:spcBef>
              <a:spcAft>
                <a:spcPts val="0"/>
              </a:spcAft>
              <a:buNone/>
            </a:pPr>
            <a:r>
              <a:t/>
            </a:r>
            <a:endParaRPr i="1" sz="1000" u="none" cap="none" strike="noStrike">
              <a:solidFill>
                <a:srgbClr val="000000"/>
              </a:solidFill>
              <a:latin typeface="Lexend ExtraLight"/>
              <a:ea typeface="Lexend ExtraLight"/>
              <a:cs typeface="Lexend ExtraLight"/>
              <a:sym typeface="Lexend ExtraLigh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40" name="Shape 640"/>
        <p:cNvGrpSpPr/>
        <p:nvPr/>
      </p:nvGrpSpPr>
      <p:grpSpPr>
        <a:xfrm>
          <a:off x="0" y="0"/>
          <a:ext cx="0" cy="0"/>
          <a:chOff x="0" y="0"/>
          <a:chExt cx="0" cy="0"/>
        </a:xfrm>
      </p:grpSpPr>
      <p:sp>
        <p:nvSpPr>
          <p:cNvPr id="641" name="Google Shape;641;g30f24603c75_0_1722"/>
          <p:cNvSpPr txBox="1"/>
          <p:nvPr>
            <p:ph idx="4294967295" type="title"/>
          </p:nvPr>
        </p:nvSpPr>
        <p:spPr>
          <a:xfrm>
            <a:off x="2325150" y="2053800"/>
            <a:ext cx="5969700" cy="10359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002855"/>
              </a:buClr>
              <a:buSzPts val="3000"/>
              <a:buFont typeface="Arial Black"/>
              <a:buNone/>
            </a:pPr>
            <a:r>
              <a:rPr lang="en-US" sz="3000">
                <a:solidFill>
                  <a:srgbClr val="002855"/>
                </a:solidFill>
                <a:latin typeface="Lexend Medium"/>
                <a:ea typeface="Lexend Medium"/>
                <a:cs typeface="Lexend Medium"/>
                <a:sym typeface="Lexend Medium"/>
              </a:rPr>
              <a:t>Questions?</a:t>
            </a:r>
            <a:endParaRPr>
              <a:latin typeface="Lexend"/>
              <a:ea typeface="Lexend"/>
              <a:cs typeface="Lexend"/>
              <a:sym typeface="Lexend"/>
            </a:endParaRPr>
          </a:p>
        </p:txBody>
      </p:sp>
      <p:sp>
        <p:nvSpPr>
          <p:cNvPr id="642" name="Google Shape;642;g30f24603c75_0_1722"/>
          <p:cNvSpPr txBox="1"/>
          <p:nvPr>
            <p:ph idx="4294967295" type="sldNum"/>
          </p:nvPr>
        </p:nvSpPr>
        <p:spPr>
          <a:xfrm>
            <a:off x="8439005" y="4823000"/>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g30f24603c75_0_1032"/>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307" name="Google Shape;307;g30f24603c75_0_1032"/>
          <p:cNvSpPr txBox="1"/>
          <p:nvPr>
            <p:ph idx="4294967295" type="title"/>
          </p:nvPr>
        </p:nvSpPr>
        <p:spPr>
          <a:xfrm>
            <a:off x="195900" y="0"/>
            <a:ext cx="7117200" cy="47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Arial Black"/>
              <a:buNone/>
            </a:pPr>
            <a:r>
              <a:rPr lang="en-US" u="sng">
                <a:latin typeface="Lexend"/>
                <a:ea typeface="Lexend"/>
                <a:cs typeface="Lexend"/>
                <a:sym typeface="Lexend"/>
              </a:rPr>
              <a:t>Typical Efficiency of the System</a:t>
            </a:r>
            <a:endParaRPr>
              <a:latin typeface="Lexend"/>
              <a:ea typeface="Lexend"/>
              <a:cs typeface="Lexend"/>
              <a:sym typeface="Lexend"/>
            </a:endParaRPr>
          </a:p>
        </p:txBody>
      </p:sp>
      <p:sp>
        <p:nvSpPr>
          <p:cNvPr id="308" name="Google Shape;308;g30f24603c75_0_1032"/>
          <p:cNvSpPr txBox="1"/>
          <p:nvPr>
            <p:ph idx="4294967295" type="body"/>
          </p:nvPr>
        </p:nvSpPr>
        <p:spPr>
          <a:xfrm>
            <a:off x="278700" y="654900"/>
            <a:ext cx="8865300" cy="960300"/>
          </a:xfrm>
          <a:prstGeom prst="rect">
            <a:avLst/>
          </a:prstGeom>
          <a:noFill/>
          <a:ln>
            <a:noFill/>
          </a:ln>
        </p:spPr>
        <p:txBody>
          <a:bodyPr anchorCtr="0" anchor="t" bIns="91425" lIns="91425" spcFirstLastPara="1" rIns="91425" wrap="square" tIns="91425">
            <a:noAutofit/>
          </a:bodyPr>
          <a:lstStyle/>
          <a:p>
            <a:pPr indent="-374650" lvl="0" marL="457200" rtl="0" algn="l">
              <a:lnSpc>
                <a:spcPct val="115000"/>
              </a:lnSpc>
              <a:spcBef>
                <a:spcPts val="1000"/>
              </a:spcBef>
              <a:spcAft>
                <a:spcPts val="0"/>
              </a:spcAft>
              <a:buSzPts val="2300"/>
              <a:buFont typeface="Lexend Light"/>
              <a:buChar char="➢"/>
            </a:pPr>
            <a:r>
              <a:rPr lang="en-US" sz="2300">
                <a:latin typeface="Lexend Light"/>
                <a:ea typeface="Lexend Light"/>
                <a:cs typeface="Lexend Light"/>
                <a:sym typeface="Lexend Light"/>
              </a:rPr>
              <a:t>The typical operating efficiency of compressed air system is between 10-15% (DOE,2000).</a:t>
            </a:r>
            <a:endParaRPr sz="2300">
              <a:latin typeface="Lexend Light"/>
              <a:ea typeface="Lexend Light"/>
              <a:cs typeface="Lexend Light"/>
              <a:sym typeface="Lexend Light"/>
            </a:endParaRPr>
          </a:p>
          <a:p>
            <a:pPr indent="0" lvl="0" marL="0" rtl="0" algn="l">
              <a:lnSpc>
                <a:spcPct val="115000"/>
              </a:lnSpc>
              <a:spcBef>
                <a:spcPts val="1000"/>
              </a:spcBef>
              <a:spcAft>
                <a:spcPts val="0"/>
              </a:spcAft>
              <a:buNone/>
            </a:pPr>
            <a:r>
              <a:t/>
            </a:r>
            <a:endParaRPr sz="2300">
              <a:latin typeface="Lexend Light"/>
              <a:ea typeface="Lexend Light"/>
              <a:cs typeface="Lexend Light"/>
              <a:sym typeface="Lexend Light"/>
            </a:endParaRPr>
          </a:p>
        </p:txBody>
      </p:sp>
      <p:pic>
        <p:nvPicPr>
          <p:cNvPr id="309" name="Google Shape;309;g30f24603c75_0_1032"/>
          <p:cNvPicPr preferRelativeResize="0"/>
          <p:nvPr/>
        </p:nvPicPr>
        <p:blipFill>
          <a:blip r:embed="rId3">
            <a:alphaModFix/>
          </a:blip>
          <a:stretch>
            <a:fillRect/>
          </a:stretch>
        </p:blipFill>
        <p:spPr>
          <a:xfrm>
            <a:off x="741188" y="3914525"/>
            <a:ext cx="7661625" cy="678020"/>
          </a:xfrm>
          <a:prstGeom prst="rect">
            <a:avLst/>
          </a:prstGeom>
          <a:noFill/>
          <a:ln cap="flat" cmpd="sng" w="9525">
            <a:solidFill>
              <a:schemeClr val="dk2"/>
            </a:solidFill>
            <a:prstDash val="solid"/>
            <a:round/>
            <a:headEnd len="sm" w="sm" type="none"/>
            <a:tailEnd len="sm" w="sm" type="none"/>
          </a:ln>
        </p:spPr>
      </p:pic>
      <p:sp>
        <p:nvSpPr>
          <p:cNvPr id="310" name="Google Shape;310;g30f24603c75_0_1032"/>
          <p:cNvSpPr txBox="1"/>
          <p:nvPr/>
        </p:nvSpPr>
        <p:spPr>
          <a:xfrm>
            <a:off x="180000" y="3281625"/>
            <a:ext cx="8784000" cy="53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lang="en-US" sz="2300">
                <a:solidFill>
                  <a:schemeClr val="dk1"/>
                </a:solidFill>
                <a:latin typeface="Lexend Light"/>
                <a:ea typeface="Lexend Light"/>
                <a:cs typeface="Lexend Light"/>
                <a:sym typeface="Lexend Light"/>
              </a:rPr>
              <a:t>The operating cost of the compressor can be calculated as:</a:t>
            </a:r>
            <a:endParaRPr/>
          </a:p>
        </p:txBody>
      </p:sp>
      <p:pic>
        <p:nvPicPr>
          <p:cNvPr id="311" name="Google Shape;311;g30f24603c75_0_1032"/>
          <p:cNvPicPr preferRelativeResize="0"/>
          <p:nvPr/>
        </p:nvPicPr>
        <p:blipFill>
          <a:blip r:embed="rId4">
            <a:alphaModFix/>
          </a:blip>
          <a:stretch>
            <a:fillRect/>
          </a:stretch>
        </p:blipFill>
        <p:spPr>
          <a:xfrm>
            <a:off x="2288500" y="1807323"/>
            <a:ext cx="1282200" cy="1282200"/>
          </a:xfrm>
          <a:prstGeom prst="rect">
            <a:avLst/>
          </a:prstGeom>
          <a:noFill/>
          <a:ln cap="flat" cmpd="sng" w="9525">
            <a:solidFill>
              <a:schemeClr val="dk2"/>
            </a:solidFill>
            <a:prstDash val="solid"/>
            <a:round/>
            <a:headEnd len="sm" w="sm" type="none"/>
            <a:tailEnd len="sm" w="sm" type="none"/>
          </a:ln>
        </p:spPr>
      </p:pic>
      <p:pic>
        <p:nvPicPr>
          <p:cNvPr id="312" name="Google Shape;312;g30f24603c75_0_1032"/>
          <p:cNvPicPr preferRelativeResize="0"/>
          <p:nvPr/>
        </p:nvPicPr>
        <p:blipFill>
          <a:blip r:embed="rId5">
            <a:alphaModFix/>
          </a:blip>
          <a:stretch>
            <a:fillRect/>
          </a:stretch>
        </p:blipFill>
        <p:spPr>
          <a:xfrm>
            <a:off x="5301800" y="1808325"/>
            <a:ext cx="1280160" cy="128016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g30f24603c75_0_1043"/>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318" name="Google Shape;318;g30f24603c75_0_1043"/>
          <p:cNvSpPr txBox="1"/>
          <p:nvPr>
            <p:ph idx="4294967295" type="title"/>
          </p:nvPr>
        </p:nvSpPr>
        <p:spPr>
          <a:xfrm>
            <a:off x="195900" y="0"/>
            <a:ext cx="7117200" cy="47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Arial Black"/>
              <a:buNone/>
            </a:pPr>
            <a:r>
              <a:rPr lang="en-US" u="sng">
                <a:latin typeface="Lexend"/>
                <a:ea typeface="Lexend"/>
                <a:cs typeface="Lexend"/>
                <a:sym typeface="Lexend"/>
              </a:rPr>
              <a:t>Cost of Compressed Air</a:t>
            </a:r>
            <a:endParaRPr>
              <a:latin typeface="Lexend"/>
              <a:ea typeface="Lexend"/>
              <a:cs typeface="Lexend"/>
              <a:sym typeface="Lexend"/>
            </a:endParaRPr>
          </a:p>
        </p:txBody>
      </p:sp>
      <p:pic>
        <p:nvPicPr>
          <p:cNvPr id="319" name="Google Shape;319;g30f24603c75_0_1043"/>
          <p:cNvPicPr preferRelativeResize="0"/>
          <p:nvPr/>
        </p:nvPicPr>
        <p:blipFill>
          <a:blip r:embed="rId3">
            <a:alphaModFix/>
          </a:blip>
          <a:stretch>
            <a:fillRect/>
          </a:stretch>
        </p:blipFill>
        <p:spPr>
          <a:xfrm>
            <a:off x="1371600" y="1063550"/>
            <a:ext cx="6400800" cy="30163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g30f24603c75_0_1067"/>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325" name="Google Shape;325;g30f24603c75_0_1067"/>
          <p:cNvSpPr txBox="1"/>
          <p:nvPr>
            <p:ph idx="4294967295" type="title"/>
          </p:nvPr>
        </p:nvSpPr>
        <p:spPr>
          <a:xfrm>
            <a:off x="195900" y="0"/>
            <a:ext cx="7117200" cy="47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Arial Black"/>
              <a:buNone/>
            </a:pPr>
            <a:r>
              <a:rPr lang="en-US" u="sng">
                <a:latin typeface="Lexend"/>
                <a:ea typeface="Lexend"/>
                <a:cs typeface="Lexend"/>
                <a:sym typeface="Lexend"/>
              </a:rPr>
              <a:t>Use of Compressed Air</a:t>
            </a:r>
            <a:endParaRPr>
              <a:latin typeface="Lexend"/>
              <a:ea typeface="Lexend"/>
              <a:cs typeface="Lexend"/>
              <a:sym typeface="Lexend"/>
            </a:endParaRPr>
          </a:p>
        </p:txBody>
      </p:sp>
      <p:graphicFrame>
        <p:nvGraphicFramePr>
          <p:cNvPr id="326" name="Google Shape;326;g30f24603c75_0_1067"/>
          <p:cNvGraphicFramePr/>
          <p:nvPr/>
        </p:nvGraphicFramePr>
        <p:xfrm>
          <a:off x="371888" y="1293113"/>
          <a:ext cx="3000000" cy="3000000"/>
        </p:xfrm>
        <a:graphic>
          <a:graphicData uri="http://schemas.openxmlformats.org/drawingml/2006/table">
            <a:tbl>
              <a:tblPr>
                <a:noFill/>
                <a:tableStyleId>{F4BB311F-1CCA-4797-A475-55E072C24332}</a:tableStyleId>
              </a:tblPr>
              <a:tblGrid>
                <a:gridCol w="1785400"/>
                <a:gridCol w="6850975"/>
              </a:tblGrid>
              <a:tr h="211225">
                <a:tc>
                  <a:txBody>
                    <a:bodyPr/>
                    <a:lstStyle/>
                    <a:p>
                      <a:pPr indent="0" lvl="0" marL="0" marR="0" rtl="0" algn="ctr">
                        <a:spcBef>
                          <a:spcPts val="0"/>
                        </a:spcBef>
                        <a:spcAft>
                          <a:spcPts val="0"/>
                        </a:spcAft>
                        <a:buNone/>
                      </a:pPr>
                      <a:r>
                        <a:rPr lang="en-US" sz="1800">
                          <a:latin typeface="Lexend"/>
                          <a:ea typeface="Lexend"/>
                          <a:cs typeface="Lexend"/>
                          <a:sym typeface="Lexend"/>
                        </a:rPr>
                        <a:t>Industry</a:t>
                      </a:r>
                      <a:endParaRPr sz="1800">
                        <a:latin typeface="Lexend"/>
                        <a:ea typeface="Lexend"/>
                        <a:cs typeface="Lexend"/>
                        <a:sym typeface="Lexend"/>
                      </a:endParaRPr>
                    </a:p>
                  </a:txBody>
                  <a:tcPr marT="19900" marB="19900" marR="39825" marL="3982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ctr">
                        <a:spcBef>
                          <a:spcPts val="0"/>
                        </a:spcBef>
                        <a:spcAft>
                          <a:spcPts val="0"/>
                        </a:spcAft>
                        <a:buNone/>
                      </a:pPr>
                      <a:r>
                        <a:rPr lang="en-US" sz="1800">
                          <a:latin typeface="Lexend"/>
                          <a:ea typeface="Lexend"/>
                          <a:cs typeface="Lexend"/>
                          <a:sym typeface="Lexend"/>
                        </a:rPr>
                        <a:t>Use</a:t>
                      </a:r>
                      <a:endParaRPr sz="1800">
                        <a:latin typeface="Lexend"/>
                        <a:ea typeface="Lexend"/>
                        <a:cs typeface="Lexend"/>
                        <a:sym typeface="Lexend"/>
                      </a:endParaRPr>
                    </a:p>
                  </a:txBody>
                  <a:tcPr marT="19900" marB="19900" marR="39825" marL="39825" anchor="b">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r>
              <a:tr h="395700">
                <a:tc>
                  <a:txBody>
                    <a:bodyPr/>
                    <a:lstStyle/>
                    <a:p>
                      <a:pPr indent="0" lvl="0" marL="0" marR="0" rtl="0" algn="l">
                        <a:spcBef>
                          <a:spcPts val="0"/>
                        </a:spcBef>
                        <a:spcAft>
                          <a:spcPts val="0"/>
                        </a:spcAft>
                        <a:buNone/>
                      </a:pPr>
                      <a:r>
                        <a:rPr lang="en-US" sz="1800">
                          <a:latin typeface="Lexend"/>
                          <a:ea typeface="Lexend"/>
                          <a:cs typeface="Lexend"/>
                          <a:sym typeface="Lexend"/>
                        </a:rPr>
                        <a:t>Apparel</a:t>
                      </a:r>
                      <a:endParaRPr sz="1800">
                        <a:latin typeface="Lexend"/>
                        <a:ea typeface="Lexend"/>
                        <a:cs typeface="Lexend"/>
                        <a:sym typeface="Lexend"/>
                      </a:endParaRPr>
                    </a:p>
                  </a:txBody>
                  <a:tcPr marT="19900" marB="19900" marR="39825" marL="398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l">
                        <a:spcBef>
                          <a:spcPts val="0"/>
                        </a:spcBef>
                        <a:spcAft>
                          <a:spcPts val="0"/>
                        </a:spcAft>
                        <a:buNone/>
                      </a:pPr>
                      <a:r>
                        <a:rPr lang="en-US" sz="1800">
                          <a:latin typeface="Lexend Light"/>
                          <a:ea typeface="Lexend Light"/>
                          <a:cs typeface="Lexend Light"/>
                          <a:sym typeface="Lexend Light"/>
                        </a:rPr>
                        <a:t>Conveying, clamping, tool powering, controls and actuators, automated equipment</a:t>
                      </a:r>
                      <a:endParaRPr sz="1800">
                        <a:latin typeface="Lexend Light"/>
                        <a:ea typeface="Lexend Light"/>
                        <a:cs typeface="Lexend Light"/>
                        <a:sym typeface="Lexend Light"/>
                      </a:endParaRPr>
                    </a:p>
                  </a:txBody>
                  <a:tcPr marT="19900" marB="19900" marR="39825" marL="398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r>
              <a:tr h="395700">
                <a:tc>
                  <a:txBody>
                    <a:bodyPr/>
                    <a:lstStyle/>
                    <a:p>
                      <a:pPr indent="0" lvl="0" marL="0" marR="0" rtl="0" algn="l">
                        <a:spcBef>
                          <a:spcPts val="0"/>
                        </a:spcBef>
                        <a:spcAft>
                          <a:spcPts val="0"/>
                        </a:spcAft>
                        <a:buNone/>
                      </a:pPr>
                      <a:r>
                        <a:rPr lang="en-US" sz="1800" u="none" cap="none" strike="noStrike">
                          <a:latin typeface="Lexend"/>
                          <a:ea typeface="Lexend"/>
                          <a:cs typeface="Lexend"/>
                          <a:sym typeface="Lexend"/>
                        </a:rPr>
                        <a:t>A</a:t>
                      </a:r>
                      <a:r>
                        <a:rPr lang="en-US" sz="1800">
                          <a:latin typeface="Lexend"/>
                          <a:ea typeface="Lexend"/>
                          <a:cs typeface="Lexend"/>
                          <a:sym typeface="Lexend"/>
                        </a:rPr>
                        <a:t>utomotive</a:t>
                      </a:r>
                      <a:endParaRPr sz="1800">
                        <a:latin typeface="Lexend"/>
                        <a:ea typeface="Lexend"/>
                        <a:cs typeface="Lexend"/>
                        <a:sym typeface="Lexend"/>
                      </a:endParaRPr>
                    </a:p>
                  </a:txBody>
                  <a:tcPr marT="19900" marB="19900" marR="39825" marL="398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l">
                        <a:spcBef>
                          <a:spcPts val="0"/>
                        </a:spcBef>
                        <a:spcAft>
                          <a:spcPts val="0"/>
                        </a:spcAft>
                        <a:buNone/>
                      </a:pPr>
                      <a:r>
                        <a:rPr lang="en-US" sz="1800">
                          <a:latin typeface="Lexend Light"/>
                          <a:ea typeface="Lexend Light"/>
                          <a:cs typeface="Lexend Light"/>
                          <a:sym typeface="Lexend Light"/>
                        </a:rPr>
                        <a:t>Tool powering, stamping, control and actuators, forming, conveying</a:t>
                      </a:r>
                      <a:endParaRPr sz="1800">
                        <a:latin typeface="Lexend Light"/>
                        <a:ea typeface="Lexend Light"/>
                        <a:cs typeface="Lexend Light"/>
                        <a:sym typeface="Lexend Light"/>
                      </a:endParaRPr>
                    </a:p>
                  </a:txBody>
                  <a:tcPr marT="19900" marB="19900" marR="39825" marL="398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r>
              <a:tr h="395700">
                <a:tc>
                  <a:txBody>
                    <a:bodyPr/>
                    <a:lstStyle/>
                    <a:p>
                      <a:pPr indent="0" lvl="0" marL="0" marR="0" rtl="0" algn="l">
                        <a:spcBef>
                          <a:spcPts val="0"/>
                        </a:spcBef>
                        <a:spcAft>
                          <a:spcPts val="0"/>
                        </a:spcAft>
                        <a:buNone/>
                      </a:pPr>
                      <a:r>
                        <a:rPr lang="en-US" sz="1800">
                          <a:latin typeface="Lexend"/>
                          <a:ea typeface="Lexend"/>
                          <a:cs typeface="Lexend"/>
                          <a:sym typeface="Lexend"/>
                        </a:rPr>
                        <a:t>Food</a:t>
                      </a:r>
                      <a:endParaRPr sz="1800">
                        <a:latin typeface="Lexend"/>
                        <a:ea typeface="Lexend"/>
                        <a:cs typeface="Lexend"/>
                        <a:sym typeface="Lexend"/>
                      </a:endParaRPr>
                    </a:p>
                  </a:txBody>
                  <a:tcPr marT="19900" marB="19900" marR="39825" marL="398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l">
                        <a:spcBef>
                          <a:spcPts val="0"/>
                        </a:spcBef>
                        <a:spcAft>
                          <a:spcPts val="0"/>
                        </a:spcAft>
                        <a:buNone/>
                      </a:pPr>
                      <a:r>
                        <a:rPr lang="en-US" sz="1800">
                          <a:latin typeface="Lexend Light"/>
                          <a:ea typeface="Lexend Light"/>
                          <a:cs typeface="Lexend Light"/>
                          <a:sym typeface="Lexend Light"/>
                        </a:rPr>
                        <a:t>Dehydration, bottling, controls and actuators, conveying, spray coatings, cleaning, vacuum packing</a:t>
                      </a:r>
                      <a:endParaRPr sz="1800">
                        <a:latin typeface="Lexend Light"/>
                        <a:ea typeface="Lexend Light"/>
                        <a:cs typeface="Lexend Light"/>
                        <a:sym typeface="Lexend Light"/>
                      </a:endParaRPr>
                    </a:p>
                  </a:txBody>
                  <a:tcPr marT="19900" marB="19900" marR="39825" marL="398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r>
              <a:tr h="395700">
                <a:tc>
                  <a:txBody>
                    <a:bodyPr/>
                    <a:lstStyle/>
                    <a:p>
                      <a:pPr indent="0" lvl="0" marL="0" marR="0" rtl="0" algn="l">
                        <a:spcBef>
                          <a:spcPts val="0"/>
                        </a:spcBef>
                        <a:spcAft>
                          <a:spcPts val="0"/>
                        </a:spcAft>
                        <a:buNone/>
                      </a:pPr>
                      <a:r>
                        <a:rPr lang="en-US" sz="1800">
                          <a:latin typeface="Lexend"/>
                          <a:ea typeface="Lexend"/>
                          <a:cs typeface="Lexend"/>
                          <a:sym typeface="Lexend"/>
                        </a:rPr>
                        <a:t>Rubber</a:t>
                      </a:r>
                      <a:r>
                        <a:rPr lang="en-US" sz="1800">
                          <a:latin typeface="Lexend"/>
                          <a:ea typeface="Lexend"/>
                          <a:cs typeface="Lexend"/>
                          <a:sym typeface="Lexend"/>
                        </a:rPr>
                        <a:t> and Plastics</a:t>
                      </a:r>
                      <a:endParaRPr sz="1800">
                        <a:latin typeface="Lexend"/>
                        <a:ea typeface="Lexend"/>
                        <a:cs typeface="Lexend"/>
                        <a:sym typeface="Lexend"/>
                      </a:endParaRPr>
                    </a:p>
                  </a:txBody>
                  <a:tcPr marT="19900" marB="19900" marR="39825" marL="398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l">
                        <a:spcBef>
                          <a:spcPts val="0"/>
                        </a:spcBef>
                        <a:spcAft>
                          <a:spcPts val="0"/>
                        </a:spcAft>
                        <a:buNone/>
                      </a:pPr>
                      <a:r>
                        <a:rPr lang="en-US" sz="1800">
                          <a:latin typeface="Lexend Light"/>
                          <a:ea typeface="Lexend Light"/>
                          <a:cs typeface="Lexend Light"/>
                          <a:sym typeface="Lexend Light"/>
                        </a:rPr>
                        <a:t>Tool powering, mold press powering, injection molding</a:t>
                      </a:r>
                      <a:endParaRPr sz="1800">
                        <a:latin typeface="Lexend Light"/>
                        <a:ea typeface="Lexend Light"/>
                        <a:cs typeface="Lexend Light"/>
                        <a:sym typeface="Lexend Light"/>
                      </a:endParaRPr>
                    </a:p>
                  </a:txBody>
                  <a:tcPr marT="19900" marB="19900" marR="39825" marL="398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r>
              <a:tr h="395700">
                <a:tc>
                  <a:txBody>
                    <a:bodyPr/>
                    <a:lstStyle/>
                    <a:p>
                      <a:pPr indent="0" lvl="0" marL="0" marR="0" rtl="0" algn="l">
                        <a:spcBef>
                          <a:spcPts val="0"/>
                        </a:spcBef>
                        <a:spcAft>
                          <a:spcPts val="0"/>
                        </a:spcAft>
                        <a:buNone/>
                      </a:pPr>
                      <a:r>
                        <a:rPr lang="en-US" sz="1800">
                          <a:latin typeface="Lexend"/>
                          <a:ea typeface="Lexend"/>
                          <a:cs typeface="Lexend"/>
                          <a:sym typeface="Lexend"/>
                        </a:rPr>
                        <a:t>Textiles</a:t>
                      </a:r>
                      <a:endParaRPr sz="1800">
                        <a:latin typeface="Lexend"/>
                        <a:ea typeface="Lexend"/>
                        <a:cs typeface="Lexend"/>
                        <a:sym typeface="Lexend"/>
                      </a:endParaRPr>
                    </a:p>
                  </a:txBody>
                  <a:tcPr marT="19900" marB="19900" marR="39825" marL="398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l">
                        <a:spcBef>
                          <a:spcPts val="0"/>
                        </a:spcBef>
                        <a:spcAft>
                          <a:spcPts val="0"/>
                        </a:spcAft>
                        <a:buNone/>
                      </a:pPr>
                      <a:r>
                        <a:rPr lang="en-US" sz="1800">
                          <a:latin typeface="Lexend Light"/>
                          <a:ea typeface="Lexend Light"/>
                          <a:cs typeface="Lexend Light"/>
                          <a:sym typeface="Lexend Light"/>
                        </a:rPr>
                        <a:t>Agitating liquids, clamping, automated equipment, loom jet weaving, spinning, texturizing</a:t>
                      </a:r>
                      <a:endParaRPr sz="1800">
                        <a:latin typeface="Lexend Light"/>
                        <a:ea typeface="Lexend Light"/>
                        <a:cs typeface="Lexend Light"/>
                        <a:sym typeface="Lexend Light"/>
                      </a:endParaRPr>
                    </a:p>
                  </a:txBody>
                  <a:tcPr marT="19900" marB="19900" marR="39825" marL="398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g30f24603c75_0_1080"/>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332" name="Google Shape;332;g30f24603c75_0_1080"/>
          <p:cNvSpPr txBox="1"/>
          <p:nvPr>
            <p:ph idx="4294967295" type="title"/>
          </p:nvPr>
        </p:nvSpPr>
        <p:spPr>
          <a:xfrm>
            <a:off x="195900" y="0"/>
            <a:ext cx="7117200" cy="47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Arial Black"/>
              <a:buNone/>
            </a:pPr>
            <a:r>
              <a:rPr lang="en-US" u="sng">
                <a:latin typeface="Lexend"/>
                <a:ea typeface="Lexend"/>
                <a:cs typeface="Lexend"/>
                <a:sym typeface="Lexend"/>
              </a:rPr>
              <a:t>Components</a:t>
            </a:r>
            <a:r>
              <a:rPr lang="en-US" u="sng">
                <a:latin typeface="Lexend"/>
                <a:ea typeface="Lexend"/>
                <a:cs typeface="Lexend"/>
                <a:sym typeface="Lexend"/>
              </a:rPr>
              <a:t> of Compressed Air</a:t>
            </a:r>
            <a:endParaRPr>
              <a:latin typeface="Lexend"/>
              <a:ea typeface="Lexend"/>
              <a:cs typeface="Lexend"/>
              <a:sym typeface="Lexend"/>
            </a:endParaRPr>
          </a:p>
        </p:txBody>
      </p:sp>
      <p:pic>
        <p:nvPicPr>
          <p:cNvPr id="333" name="Google Shape;333;g30f24603c75_0_1080"/>
          <p:cNvPicPr preferRelativeResize="0"/>
          <p:nvPr/>
        </p:nvPicPr>
        <p:blipFill rotWithShape="1">
          <a:blip r:embed="rId3">
            <a:alphaModFix/>
          </a:blip>
          <a:srcRect b="0" l="0" r="0" t="0"/>
          <a:stretch/>
        </p:blipFill>
        <p:spPr>
          <a:xfrm>
            <a:off x="1895371" y="1611332"/>
            <a:ext cx="5486402" cy="2852930"/>
          </a:xfrm>
          <a:prstGeom prst="rect">
            <a:avLst/>
          </a:prstGeom>
          <a:noFill/>
          <a:ln cap="sq" cmpd="sng" w="9525">
            <a:solidFill>
              <a:schemeClr val="dk1"/>
            </a:solidFill>
            <a:prstDash val="solid"/>
            <a:miter lim="800000"/>
            <a:headEnd len="sm" w="sm" type="none"/>
            <a:tailEnd len="sm" w="sm" type="none"/>
          </a:ln>
          <a:effectLst>
            <a:outerShdw blurRad="50800" rotWithShape="0" algn="tl" dir="2700000" dist="38100">
              <a:srgbClr val="000000">
                <a:alpha val="42750"/>
              </a:srgbClr>
            </a:outerShdw>
          </a:effectLst>
        </p:spPr>
      </p:pic>
      <p:sp>
        <p:nvSpPr>
          <p:cNvPr id="334" name="Google Shape;334;g30f24603c75_0_1080"/>
          <p:cNvSpPr txBox="1"/>
          <p:nvPr/>
        </p:nvSpPr>
        <p:spPr>
          <a:xfrm>
            <a:off x="407075" y="665425"/>
            <a:ext cx="8463000" cy="945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lang="en-US" sz="2300">
                <a:solidFill>
                  <a:schemeClr val="dk1"/>
                </a:solidFill>
                <a:latin typeface="Lexend Light"/>
                <a:ea typeface="Lexend Light"/>
                <a:cs typeface="Lexend Light"/>
                <a:sym typeface="Lexend Light"/>
              </a:rPr>
              <a:t>The components of the compressed air system can be classified into: supply side and demand side.</a:t>
            </a:r>
            <a:endParaRPr/>
          </a:p>
        </p:txBody>
      </p:sp>
      <p:sp>
        <p:nvSpPr>
          <p:cNvPr id="335" name="Google Shape;335;g30f24603c75_0_1080"/>
          <p:cNvSpPr txBox="1"/>
          <p:nvPr/>
        </p:nvSpPr>
        <p:spPr>
          <a:xfrm>
            <a:off x="1564054" y="4453691"/>
            <a:ext cx="60159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0" lang="en-US" sz="1600" u="none" cap="none" strike="noStrike">
                <a:solidFill>
                  <a:srgbClr val="000000"/>
                </a:solidFill>
                <a:latin typeface="Lexend Light"/>
                <a:ea typeface="Lexend Light"/>
                <a:cs typeface="Lexend Light"/>
                <a:sym typeface="Lexend Light"/>
              </a:rPr>
              <a:t>Fig: </a:t>
            </a:r>
            <a:r>
              <a:rPr lang="en-US" sz="1600">
                <a:latin typeface="Lexend Light"/>
                <a:ea typeface="Lexend Light"/>
                <a:cs typeface="Lexend Light"/>
                <a:sym typeface="Lexend Light"/>
              </a:rPr>
              <a:t>Components of Compressed Air</a:t>
            </a:r>
            <a:endParaRPr sz="1200">
              <a:latin typeface="Lexend Light"/>
              <a:ea typeface="Lexend Light"/>
              <a:cs typeface="Lexend Light"/>
              <a:sym typeface="Lexend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g30f24603c75_0_1090"/>
          <p:cNvSpPr txBox="1"/>
          <p:nvPr>
            <p:ph idx="4294967295" type="sldNum"/>
          </p:nvPr>
        </p:nvSpPr>
        <p:spPr>
          <a:xfrm>
            <a:off x="8439143" y="4822991"/>
            <a:ext cx="7050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US"/>
              <a:t>‹#›</a:t>
            </a:fld>
            <a:endParaRPr/>
          </a:p>
        </p:txBody>
      </p:sp>
      <p:sp>
        <p:nvSpPr>
          <p:cNvPr id="341" name="Google Shape;341;g30f24603c75_0_1090"/>
          <p:cNvSpPr txBox="1"/>
          <p:nvPr>
            <p:ph idx="4294967295" type="title"/>
          </p:nvPr>
        </p:nvSpPr>
        <p:spPr>
          <a:xfrm>
            <a:off x="195900" y="0"/>
            <a:ext cx="7117200" cy="474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1"/>
              </a:buClr>
              <a:buSzPts val="2400"/>
              <a:buFont typeface="Arial Black"/>
              <a:buNone/>
            </a:pPr>
            <a:r>
              <a:rPr lang="en-US" u="sng">
                <a:latin typeface="Lexend"/>
                <a:ea typeface="Lexend"/>
                <a:cs typeface="Lexend"/>
                <a:sym typeface="Lexend"/>
              </a:rPr>
              <a:t>Components of Compressed Air</a:t>
            </a:r>
            <a:endParaRPr>
              <a:latin typeface="Lexend"/>
              <a:ea typeface="Lexend"/>
              <a:cs typeface="Lexend"/>
              <a:sym typeface="Lexend"/>
            </a:endParaRPr>
          </a:p>
        </p:txBody>
      </p:sp>
      <p:sp>
        <p:nvSpPr>
          <p:cNvPr id="342" name="Google Shape;342;g30f24603c75_0_1090"/>
          <p:cNvSpPr txBox="1"/>
          <p:nvPr/>
        </p:nvSpPr>
        <p:spPr>
          <a:xfrm>
            <a:off x="1564054" y="4453691"/>
            <a:ext cx="60159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i="1" lang="en-US" sz="1300" u="none" cap="none" strike="noStrike">
                <a:solidFill>
                  <a:srgbClr val="000000"/>
                </a:solidFill>
                <a:latin typeface="Lexend ExtraLight"/>
                <a:ea typeface="Lexend ExtraLight"/>
                <a:cs typeface="Lexend ExtraLight"/>
                <a:sym typeface="Lexend ExtraLight"/>
              </a:rPr>
              <a:t>Fig: </a:t>
            </a:r>
            <a:r>
              <a:rPr i="1" lang="en-US" sz="1300">
                <a:latin typeface="Lexend ExtraLight"/>
                <a:ea typeface="Lexend ExtraLight"/>
                <a:cs typeface="Lexend ExtraLight"/>
                <a:sym typeface="Lexend ExtraLight"/>
              </a:rPr>
              <a:t>Components of Compressed Air</a:t>
            </a:r>
            <a:endParaRPr i="1" sz="900">
              <a:latin typeface="Lexend ExtraLight"/>
              <a:ea typeface="Lexend ExtraLight"/>
              <a:cs typeface="Lexend ExtraLight"/>
              <a:sym typeface="Lexend ExtraLight"/>
            </a:endParaRPr>
          </a:p>
        </p:txBody>
      </p:sp>
      <p:pic>
        <p:nvPicPr>
          <p:cNvPr id="343" name="Google Shape;343;g30f24603c75_0_1090"/>
          <p:cNvPicPr preferRelativeResize="0"/>
          <p:nvPr/>
        </p:nvPicPr>
        <p:blipFill rotWithShape="1">
          <a:blip r:embed="rId3">
            <a:alphaModFix/>
          </a:blip>
          <a:srcRect b="0" l="0" r="0" t="0"/>
          <a:stretch/>
        </p:blipFill>
        <p:spPr>
          <a:xfrm>
            <a:off x="1600200" y="709425"/>
            <a:ext cx="5943598" cy="3724655"/>
          </a:xfrm>
          <a:prstGeom prst="rect">
            <a:avLst/>
          </a:prstGeom>
          <a:noFill/>
          <a:ln cap="sq" cmpd="sng" w="9525">
            <a:solidFill>
              <a:srgbClr val="000000"/>
            </a:solidFill>
            <a:prstDash val="solid"/>
            <a:miter lim="800000"/>
            <a:headEnd len="sm" w="sm" type="none"/>
            <a:tailEnd len="sm" w="sm" type="none"/>
          </a:ln>
          <a:effectLst>
            <a:outerShdw blurRad="50800" rotWithShape="0" algn="tl" dir="2700000" dist="38100">
              <a:srgbClr val="000000">
                <a:alpha val="4275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2024-01-04T17:04:52Z</dcterms:created>
  <dc:creator>Ryan Stas</dc:creator>
</cp:coreProperties>
</file>