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Play"/>
      <p:regular r:id="rId27"/>
      <p:bold r:id="rId28"/>
    </p:embeddedFont>
    <p:embeddedFont>
      <p:font typeface="Lexend Light"/>
      <p:regular r:id="rId29"/>
      <p:bold r:id="rId30"/>
    </p:embeddedFont>
    <p:embeddedFont>
      <p:font typeface="Lexend Medium"/>
      <p:regular r:id="rId31"/>
      <p:bold r:id="rId32"/>
    </p:embeddedFont>
    <p:embeddedFont>
      <p:font typeface="Lexend"/>
      <p:regular r:id="rId33"/>
      <p:bold r:id="rId34"/>
    </p:embeddedFont>
    <p:embeddedFont>
      <p:font typeface="Lexend ExtraLight"/>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i1CaeYgUNvWvrmKGM1NGwr8Rvq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lay-bold.fntdata"/><Relationship Id="rId27" Type="http://schemas.openxmlformats.org/officeDocument/2006/relationships/font" Target="fonts/Pl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exendLigh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exendMedium-regular.fntdata"/><Relationship Id="rId30" Type="http://schemas.openxmlformats.org/officeDocument/2006/relationships/font" Target="fonts/LexendLight-bold.fntdata"/><Relationship Id="rId11" Type="http://schemas.openxmlformats.org/officeDocument/2006/relationships/slide" Target="slides/slide7.xml"/><Relationship Id="rId33" Type="http://schemas.openxmlformats.org/officeDocument/2006/relationships/font" Target="fonts/Lexend-regular.fntdata"/><Relationship Id="rId10" Type="http://schemas.openxmlformats.org/officeDocument/2006/relationships/slide" Target="slides/slide6.xml"/><Relationship Id="rId32" Type="http://schemas.openxmlformats.org/officeDocument/2006/relationships/font" Target="fonts/LexendMedium-bold.fntdata"/><Relationship Id="rId13" Type="http://schemas.openxmlformats.org/officeDocument/2006/relationships/slide" Target="slides/slide9.xml"/><Relationship Id="rId35" Type="http://schemas.openxmlformats.org/officeDocument/2006/relationships/font" Target="fonts/LexendExtraLight-regular.fntdata"/><Relationship Id="rId12" Type="http://schemas.openxmlformats.org/officeDocument/2006/relationships/slide" Target="slides/slide8.xml"/><Relationship Id="rId34" Type="http://schemas.openxmlformats.org/officeDocument/2006/relationships/font" Target="fonts/Lexend-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LexendExtraLight-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2236bd1c04_0_1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2236bd1c04_0_100: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lang="en-US" sz="1300"/>
              <a:t>Facilitator Notes:</a:t>
            </a:r>
            <a:endParaRPr b="1" sz="1300"/>
          </a:p>
          <a:p>
            <a:pPr indent="0" lvl="0" marL="0" marR="0" rtl="0" algn="l">
              <a:lnSpc>
                <a:spcPct val="100000"/>
              </a:lnSpc>
              <a:spcBef>
                <a:spcPts val="0"/>
              </a:spcBef>
              <a:spcAft>
                <a:spcPts val="0"/>
              </a:spcAft>
              <a:buSzPts val="1400"/>
              <a:buNone/>
            </a:pPr>
            <a:r>
              <a:rPr lang="en-US"/>
              <a:t>The color green on the header, indicates that all is good to proceed.</a:t>
            </a:r>
            <a:endParaRPr/>
          </a:p>
        </p:txBody>
      </p:sp>
      <p:sp>
        <p:nvSpPr>
          <p:cNvPr id="188" name="Google Shape;188;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Facilitator Notes:</a:t>
            </a:r>
            <a:endParaRPr/>
          </a:p>
          <a:p>
            <a:pPr indent="-228600" lvl="0" marL="457200" rtl="0" algn="l">
              <a:lnSpc>
                <a:spcPct val="100000"/>
              </a:lnSpc>
              <a:spcBef>
                <a:spcPts val="0"/>
              </a:spcBef>
              <a:spcAft>
                <a:spcPts val="0"/>
              </a:spcAft>
              <a:buSzPts val="1400"/>
              <a:buAutoNum type="alphaUcPeriod"/>
            </a:pPr>
            <a:r>
              <a:rPr lang="en-US"/>
              <a:t>Check the box on the columns to be used for analysis. </a:t>
            </a:r>
            <a:endParaRPr/>
          </a:p>
          <a:p>
            <a:pPr indent="-228600" lvl="0" marL="457200" rtl="0" algn="l">
              <a:lnSpc>
                <a:spcPct val="100000"/>
              </a:lnSpc>
              <a:spcBef>
                <a:spcPts val="0"/>
              </a:spcBef>
              <a:spcAft>
                <a:spcPts val="0"/>
              </a:spcAft>
              <a:buSzPts val="1400"/>
              <a:buAutoNum type="alphaUcPeriod"/>
            </a:pPr>
            <a:r>
              <a:rPr lang="en-US"/>
              <a:t>Here you could change the name and </a:t>
            </a:r>
            <a:endParaRPr/>
          </a:p>
          <a:p>
            <a:pPr indent="-228600" lvl="0" marL="457200" rtl="0" algn="l">
              <a:lnSpc>
                <a:spcPct val="100000"/>
              </a:lnSpc>
              <a:spcBef>
                <a:spcPts val="0"/>
              </a:spcBef>
              <a:spcAft>
                <a:spcPts val="0"/>
              </a:spcAft>
              <a:buSzPts val="1400"/>
              <a:buAutoNum type="alphaUcPeriod"/>
            </a:pPr>
            <a:r>
              <a:rPr lang="en-US"/>
              <a:t>add units to each.</a:t>
            </a:r>
            <a:endParaRPr/>
          </a:p>
        </p:txBody>
      </p:sp>
      <p:sp>
        <p:nvSpPr>
          <p:cNvPr id="197" name="Google Shape;197;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Facilitator Notes:</a:t>
            </a:r>
            <a:endParaRPr/>
          </a:p>
          <a:p>
            <a:pPr indent="0" lvl="0" marL="0" marR="0" rtl="0" algn="l">
              <a:lnSpc>
                <a:spcPct val="100000"/>
              </a:lnSpc>
              <a:spcBef>
                <a:spcPts val="0"/>
              </a:spcBef>
              <a:spcAft>
                <a:spcPts val="0"/>
              </a:spcAft>
              <a:buSzPts val="1400"/>
              <a:buNone/>
            </a:pPr>
            <a:r>
              <a:rPr lang="en-US"/>
              <a:t>This step can be skipped if not working with time data.</a:t>
            </a:r>
            <a:endParaRPr/>
          </a:p>
          <a:p>
            <a:pPr indent="0" lvl="0" marL="0" marR="0" rtl="0" algn="l">
              <a:lnSpc>
                <a:spcPct val="100000"/>
              </a:lnSpc>
              <a:spcBef>
                <a:spcPts val="0"/>
              </a:spcBef>
              <a:spcAft>
                <a:spcPts val="0"/>
              </a:spcAft>
              <a:buSzPts val="1400"/>
              <a:buNone/>
            </a:pPr>
            <a:r>
              <a:rPr i="0" lang="en-US"/>
              <a:t>Timestamps are required for Day Type Analysis and time series data visualizations.</a:t>
            </a:r>
            <a:endParaRPr/>
          </a:p>
          <a:p>
            <a:pPr indent="-285750" lvl="1" marL="742950" rtl="0" algn="l">
              <a:lnSpc>
                <a:spcPct val="100000"/>
              </a:lnSpc>
              <a:spcBef>
                <a:spcPts val="0"/>
              </a:spcBef>
              <a:spcAft>
                <a:spcPts val="0"/>
              </a:spcAft>
              <a:buClr>
                <a:schemeClr val="dk1"/>
              </a:buClr>
              <a:buSzPts val="1400"/>
              <a:buFont typeface="Arial"/>
              <a:buChar char="•"/>
            </a:pPr>
            <a:r>
              <a:rPr i="0" lang="en-US"/>
              <a:t>Mark "Includes Date" if the column contains a date and time or a date only</a:t>
            </a:r>
            <a:endParaRPr/>
          </a:p>
          <a:p>
            <a:pPr indent="-285750" lvl="1" marL="742950" rtl="0" algn="l">
              <a:lnSpc>
                <a:spcPct val="100000"/>
              </a:lnSpc>
              <a:spcBef>
                <a:spcPts val="0"/>
              </a:spcBef>
              <a:spcAft>
                <a:spcPts val="0"/>
              </a:spcAft>
              <a:buClr>
                <a:schemeClr val="dk1"/>
              </a:buClr>
              <a:buSzPts val="1400"/>
              <a:buChar char="•"/>
            </a:pPr>
            <a:r>
              <a:rPr i="0" lang="en-US"/>
              <a:t>Mark "Includes Time Only" if the column contains a time only</a:t>
            </a:r>
            <a:endParaRPr/>
          </a:p>
          <a:p>
            <a:pPr indent="0" lvl="0" marL="0" marR="0" rtl="0" algn="l">
              <a:lnSpc>
                <a:spcPct val="100000"/>
              </a:lnSpc>
              <a:spcBef>
                <a:spcPts val="0"/>
              </a:spcBef>
              <a:spcAft>
                <a:spcPts val="0"/>
              </a:spcAft>
              <a:buSzPts val="1400"/>
              <a:buNone/>
            </a:pPr>
            <a:r>
              <a:rPr lang="en-US"/>
              <a:t>In this case only the “Date Time” column is checked since ”DateTime” column contains only a date.</a:t>
            </a:r>
            <a:endParaRPr/>
          </a:p>
          <a:p>
            <a:pPr indent="-228600" lvl="0" marL="457200" marR="0" rtl="0" algn="l">
              <a:lnSpc>
                <a:spcPct val="100000"/>
              </a:lnSpc>
              <a:spcBef>
                <a:spcPts val="0"/>
              </a:spcBef>
              <a:spcAft>
                <a:spcPts val="0"/>
              </a:spcAft>
              <a:buSzPts val="1400"/>
              <a:buNone/>
            </a:pPr>
            <a:r>
              <a:t/>
            </a:r>
            <a:endParaRPr/>
          </a:p>
        </p:txBody>
      </p:sp>
      <p:sp>
        <p:nvSpPr>
          <p:cNvPr id="207" name="Google Shape;207;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2236bd1c04_0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32236bd1c04_0_3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32236bd1c04_0_3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Facilitator Notes:</a:t>
            </a:r>
            <a:endParaRPr/>
          </a:p>
          <a:p>
            <a:pPr indent="-228600" lvl="0" marL="457200" marR="0" rtl="0" algn="l">
              <a:lnSpc>
                <a:spcPct val="100000"/>
              </a:lnSpc>
              <a:spcBef>
                <a:spcPts val="0"/>
              </a:spcBef>
              <a:spcAft>
                <a:spcPts val="0"/>
              </a:spcAft>
              <a:buClr>
                <a:srgbClr val="000000"/>
              </a:buClr>
              <a:buSzPts val="1400"/>
              <a:buFont typeface="Arial"/>
              <a:buNone/>
            </a:pPr>
            <a:r>
              <a:rPr lang="en-US"/>
              <a:t>The “Day Type Analysis” section provides the ability to break your data down into “Day Types” or similar days of system operation. </a:t>
            </a:r>
            <a:r>
              <a:rPr b="1" lang="en-US"/>
              <a:t>A date or time field is required in your data for analysis. </a:t>
            </a:r>
            <a:endParaRPr/>
          </a:p>
          <a:p>
            <a:pPr indent="-215900" lvl="0" marL="457200" rtl="0" algn="l">
              <a:lnSpc>
                <a:spcPct val="100000"/>
              </a:lnSpc>
              <a:spcBef>
                <a:spcPts val="0"/>
              </a:spcBef>
              <a:spcAft>
                <a:spcPts val="0"/>
              </a:spcAft>
              <a:buSzPts val="1200"/>
              <a:buAutoNum type="arabicPeriod"/>
            </a:pPr>
            <a:r>
              <a:rPr lang="en-US"/>
              <a:t>The days and their corresponding day types will be displayed in the calendar at the bottom left of the “Day Type Analysis” screen. Use this calander to manage your day types and their corresponding days by:</a:t>
            </a:r>
            <a:endParaRPr/>
          </a:p>
          <a:p>
            <a:pPr indent="-158750" lvl="1" marL="857250" rtl="0" algn="l">
              <a:lnSpc>
                <a:spcPct val="100000"/>
              </a:lnSpc>
              <a:spcBef>
                <a:spcPts val="0"/>
              </a:spcBef>
              <a:spcAft>
                <a:spcPts val="0"/>
              </a:spcAft>
              <a:buSzPts val="1200"/>
              <a:buChar char="•"/>
            </a:pPr>
            <a:r>
              <a:rPr lang="en-US"/>
              <a:t>Clicking the dates to toggle the day type of that date. </a:t>
            </a:r>
            <a:endParaRPr/>
          </a:p>
          <a:p>
            <a:pPr indent="-158750" lvl="1" marL="857250" rtl="0" algn="l">
              <a:lnSpc>
                <a:spcPct val="100000"/>
              </a:lnSpc>
              <a:spcBef>
                <a:spcPts val="0"/>
              </a:spcBef>
              <a:spcAft>
                <a:spcPts val="0"/>
              </a:spcAft>
              <a:buSzPts val="1200"/>
              <a:buChar char="•"/>
            </a:pPr>
            <a:r>
              <a:rPr lang="en-US"/>
              <a:t>Removing day types completely by clicking the day type labels at the top. </a:t>
            </a:r>
            <a:endParaRPr/>
          </a:p>
          <a:p>
            <a:pPr indent="-158750" lvl="1" marL="857250" rtl="0" algn="l">
              <a:lnSpc>
                <a:spcPct val="100000"/>
              </a:lnSpc>
              <a:spcBef>
                <a:spcPts val="0"/>
              </a:spcBef>
              <a:spcAft>
                <a:spcPts val="0"/>
              </a:spcAft>
              <a:buSzPts val="1200"/>
              <a:buChar char="•"/>
            </a:pPr>
            <a:r>
              <a:rPr lang="en-US"/>
              <a:t>Creating additional day types with the “+Add New” link in the upper right.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p:txBody>
      </p:sp>
      <p:sp>
        <p:nvSpPr>
          <p:cNvPr id="223" name="Google Shape;223;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Facilitator Notes:</a:t>
            </a:r>
            <a:endParaRPr/>
          </a:p>
          <a:p>
            <a:pPr indent="-228600" lvl="0" marL="457200" marR="0" rtl="0" algn="l">
              <a:lnSpc>
                <a:spcPct val="100000"/>
              </a:lnSpc>
              <a:spcBef>
                <a:spcPts val="0"/>
              </a:spcBef>
              <a:spcAft>
                <a:spcPts val="0"/>
              </a:spcAft>
              <a:buSzPts val="1400"/>
              <a:buNone/>
            </a:pPr>
            <a:r>
              <a:rPr lang="en-US"/>
              <a:t>The data and day types can be explored in a variety of ways using the menu at the top to:</a:t>
            </a:r>
            <a:endParaRPr/>
          </a:p>
          <a:p>
            <a:pPr indent="-273050" lvl="0" marL="514350" rtl="0" algn="l">
              <a:lnSpc>
                <a:spcPct val="100000"/>
              </a:lnSpc>
              <a:spcBef>
                <a:spcPts val="0"/>
              </a:spcBef>
              <a:spcAft>
                <a:spcPts val="0"/>
              </a:spcAft>
              <a:buSzPts val="1200"/>
              <a:buChar char="-"/>
            </a:pPr>
            <a:r>
              <a:rPr lang="en-US"/>
              <a:t>View the data graphically or as a data table (top left).</a:t>
            </a:r>
            <a:endParaRPr/>
          </a:p>
          <a:p>
            <a:pPr indent="-273050" lvl="0" marL="514350" rtl="0" algn="l">
              <a:lnSpc>
                <a:spcPct val="100000"/>
              </a:lnSpc>
              <a:spcBef>
                <a:spcPts val="0"/>
              </a:spcBef>
              <a:spcAft>
                <a:spcPts val="0"/>
              </a:spcAft>
              <a:buSzPts val="1200"/>
              <a:buChar char="-"/>
            </a:pPr>
            <a:r>
              <a:rPr lang="en-US"/>
              <a:t>Toggle between viewing days or day types (top right).</a:t>
            </a:r>
            <a:endParaRPr/>
          </a:p>
          <a:p>
            <a:pPr indent="-228600" lvl="0" marL="457200" marR="0" rtl="0" algn="l">
              <a:lnSpc>
                <a:spcPct val="100000"/>
              </a:lnSpc>
              <a:spcBef>
                <a:spcPts val="0"/>
              </a:spcBef>
              <a:spcAft>
                <a:spcPts val="0"/>
              </a:spcAft>
              <a:buSzPts val="1400"/>
              <a:buNone/>
            </a:pPr>
            <a:r>
              <a:t/>
            </a:r>
            <a:endParaRPr/>
          </a:p>
        </p:txBody>
      </p:sp>
      <p:sp>
        <p:nvSpPr>
          <p:cNvPr id="232" name="Google Shape;232;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Font typeface="Arial"/>
              <a:buNone/>
            </a:pPr>
            <a:r>
              <a:rPr lang="en-US"/>
              <a:t>Ability to set workdays, weekends, and excluded days from the data.</a:t>
            </a:r>
            <a:endParaRPr/>
          </a:p>
        </p:txBody>
      </p:sp>
      <p:sp>
        <p:nvSpPr>
          <p:cNvPr id="240" name="Google Shape;24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Facilitator Notes</a:t>
            </a:r>
            <a:endParaRPr sz="18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lang="en-US"/>
              <a:t>Use the “Visualization” tab to generate time plots, scatter plots and histograms of your data.</a:t>
            </a:r>
            <a:endParaRPr/>
          </a:p>
          <a:p>
            <a:pPr indent="-228600" lvl="0" marL="457200" marR="0" rtl="0" algn="l">
              <a:lnSpc>
                <a:spcPct val="100000"/>
              </a:lnSpc>
              <a:spcBef>
                <a:spcPts val="0"/>
              </a:spcBef>
              <a:spcAft>
                <a:spcPts val="0"/>
              </a:spcAft>
              <a:buSzPts val="1400"/>
              <a:buNone/>
            </a:pPr>
            <a:r>
              <a:t/>
            </a:r>
            <a:endParaRPr/>
          </a:p>
        </p:txBody>
      </p:sp>
      <p:sp>
        <p:nvSpPr>
          <p:cNvPr id="256" name="Google Shape;256;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Calibri"/>
                <a:ea typeface="Calibri"/>
                <a:cs typeface="Calibri"/>
                <a:sym typeface="Calibri"/>
              </a:rPr>
              <a:t>Facilitator Notes</a:t>
            </a:r>
            <a:endParaRPr sz="1800">
              <a:latin typeface="Calibri"/>
              <a:ea typeface="Calibri"/>
              <a:cs typeface="Calibri"/>
              <a:sym typeface="Calibri"/>
            </a:endParaRPr>
          </a:p>
          <a:p>
            <a:pPr indent="-330200" lvl="0" marL="571500" rtl="0" algn="l">
              <a:lnSpc>
                <a:spcPct val="100000"/>
              </a:lnSpc>
              <a:spcBef>
                <a:spcPts val="0"/>
              </a:spcBef>
              <a:spcAft>
                <a:spcPts val="0"/>
              </a:spcAft>
              <a:buSzPts val="1200"/>
              <a:buAutoNum type="arabicPeriod"/>
            </a:pPr>
            <a:r>
              <a:rPr lang="en-US"/>
              <a:t>Label the title of the graph </a:t>
            </a:r>
            <a:endParaRPr/>
          </a:p>
          <a:p>
            <a:pPr indent="-330200" lvl="0" marL="571500" rtl="0" algn="l">
              <a:lnSpc>
                <a:spcPct val="100000"/>
              </a:lnSpc>
              <a:spcBef>
                <a:spcPts val="0"/>
              </a:spcBef>
              <a:spcAft>
                <a:spcPts val="0"/>
              </a:spcAft>
              <a:buSzPts val="1200"/>
              <a:buAutoNum type="arabicPeriod"/>
            </a:pPr>
            <a:r>
              <a:rPr lang="en-US"/>
              <a:t>Choose the type of plot you want between “Time Series”, “Histogram”, and “Scatter plot”. </a:t>
            </a:r>
            <a:endParaRPr/>
          </a:p>
          <a:p>
            <a:pPr indent="-330200" lvl="0" marL="571500" rtl="0" algn="l">
              <a:lnSpc>
                <a:spcPct val="100000"/>
              </a:lnSpc>
              <a:spcBef>
                <a:spcPts val="0"/>
              </a:spcBef>
              <a:spcAft>
                <a:spcPts val="0"/>
              </a:spcAft>
              <a:buSzPts val="1200"/>
              <a:buAutoNum type="arabicPeriod"/>
            </a:pPr>
            <a:r>
              <a:rPr lang="en-US"/>
              <a:t>Choose the appropriate data for each axis. </a:t>
            </a:r>
            <a:endParaRPr/>
          </a:p>
          <a:p>
            <a:pPr indent="-330200" lvl="0" marL="571500" rtl="0" algn="l">
              <a:lnSpc>
                <a:spcPct val="100000"/>
              </a:lnSpc>
              <a:spcBef>
                <a:spcPts val="0"/>
              </a:spcBef>
              <a:spcAft>
                <a:spcPts val="0"/>
              </a:spcAft>
              <a:buSzPts val="1200"/>
              <a:buAutoNum type="arabicPeriod"/>
            </a:pPr>
            <a:r>
              <a:rPr lang="en-US"/>
              <a:t>Label the axis titles</a:t>
            </a:r>
            <a:endParaRPr/>
          </a:p>
          <a:p>
            <a:pPr indent="-228600" lvl="0" marL="457200" marR="0" rtl="0" algn="l">
              <a:lnSpc>
                <a:spcPct val="100000"/>
              </a:lnSpc>
              <a:spcBef>
                <a:spcPts val="0"/>
              </a:spcBef>
              <a:spcAft>
                <a:spcPts val="0"/>
              </a:spcAft>
              <a:buSzPts val="1400"/>
              <a:buNone/>
            </a:pPr>
            <a:r>
              <a:t/>
            </a:r>
            <a:endParaRPr/>
          </a:p>
        </p:txBody>
      </p:sp>
      <p:sp>
        <p:nvSpPr>
          <p:cNvPr id="264" name="Google Shape;264;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2236bd1c04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2236bd1c04_0_1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32236bd1c04_0_1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lang="en-US" sz="1400"/>
              <a:t>Facilitator Notes:</a:t>
            </a:r>
            <a:endParaRPr/>
          </a:p>
          <a:p>
            <a:pPr indent="0" lvl="0" marL="0" marR="0" rtl="0" algn="l">
              <a:lnSpc>
                <a:spcPct val="100000"/>
              </a:lnSpc>
              <a:spcBef>
                <a:spcPts val="0"/>
              </a:spcBef>
              <a:spcAft>
                <a:spcPts val="0"/>
              </a:spcAft>
              <a:buSzPts val="1400"/>
              <a:buNone/>
            </a:pPr>
            <a:r>
              <a:rPr lang="en-US"/>
              <a:t>Whatever is added to the text box will be added to the chart. Use the options to customize the size and color of the annotation. Use the arrow buttons to move the annotation. </a:t>
            </a:r>
            <a:endParaRPr/>
          </a:p>
          <a:p>
            <a:pPr indent="0" lvl="0" marL="0" marR="0" rtl="0" algn="l">
              <a:lnSpc>
                <a:spcPct val="100000"/>
              </a:lnSpc>
              <a:spcBef>
                <a:spcPts val="0"/>
              </a:spcBef>
              <a:spcAft>
                <a:spcPts val="0"/>
              </a:spcAft>
              <a:buSzPts val="1400"/>
              <a:buNone/>
            </a:pPr>
            <a:r>
              <a:rPr lang="en-US"/>
              <a:t>A list of current annotations will appear underneath this window. </a:t>
            </a:r>
            <a:endParaRPr/>
          </a:p>
          <a:p>
            <a:pPr indent="0" lvl="0" marL="0" marR="0" rtl="0" algn="l">
              <a:lnSpc>
                <a:spcPct val="100000"/>
              </a:lnSpc>
              <a:spcBef>
                <a:spcPts val="0"/>
              </a:spcBef>
              <a:spcAft>
                <a:spcPts val="0"/>
              </a:spcAft>
              <a:buSzPts val="1400"/>
              <a:buNone/>
            </a:pPr>
            <a:r>
              <a:rPr lang="en-US"/>
              <a:t>If leaving the Visualization screen or changing the data on the graph then the annotations will be removed. </a:t>
            </a:r>
            <a:endParaRPr/>
          </a:p>
          <a:p>
            <a:pPr indent="0" lvl="0" marL="0" marR="0" rtl="0" algn="l">
              <a:lnSpc>
                <a:spcPct val="100000"/>
              </a:lnSpc>
              <a:spcBef>
                <a:spcPts val="0"/>
              </a:spcBef>
              <a:spcAft>
                <a:spcPts val="0"/>
              </a:spcAft>
              <a:buSzPts val="1400"/>
              <a:buNone/>
            </a:pPr>
            <a:r>
              <a:rPr lang="en-US"/>
              <a:t>Additionally, some help text with further information can be found underneath the “Help” tab here</a:t>
            </a:r>
            <a:endParaRPr/>
          </a:p>
        </p:txBody>
      </p:sp>
      <p:sp>
        <p:nvSpPr>
          <p:cNvPr id="272" name="Google Shape;272;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2236bd1c04_0_3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32236bd1c04_0_351: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2236bd1c04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2236bd1c04_0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32236bd1c04_0_3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2236bd1c04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2236bd1c04_0_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32236bd1c04_0_2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236bd1c04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2236bd1c04_0_2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Facilitator’s note:</a:t>
            </a:r>
            <a:br>
              <a:rPr lang="en-US">
                <a:latin typeface="Calibri"/>
                <a:ea typeface="Calibri"/>
                <a:cs typeface="Calibri"/>
                <a:sym typeface="Calibri"/>
              </a:rPr>
            </a:br>
            <a:r>
              <a:rPr lang="en-US">
                <a:latin typeface="Calibri"/>
                <a:ea typeface="Calibri"/>
                <a:cs typeface="Calibri"/>
                <a:sym typeface="Calibri"/>
              </a:rPr>
              <a:t>Data exploration is a vital process that involves thoroughly analyzing and visualizing input data to gain a deeper understanding of system performance. This process helps identify patterns and trends that may not be immediately apparent, as well as uncover hidden inefficiencies within the system. By examining the data closely, users can pinpoint areas where improvements can be made and recognize opportunities for optimization. As a foundational step in the energy assessment process, data exploration provides the insights necessary to make informed, data-driven decisions, ensuring that subsequent actions are both strategic and effective.</a:t>
            </a:r>
            <a:endParaRPr/>
          </a:p>
        </p:txBody>
      </p:sp>
      <p:sp>
        <p:nvSpPr>
          <p:cNvPr id="140" name="Google Shape;140;g32236bd1c04_0_2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 Notes:</a:t>
            </a:r>
            <a:endParaRPr/>
          </a:p>
          <a:p>
            <a:pPr indent="0" lvl="0" marL="0" rtl="0" algn="l">
              <a:lnSpc>
                <a:spcPct val="100000"/>
              </a:lnSpc>
              <a:spcBef>
                <a:spcPts val="0"/>
              </a:spcBef>
              <a:spcAft>
                <a:spcPts val="0"/>
              </a:spcAft>
              <a:buSzPts val="1400"/>
              <a:buNone/>
            </a:pPr>
            <a:r>
              <a:rPr lang="en-US" sz="1200"/>
              <a:t>What is the Data Exploration Module? </a:t>
            </a:r>
            <a:r>
              <a:rPr i="0" lang="en-US">
                <a:solidFill>
                  <a:srgbClr val="212529"/>
                </a:solidFill>
                <a:highlight>
                  <a:srgbClr val="FFFFFF"/>
                </a:highlight>
              </a:rPr>
              <a:t>The Data Exploration module is designed to help users establish Day Types </a:t>
            </a:r>
            <a:r>
              <a:rPr i="0" lang="en-US" u="none" strike="noStrike">
                <a:solidFill>
                  <a:srgbClr val="000000"/>
                </a:solidFill>
              </a:rPr>
              <a:t>(hourly averages for days with similar operation) </a:t>
            </a:r>
            <a:r>
              <a:rPr i="0" lang="en-US">
                <a:solidFill>
                  <a:srgbClr val="212529"/>
                </a:solidFill>
                <a:highlight>
                  <a:srgbClr val="FFFFFF"/>
                </a:highlight>
              </a:rPr>
              <a:t>for equipment analysis incorporating multiple operating types (e.g. Compressed Air Assessments). It also provides a robust Data Visualization component to allow users to create scatter plots, time plots, and histograms of their data.</a:t>
            </a:r>
            <a:endParaRPr/>
          </a:p>
        </p:txBody>
      </p:sp>
      <p:sp>
        <p:nvSpPr>
          <p:cNvPr id="148" name="Google Shape;14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236bd1c04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32236bd1c04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32236bd1c04_0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Facilitator Notes:</a:t>
            </a:r>
            <a:endParaRPr/>
          </a:p>
          <a:p>
            <a:pPr indent="0" lvl="0" marL="0" marR="0" rtl="0" algn="l">
              <a:lnSpc>
                <a:spcPct val="100000"/>
              </a:lnSpc>
              <a:spcBef>
                <a:spcPts val="0"/>
              </a:spcBef>
              <a:spcAft>
                <a:spcPts val="0"/>
              </a:spcAft>
              <a:buSzPts val="1400"/>
              <a:buNone/>
            </a:pPr>
            <a:r>
              <a:rPr b="1" lang="en-US">
                <a:solidFill>
                  <a:srgbClr val="2D5193"/>
                </a:solidFill>
              </a:rPr>
              <a:t>Main Tabs are</a:t>
            </a:r>
            <a:endParaRPr b="1"/>
          </a:p>
          <a:p>
            <a:pPr indent="-228600" lvl="0" marL="457200" marR="0" rtl="0" algn="l">
              <a:lnSpc>
                <a:spcPct val="100000"/>
              </a:lnSpc>
              <a:spcBef>
                <a:spcPts val="0"/>
              </a:spcBef>
              <a:spcAft>
                <a:spcPts val="0"/>
              </a:spcAft>
              <a:buSzPts val="1400"/>
              <a:buNone/>
            </a:pPr>
            <a:r>
              <a:rPr lang="en-US"/>
              <a:t>Setup – Upload and format the data to be used.</a:t>
            </a:r>
            <a:endParaRPr/>
          </a:p>
          <a:p>
            <a:pPr indent="-228600" lvl="0" marL="457200" marR="0" rtl="0" algn="l">
              <a:lnSpc>
                <a:spcPct val="100000"/>
              </a:lnSpc>
              <a:spcBef>
                <a:spcPts val="0"/>
              </a:spcBef>
              <a:spcAft>
                <a:spcPts val="0"/>
              </a:spcAft>
              <a:buSzPts val="1400"/>
              <a:buNone/>
            </a:pPr>
            <a:r>
              <a:rPr lang="en-US"/>
              <a:t>Day Type Analysis – Conduct analysis on time interval data to determine day types. </a:t>
            </a:r>
            <a:endParaRPr/>
          </a:p>
          <a:p>
            <a:pPr indent="-228600" lvl="0" marL="457200" marR="0" rtl="0" algn="l">
              <a:lnSpc>
                <a:spcPct val="100000"/>
              </a:lnSpc>
              <a:spcBef>
                <a:spcPts val="0"/>
              </a:spcBef>
              <a:spcAft>
                <a:spcPts val="0"/>
              </a:spcAft>
              <a:buSzPts val="1400"/>
              <a:buNone/>
            </a:pPr>
            <a:r>
              <a:rPr lang="en-US"/>
              <a:t>Visualization – Create and customize a variety of graph types based on your uploaded data. *Some of the tabs will be disabled until the Setup is </a:t>
            </a:r>
            <a:endParaRPr/>
          </a:p>
          <a:p>
            <a:pPr indent="-228600" lvl="0" marL="457200" marR="0" rtl="0" algn="l">
              <a:lnSpc>
                <a:spcPct val="100000"/>
              </a:lnSpc>
              <a:spcBef>
                <a:spcPts val="0"/>
              </a:spcBef>
              <a:spcAft>
                <a:spcPts val="0"/>
              </a:spcAft>
              <a:buSzPts val="1400"/>
              <a:buNone/>
            </a:pPr>
            <a:r>
              <a:rPr lang="en-US"/>
              <a:t>completed. </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US"/>
              <a:t>The data explorer will take in .csv, .xlsx, or .json data files. Only .json files previously exported from the Data Explorer are permitted. It should be noted that larger data files may take longer to parse and analyze. </a:t>
            </a:r>
            <a:endParaRPr/>
          </a:p>
          <a:p>
            <a:pPr indent="0" lvl="0" marL="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rPr lang="en-US"/>
              <a:t>1. First, upload the file you wish to explore </a:t>
            </a:r>
            <a:endParaRPr/>
          </a:p>
        </p:txBody>
      </p:sp>
      <p:sp>
        <p:nvSpPr>
          <p:cNvPr id="169" name="Google Shape;16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lang="en-US"/>
              <a:t>Facilitator Notes:</a:t>
            </a:r>
            <a:endParaRPr sz="1100"/>
          </a:p>
          <a:p>
            <a:pPr indent="-222250" lvl="0" marL="457200" rtl="0" algn="l">
              <a:lnSpc>
                <a:spcPct val="100000"/>
              </a:lnSpc>
              <a:spcBef>
                <a:spcPts val="0"/>
              </a:spcBef>
              <a:spcAft>
                <a:spcPts val="0"/>
              </a:spcAft>
              <a:buSzPts val="1300"/>
              <a:buAutoNum type="arabicPeriod"/>
            </a:pPr>
            <a:r>
              <a:rPr lang="en-US" sz="1100"/>
              <a:t>Upload the file to be explored.</a:t>
            </a:r>
            <a:endParaRPr sz="1100"/>
          </a:p>
          <a:p>
            <a:pPr indent="-222250" lvl="1" marL="914400" marR="0" rtl="0" algn="l">
              <a:lnSpc>
                <a:spcPct val="100000"/>
              </a:lnSpc>
              <a:spcBef>
                <a:spcPts val="0"/>
              </a:spcBef>
              <a:spcAft>
                <a:spcPts val="0"/>
              </a:spcAft>
              <a:buClr>
                <a:srgbClr val="000000"/>
              </a:buClr>
              <a:buSzPts val="1300"/>
              <a:buChar char="•"/>
            </a:pPr>
            <a:r>
              <a:rPr i="0" lang="en-US" sz="1100">
                <a:solidFill>
                  <a:srgbClr val="212529"/>
                </a:solidFill>
              </a:rPr>
              <a:t>The first "true" row of data can be chosen in the module, so data does not need to be prepared before use. For a better experience, combine data files with matching timestamps into one .xlsx file (this will allow full use of the scatter plot abilities). An analysis completed in the Data Exploration Module can also be exported and reloaded using the same upload screen.</a:t>
            </a:r>
            <a:endParaRPr sz="1100"/>
          </a:p>
          <a:p>
            <a:pPr indent="-139700" lvl="1" marL="914400" rtl="0" algn="l">
              <a:lnSpc>
                <a:spcPct val="100000"/>
              </a:lnSpc>
              <a:spcBef>
                <a:spcPts val="0"/>
              </a:spcBef>
              <a:spcAft>
                <a:spcPts val="0"/>
              </a:spcAft>
              <a:buSzPts val="1400"/>
              <a:buNone/>
            </a:pPr>
            <a:r>
              <a:t/>
            </a:r>
            <a:endParaRPr sz="1100"/>
          </a:p>
          <a:p>
            <a:pPr indent="-222250" lvl="0" marL="457200" rtl="0" algn="l">
              <a:lnSpc>
                <a:spcPct val="100000"/>
              </a:lnSpc>
              <a:spcBef>
                <a:spcPts val="0"/>
              </a:spcBef>
              <a:spcAft>
                <a:spcPts val="0"/>
              </a:spcAft>
              <a:buSzPts val="1300"/>
              <a:buAutoNum type="arabicPeriod"/>
            </a:pPr>
            <a:r>
              <a:rPr lang="en-US" sz="1100"/>
              <a:t>The file upload preview will show that a file was successfully uploaded.</a:t>
            </a:r>
            <a:endParaRPr sz="1100"/>
          </a:p>
          <a:p>
            <a:pPr indent="-222250" lvl="0" marL="457200" rtl="0" algn="l">
              <a:lnSpc>
                <a:spcPct val="100000"/>
              </a:lnSpc>
              <a:spcBef>
                <a:spcPts val="0"/>
              </a:spcBef>
              <a:spcAft>
                <a:spcPts val="0"/>
              </a:spcAft>
              <a:buSzPts val="1300"/>
              <a:buAutoNum type="arabicPeriod"/>
            </a:pPr>
            <a:r>
              <a:rPr lang="en-US" sz="1100"/>
              <a:t>Click on Next at the bottom right corner. </a:t>
            </a:r>
            <a:endParaRPr sz="1100"/>
          </a:p>
          <a:p>
            <a:pPr indent="-139700" lvl="0" marL="457200" rtl="0" algn="l">
              <a:lnSpc>
                <a:spcPct val="100000"/>
              </a:lnSpc>
              <a:spcBef>
                <a:spcPts val="0"/>
              </a:spcBef>
              <a:spcAft>
                <a:spcPts val="0"/>
              </a:spcAft>
              <a:buSzPts val="1400"/>
              <a:buNone/>
            </a:pPr>
            <a:r>
              <a:t/>
            </a:r>
            <a:endParaRPr/>
          </a:p>
          <a:p>
            <a:pPr indent="0" lvl="0" marL="228600" rtl="0" algn="l">
              <a:lnSpc>
                <a:spcPct val="100000"/>
              </a:lnSpc>
              <a:spcBef>
                <a:spcPts val="0"/>
              </a:spcBef>
              <a:spcAft>
                <a:spcPts val="0"/>
              </a:spcAft>
              <a:buSzPts val="1400"/>
              <a:buNone/>
            </a:pPr>
            <a:r>
              <a:t/>
            </a:r>
            <a:endParaRPr/>
          </a:p>
        </p:txBody>
      </p:sp>
      <p:sp>
        <p:nvSpPr>
          <p:cNvPr id="178" name="Google Shape;178;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5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55"/>
          <p:cNvSpPr/>
          <p:nvPr/>
        </p:nvSpPr>
        <p:spPr>
          <a:xfrm>
            <a:off x="0" y="0"/>
            <a:ext cx="2589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24" name="Google Shape;24;p55"/>
          <p:cNvSpPr/>
          <p:nvPr/>
        </p:nvSpPr>
        <p:spPr>
          <a:xfrm>
            <a:off x="258898" y="6371090"/>
            <a:ext cx="11933400" cy="4869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25" name="Google Shape;25;p55"/>
          <p:cNvSpPr txBox="1"/>
          <p:nvPr/>
        </p:nvSpPr>
        <p:spPr>
          <a:xfrm>
            <a:off x="259175" y="6410950"/>
            <a:ext cx="3592200" cy="407100"/>
          </a:xfrm>
          <a:prstGeom prst="rect">
            <a:avLst/>
          </a:prstGeom>
          <a:noFill/>
          <a:ln>
            <a:noFill/>
          </a:ln>
        </p:spPr>
        <p:txBody>
          <a:bodyPr anchorCtr="0" anchor="t" bIns="94800" lIns="94800" spcFirstLastPara="1" rIns="94800" wrap="square" tIns="94800">
            <a:spAutoFit/>
          </a:bodyPr>
          <a:lstStyle/>
          <a:p>
            <a:pPr indent="0" lvl="0" marL="0" marR="0" rtl="0" algn="l">
              <a:lnSpc>
                <a:spcPct val="100000"/>
              </a:lnSpc>
              <a:spcBef>
                <a:spcPts val="0"/>
              </a:spcBef>
              <a:spcAft>
                <a:spcPts val="0"/>
              </a:spcAft>
              <a:buClr>
                <a:srgbClr val="000000"/>
              </a:buClr>
              <a:buSzPts val="1200"/>
              <a:buFont typeface="Arial"/>
              <a:buNone/>
            </a:pPr>
            <a:r>
              <a:rPr b="0" i="0" lang="en-US" u="none" cap="none" strike="noStrike">
                <a:solidFill>
                  <a:srgbClr val="FFFFFF"/>
                </a:solidFill>
                <a:latin typeface="Lexend Light"/>
                <a:ea typeface="Lexend Light"/>
                <a:cs typeface="Lexend Light"/>
                <a:sym typeface="Lexend Light"/>
              </a:rPr>
              <a:t>1</a:t>
            </a:r>
            <a:r>
              <a:rPr lang="en-US">
                <a:solidFill>
                  <a:srgbClr val="FFFFFF"/>
                </a:solidFill>
                <a:latin typeface="Lexend Light"/>
                <a:ea typeface="Lexend Light"/>
                <a:cs typeface="Lexend Light"/>
                <a:sym typeface="Lexend Light"/>
              </a:rPr>
              <a:t>2</a:t>
            </a:r>
            <a:r>
              <a:rPr b="0" i="0" lang="en-US" u="none" cap="none" strike="noStrike">
                <a:solidFill>
                  <a:srgbClr val="FFFFFF"/>
                </a:solidFill>
                <a:latin typeface="Lexend Light"/>
                <a:ea typeface="Lexend Light"/>
                <a:cs typeface="Lexend Light"/>
                <a:sym typeface="Lexend Light"/>
              </a:rPr>
              <a:t>/</a:t>
            </a:r>
            <a:r>
              <a:rPr lang="en-US">
                <a:solidFill>
                  <a:srgbClr val="FFFFFF"/>
                </a:solidFill>
                <a:latin typeface="Lexend Light"/>
                <a:ea typeface="Lexend Light"/>
                <a:cs typeface="Lexend Light"/>
                <a:sym typeface="Lexend Light"/>
              </a:rPr>
              <a:t>28</a:t>
            </a:r>
            <a:r>
              <a:rPr b="0" i="0" lang="en-US" u="none" cap="none" strike="noStrike">
                <a:solidFill>
                  <a:srgbClr val="FFFFFF"/>
                </a:solidFill>
                <a:latin typeface="Lexend Light"/>
                <a:ea typeface="Lexend Light"/>
                <a:cs typeface="Lexend Light"/>
                <a:sym typeface="Lexend Light"/>
              </a:rPr>
              <a:t>/2024</a:t>
            </a:r>
            <a:endParaRPr b="0" i="0" u="none" cap="none" strike="noStrike">
              <a:solidFill>
                <a:srgbClr val="FFFFFF"/>
              </a:solidFill>
              <a:latin typeface="Lexend Light"/>
              <a:ea typeface="Lexend Light"/>
              <a:cs typeface="Lexend Light"/>
              <a:sym typeface="Lexend Light"/>
            </a:endParaRPr>
          </a:p>
        </p:txBody>
      </p:sp>
      <p:sp>
        <p:nvSpPr>
          <p:cNvPr id="26" name="Google Shape;26;p55"/>
          <p:cNvSpPr txBox="1"/>
          <p:nvPr/>
        </p:nvSpPr>
        <p:spPr>
          <a:xfrm>
            <a:off x="4347174" y="6457598"/>
            <a:ext cx="3756900" cy="363600"/>
          </a:xfrm>
          <a:prstGeom prst="rect">
            <a:avLst/>
          </a:prstGeom>
          <a:no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200"/>
              <a:buFont typeface="Arial"/>
              <a:buNone/>
            </a:pPr>
            <a:r>
              <a:rPr lang="en-US">
                <a:solidFill>
                  <a:srgbClr val="FFFFFF"/>
                </a:solidFill>
                <a:latin typeface="Lexend Light"/>
                <a:ea typeface="Lexend Light"/>
                <a:cs typeface="Lexend Light"/>
                <a:sym typeface="Lexend Light"/>
              </a:rPr>
              <a:t>Data Exploration</a:t>
            </a:r>
            <a:endParaRPr b="0" i="0" u="none" cap="none" strike="noStrike">
              <a:solidFill>
                <a:srgbClr val="FFFFFF"/>
              </a:solidFill>
              <a:latin typeface="Lexend Light"/>
              <a:ea typeface="Lexend Light"/>
              <a:cs typeface="Lexend Light"/>
              <a:sym typeface="Lexend Light"/>
            </a:endParaRPr>
          </a:p>
        </p:txBody>
      </p:sp>
      <p:sp>
        <p:nvSpPr>
          <p:cNvPr id="27" name="Google Shape;27;p55"/>
          <p:cNvSpPr txBox="1"/>
          <p:nvPr/>
        </p:nvSpPr>
        <p:spPr>
          <a:xfrm>
            <a:off x="10861202" y="6401687"/>
            <a:ext cx="939900" cy="363600"/>
          </a:xfrm>
          <a:prstGeom prst="rect">
            <a:avLst/>
          </a:prstGeom>
          <a:noFill/>
          <a:ln>
            <a:noFill/>
          </a:ln>
        </p:spPr>
        <p:txBody>
          <a:bodyPr anchorCtr="0" anchor="ctr" bIns="35550" lIns="71100" spcFirstLastPara="1" rIns="71100" wrap="square" tIns="35550">
            <a:noAutofit/>
          </a:bodyPr>
          <a:lstStyle/>
          <a:p>
            <a:pPr indent="0" lvl="0" marL="0" rtl="0" algn="r">
              <a:spcBef>
                <a:spcPts val="0"/>
              </a:spcBef>
              <a:spcAft>
                <a:spcPts val="0"/>
              </a:spcAft>
              <a:buNone/>
            </a:pPr>
            <a:fld id="{00000000-1234-1234-1234-123412341234}" type="slidenum">
              <a:rPr lang="en-US">
                <a:solidFill>
                  <a:srgbClr val="FFFFFF"/>
                </a:solidFill>
                <a:latin typeface="Lexend Light"/>
                <a:ea typeface="Lexend Light"/>
                <a:cs typeface="Lexend Light"/>
                <a:sym typeface="Lexend Light"/>
              </a:rPr>
              <a:t>‹#›</a:t>
            </a:fld>
            <a:endParaRPr>
              <a:solidFill>
                <a:srgbClr val="FFFFFF"/>
              </a:solidFill>
              <a:latin typeface="Lexend Light"/>
              <a:ea typeface="Lexend Light"/>
              <a:cs typeface="Lexend Light"/>
              <a:sym typeface="Lexend Light"/>
            </a:endParaRPr>
          </a:p>
        </p:txBody>
      </p:sp>
      <p:pic>
        <p:nvPicPr>
          <p:cNvPr id="28" name="Google Shape;28;p55"/>
          <p:cNvPicPr preferRelativeResize="0"/>
          <p:nvPr/>
        </p:nvPicPr>
        <p:blipFill rotWithShape="1">
          <a:blip r:embed="rId2">
            <a:alphaModFix/>
          </a:blip>
          <a:srcRect b="0" l="0" r="0" t="0"/>
          <a:stretch/>
        </p:blipFill>
        <p:spPr>
          <a:xfrm>
            <a:off x="9996199" y="0"/>
            <a:ext cx="2130473" cy="7103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95" name="Shape 9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96" name="Shape 9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6"/>
          <p:cNvSpPr/>
          <p:nvPr/>
        </p:nvSpPr>
        <p:spPr>
          <a:xfrm>
            <a:off x="0" y="0"/>
            <a:ext cx="2589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3" name="Google Shape;33;p56"/>
          <p:cNvSpPr/>
          <p:nvPr/>
        </p:nvSpPr>
        <p:spPr>
          <a:xfrm>
            <a:off x="258625" y="6340076"/>
            <a:ext cx="11933400" cy="5178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4" name="Google Shape;34;p56"/>
          <p:cNvSpPr txBox="1"/>
          <p:nvPr/>
        </p:nvSpPr>
        <p:spPr>
          <a:xfrm>
            <a:off x="10861202" y="6401687"/>
            <a:ext cx="939900" cy="363600"/>
          </a:xfrm>
          <a:prstGeom prst="rect">
            <a:avLst/>
          </a:prstGeom>
          <a:noFill/>
          <a:ln>
            <a:noFill/>
          </a:ln>
        </p:spPr>
        <p:txBody>
          <a:bodyPr anchorCtr="0" anchor="ctr" bIns="35550" lIns="71100" spcFirstLastPara="1" rIns="71100" wrap="square" tIns="35550">
            <a:noAutofit/>
          </a:bodyPr>
          <a:lstStyle/>
          <a:p>
            <a:pPr indent="0" lvl="0" marL="0" rtl="0" algn="r">
              <a:spcBef>
                <a:spcPts val="0"/>
              </a:spcBef>
              <a:spcAft>
                <a:spcPts val="0"/>
              </a:spcAft>
              <a:buNone/>
            </a:pPr>
            <a:fld id="{00000000-1234-1234-1234-123412341234}" type="slidenum">
              <a:rPr lang="en-US">
                <a:solidFill>
                  <a:srgbClr val="FFFFFF"/>
                </a:solidFill>
                <a:latin typeface="Lexend Light"/>
                <a:ea typeface="Lexend Light"/>
                <a:cs typeface="Lexend Light"/>
                <a:sym typeface="Lexend Light"/>
              </a:rPr>
              <a:t>‹#›</a:t>
            </a:fld>
            <a:endParaRPr>
              <a:solidFill>
                <a:srgbClr val="FFFFFF"/>
              </a:solidFill>
              <a:latin typeface="Lexend Light"/>
              <a:ea typeface="Lexend Light"/>
              <a:cs typeface="Lexend Light"/>
              <a:sym typeface="Lexend Light"/>
            </a:endParaRPr>
          </a:p>
        </p:txBody>
      </p:sp>
      <p:pic>
        <p:nvPicPr>
          <p:cNvPr id="35" name="Google Shape;35;p56"/>
          <p:cNvPicPr preferRelativeResize="0"/>
          <p:nvPr/>
        </p:nvPicPr>
        <p:blipFill rotWithShape="1">
          <a:blip r:embed="rId2">
            <a:alphaModFix/>
          </a:blip>
          <a:srcRect b="0" l="0" r="0" t="0"/>
          <a:stretch/>
        </p:blipFill>
        <p:spPr>
          <a:xfrm>
            <a:off x="9996199" y="0"/>
            <a:ext cx="2130473" cy="710360"/>
          </a:xfrm>
          <a:prstGeom prst="rect">
            <a:avLst/>
          </a:prstGeom>
          <a:noFill/>
          <a:ln>
            <a:noFill/>
          </a:ln>
        </p:spPr>
      </p:pic>
      <p:sp>
        <p:nvSpPr>
          <p:cNvPr id="36" name="Google Shape;36;p56"/>
          <p:cNvSpPr txBox="1"/>
          <p:nvPr/>
        </p:nvSpPr>
        <p:spPr>
          <a:xfrm>
            <a:off x="258900" y="6387775"/>
            <a:ext cx="3592200" cy="422400"/>
          </a:xfrm>
          <a:prstGeom prst="rect">
            <a:avLst/>
          </a:prstGeom>
          <a:noFill/>
          <a:ln>
            <a:noFill/>
          </a:ln>
        </p:spPr>
        <p:txBody>
          <a:bodyPr anchorCtr="0" anchor="t" bIns="94800" lIns="94800" spcFirstLastPara="1" rIns="94800" wrap="square" tIns="94800">
            <a:spAutoFit/>
          </a:bodyPr>
          <a:lstStyle/>
          <a:p>
            <a:pPr indent="0" lvl="0" marL="0" marR="0" rtl="0" algn="l">
              <a:lnSpc>
                <a:spcPct val="100000"/>
              </a:lnSpc>
              <a:spcBef>
                <a:spcPts val="0"/>
              </a:spcBef>
              <a:spcAft>
                <a:spcPts val="0"/>
              </a:spcAft>
              <a:buClr>
                <a:srgbClr val="000000"/>
              </a:buClr>
              <a:buSzPts val="1200"/>
              <a:buFont typeface="Arial"/>
              <a:buNone/>
            </a:pPr>
            <a:r>
              <a:rPr b="0" i="0" lang="en-US" sz="1500" u="none" cap="none" strike="noStrike">
                <a:solidFill>
                  <a:srgbClr val="FFFFFF"/>
                </a:solidFill>
                <a:latin typeface="Lexend Light"/>
                <a:ea typeface="Lexend Light"/>
                <a:cs typeface="Lexend Light"/>
                <a:sym typeface="Lexend Light"/>
              </a:rPr>
              <a:t>1</a:t>
            </a:r>
            <a:r>
              <a:rPr lang="en-US" sz="1500">
                <a:solidFill>
                  <a:srgbClr val="FFFFFF"/>
                </a:solidFill>
                <a:latin typeface="Lexend Light"/>
                <a:ea typeface="Lexend Light"/>
                <a:cs typeface="Lexend Light"/>
                <a:sym typeface="Lexend Light"/>
              </a:rPr>
              <a:t>2</a:t>
            </a:r>
            <a:r>
              <a:rPr b="0" i="0" lang="en-US" sz="1500" u="none" cap="none" strike="noStrike">
                <a:solidFill>
                  <a:srgbClr val="FFFFFF"/>
                </a:solidFill>
                <a:latin typeface="Lexend Light"/>
                <a:ea typeface="Lexend Light"/>
                <a:cs typeface="Lexend Light"/>
                <a:sym typeface="Lexend Light"/>
              </a:rPr>
              <a:t>/</a:t>
            </a:r>
            <a:r>
              <a:rPr lang="en-US" sz="1500">
                <a:solidFill>
                  <a:srgbClr val="FFFFFF"/>
                </a:solidFill>
                <a:latin typeface="Lexend Light"/>
                <a:ea typeface="Lexend Light"/>
                <a:cs typeface="Lexend Light"/>
                <a:sym typeface="Lexend Light"/>
              </a:rPr>
              <a:t>28</a:t>
            </a:r>
            <a:r>
              <a:rPr b="0" i="0" lang="en-US" sz="1500" u="none" cap="none" strike="noStrike">
                <a:solidFill>
                  <a:srgbClr val="FFFFFF"/>
                </a:solidFill>
                <a:latin typeface="Lexend Light"/>
                <a:ea typeface="Lexend Light"/>
                <a:cs typeface="Lexend Light"/>
                <a:sym typeface="Lexend Light"/>
              </a:rPr>
              <a:t>/2024</a:t>
            </a:r>
            <a:endParaRPr b="0" i="0" sz="1500" u="none" cap="none" strike="noStrike">
              <a:solidFill>
                <a:srgbClr val="FFFFFF"/>
              </a:solidFill>
              <a:latin typeface="Lexend Light"/>
              <a:ea typeface="Lexend Light"/>
              <a:cs typeface="Lexend Light"/>
              <a:sym typeface="Lexend Light"/>
            </a:endParaRPr>
          </a:p>
        </p:txBody>
      </p:sp>
      <p:sp>
        <p:nvSpPr>
          <p:cNvPr id="37" name="Google Shape;37;p56"/>
          <p:cNvSpPr txBox="1"/>
          <p:nvPr/>
        </p:nvSpPr>
        <p:spPr>
          <a:xfrm>
            <a:off x="4346899" y="6434423"/>
            <a:ext cx="3756900" cy="363600"/>
          </a:xfrm>
          <a:prstGeom prst="rect">
            <a:avLst/>
          </a:prstGeom>
          <a:no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200"/>
              <a:buFont typeface="Arial"/>
              <a:buNone/>
            </a:pPr>
            <a:r>
              <a:rPr lang="en-US" sz="1500">
                <a:solidFill>
                  <a:srgbClr val="FFFFFF"/>
                </a:solidFill>
                <a:latin typeface="Lexend Light"/>
                <a:ea typeface="Lexend Light"/>
                <a:cs typeface="Lexend Light"/>
                <a:sym typeface="Lexend Light"/>
              </a:rPr>
              <a:t>Data Exploration</a:t>
            </a:r>
            <a:endParaRPr b="0" i="0" sz="1500" u="none" cap="none" strike="noStrike">
              <a:solidFill>
                <a:srgbClr val="FFFFFF"/>
              </a:solidFill>
              <a:latin typeface="Lexend Light"/>
              <a:ea typeface="Lexend Light"/>
              <a:cs typeface="Lexend Light"/>
              <a:sym typeface="Lexen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5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5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5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5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5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63"/>
          <p:cNvSpPr/>
          <p:nvPr>
            <p:ph idx="2" type="pic"/>
          </p:nvPr>
        </p:nvSpPr>
        <p:spPr>
          <a:xfrm>
            <a:off x="5183188" y="987425"/>
            <a:ext cx="6172200" cy="4873625"/>
          </a:xfrm>
          <a:prstGeom prst="rect">
            <a:avLst/>
          </a:prstGeom>
          <a:noFill/>
          <a:ln>
            <a:noFill/>
          </a:ln>
        </p:spPr>
      </p:sp>
      <p:sp>
        <p:nvSpPr>
          <p:cNvPr id="79" name="Google Shape;79;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Arial"/>
              <a:buNone/>
              <a:defRPr/>
            </a:lvl1pPr>
            <a:lvl2pPr indent="0" lvl="1" marL="0" algn="r">
              <a:spcBef>
                <a:spcPts val="0"/>
              </a:spcBef>
              <a:spcAft>
                <a:spcPts val="0"/>
              </a:spcAft>
              <a:buClr>
                <a:srgbClr val="888888"/>
              </a:buClr>
              <a:buSzPts val="1200"/>
              <a:buFont typeface="Arial"/>
              <a:buNone/>
              <a:defRPr/>
            </a:lvl2pPr>
            <a:lvl3pPr indent="0" lvl="2" marL="0" algn="r">
              <a:spcBef>
                <a:spcPts val="0"/>
              </a:spcBef>
              <a:spcAft>
                <a:spcPts val="0"/>
              </a:spcAft>
              <a:buClr>
                <a:srgbClr val="888888"/>
              </a:buClr>
              <a:buSzPts val="1200"/>
              <a:buFont typeface="Arial"/>
              <a:buNone/>
              <a:defRPr/>
            </a:lvl3pPr>
            <a:lvl4pPr indent="0" lvl="3" marL="0" algn="r">
              <a:spcBef>
                <a:spcPts val="0"/>
              </a:spcBef>
              <a:spcAft>
                <a:spcPts val="0"/>
              </a:spcAft>
              <a:buClr>
                <a:srgbClr val="888888"/>
              </a:buClr>
              <a:buSzPts val="1200"/>
              <a:buFont typeface="Arial"/>
              <a:buNone/>
              <a:defRPr/>
            </a:lvl4pPr>
            <a:lvl5pPr indent="0" lvl="4" marL="0" algn="r">
              <a:spcBef>
                <a:spcPts val="0"/>
              </a:spcBef>
              <a:spcAft>
                <a:spcPts val="0"/>
              </a:spcAft>
              <a:buClr>
                <a:srgbClr val="888888"/>
              </a:buClr>
              <a:buSzPts val="1200"/>
              <a:buFont typeface="Arial"/>
              <a:buNone/>
              <a:defRPr/>
            </a:lvl5pPr>
            <a:lvl6pPr indent="0" lvl="5" marL="0" algn="r">
              <a:spcBef>
                <a:spcPts val="0"/>
              </a:spcBef>
              <a:spcAft>
                <a:spcPts val="0"/>
              </a:spcAft>
              <a:buClr>
                <a:srgbClr val="888888"/>
              </a:buClr>
              <a:buSzPts val="1200"/>
              <a:buFont typeface="Arial"/>
              <a:buNone/>
              <a:defRPr/>
            </a:lvl6pPr>
            <a:lvl7pPr indent="0" lvl="6" marL="0" algn="r">
              <a:spcBef>
                <a:spcPts val="0"/>
              </a:spcBef>
              <a:spcAft>
                <a:spcPts val="0"/>
              </a:spcAft>
              <a:buClr>
                <a:srgbClr val="888888"/>
              </a:buClr>
              <a:buSzPts val="1200"/>
              <a:buFont typeface="Arial"/>
              <a:buNone/>
              <a:defRPr/>
            </a:lvl7pPr>
            <a:lvl8pPr indent="0" lvl="7" marL="0" algn="r">
              <a:spcBef>
                <a:spcPts val="0"/>
              </a:spcBef>
              <a:spcAft>
                <a:spcPts val="0"/>
              </a:spcAft>
              <a:buClr>
                <a:srgbClr val="888888"/>
              </a:buClr>
              <a:buSzPts val="1200"/>
              <a:buFont typeface="Arial"/>
              <a:buNone/>
              <a:defRPr/>
            </a:lvl8pPr>
            <a:lvl9pPr indent="0" lvl="8" marL="0" algn="r">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1"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4"/>
          <p:cNvSpPr/>
          <p:nvPr/>
        </p:nvSpPr>
        <p:spPr>
          <a:xfrm>
            <a:off x="0" y="0"/>
            <a:ext cx="258900" cy="68580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13" name="Google Shape;13;p54"/>
          <p:cNvSpPr/>
          <p:nvPr/>
        </p:nvSpPr>
        <p:spPr>
          <a:xfrm>
            <a:off x="258898" y="6371090"/>
            <a:ext cx="11933400" cy="4869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14" name="Google Shape;14;p54"/>
          <p:cNvSpPr txBox="1"/>
          <p:nvPr/>
        </p:nvSpPr>
        <p:spPr>
          <a:xfrm>
            <a:off x="259175" y="6410950"/>
            <a:ext cx="3592200" cy="407100"/>
          </a:xfrm>
          <a:prstGeom prst="rect">
            <a:avLst/>
          </a:prstGeom>
          <a:noFill/>
          <a:ln>
            <a:noFill/>
          </a:ln>
        </p:spPr>
        <p:txBody>
          <a:bodyPr anchorCtr="0" anchor="t" bIns="94800" lIns="94800" spcFirstLastPara="1" rIns="94800" wrap="square" tIns="94800">
            <a:spAutoFit/>
          </a:bodyPr>
          <a:lstStyle/>
          <a:p>
            <a:pPr indent="0" lvl="0" marL="0" marR="0" rtl="0" algn="l">
              <a:lnSpc>
                <a:spcPct val="100000"/>
              </a:lnSpc>
              <a:spcBef>
                <a:spcPts val="0"/>
              </a:spcBef>
              <a:spcAft>
                <a:spcPts val="0"/>
              </a:spcAft>
              <a:buClr>
                <a:srgbClr val="000000"/>
              </a:buClr>
              <a:buSzPts val="1200"/>
              <a:buFont typeface="Arial"/>
              <a:buNone/>
            </a:pPr>
            <a:r>
              <a:rPr b="0" i="0" lang="en-US" u="none" cap="none" strike="noStrike">
                <a:solidFill>
                  <a:srgbClr val="FFFFFF"/>
                </a:solidFill>
                <a:latin typeface="Lexend Light"/>
                <a:ea typeface="Lexend Light"/>
                <a:cs typeface="Lexend Light"/>
                <a:sym typeface="Lexend Light"/>
              </a:rPr>
              <a:t>1</a:t>
            </a:r>
            <a:r>
              <a:rPr lang="en-US">
                <a:solidFill>
                  <a:srgbClr val="FFFFFF"/>
                </a:solidFill>
                <a:latin typeface="Lexend Light"/>
                <a:ea typeface="Lexend Light"/>
                <a:cs typeface="Lexend Light"/>
                <a:sym typeface="Lexend Light"/>
              </a:rPr>
              <a:t>2</a:t>
            </a:r>
            <a:r>
              <a:rPr b="0" i="0" lang="en-US" u="none" cap="none" strike="noStrike">
                <a:solidFill>
                  <a:srgbClr val="FFFFFF"/>
                </a:solidFill>
                <a:latin typeface="Lexend Light"/>
                <a:ea typeface="Lexend Light"/>
                <a:cs typeface="Lexend Light"/>
                <a:sym typeface="Lexend Light"/>
              </a:rPr>
              <a:t>/</a:t>
            </a:r>
            <a:r>
              <a:rPr lang="en-US">
                <a:solidFill>
                  <a:srgbClr val="FFFFFF"/>
                </a:solidFill>
                <a:latin typeface="Lexend Light"/>
                <a:ea typeface="Lexend Light"/>
                <a:cs typeface="Lexend Light"/>
                <a:sym typeface="Lexend Light"/>
              </a:rPr>
              <a:t>28</a:t>
            </a:r>
            <a:r>
              <a:rPr b="0" i="0" lang="en-US" u="none" cap="none" strike="noStrike">
                <a:solidFill>
                  <a:srgbClr val="FFFFFF"/>
                </a:solidFill>
                <a:latin typeface="Lexend Light"/>
                <a:ea typeface="Lexend Light"/>
                <a:cs typeface="Lexend Light"/>
                <a:sym typeface="Lexend Light"/>
              </a:rPr>
              <a:t>/2024</a:t>
            </a:r>
            <a:endParaRPr b="0" i="0" u="none" cap="none" strike="noStrike">
              <a:solidFill>
                <a:srgbClr val="FFFFFF"/>
              </a:solidFill>
              <a:latin typeface="Lexend Light"/>
              <a:ea typeface="Lexend Light"/>
              <a:cs typeface="Lexend Light"/>
              <a:sym typeface="Lexend Light"/>
            </a:endParaRPr>
          </a:p>
        </p:txBody>
      </p:sp>
      <p:sp>
        <p:nvSpPr>
          <p:cNvPr id="15" name="Google Shape;15;p54"/>
          <p:cNvSpPr txBox="1"/>
          <p:nvPr/>
        </p:nvSpPr>
        <p:spPr>
          <a:xfrm>
            <a:off x="4347174" y="6457598"/>
            <a:ext cx="3756900" cy="363600"/>
          </a:xfrm>
          <a:prstGeom prst="rect">
            <a:avLst/>
          </a:prstGeom>
          <a:noFill/>
          <a:ln>
            <a:noFill/>
          </a:ln>
        </p:spPr>
        <p:txBody>
          <a:bodyPr anchorCtr="0" anchor="ctr" bIns="35550" lIns="71100" spcFirstLastPara="1" rIns="71100" wrap="square" tIns="35550">
            <a:noAutofit/>
          </a:bodyPr>
          <a:lstStyle/>
          <a:p>
            <a:pPr indent="0" lvl="0" marL="0" marR="0" rtl="0" algn="ctr">
              <a:lnSpc>
                <a:spcPct val="100000"/>
              </a:lnSpc>
              <a:spcBef>
                <a:spcPts val="0"/>
              </a:spcBef>
              <a:spcAft>
                <a:spcPts val="0"/>
              </a:spcAft>
              <a:buClr>
                <a:srgbClr val="000000"/>
              </a:buClr>
              <a:buSzPts val="1200"/>
              <a:buFont typeface="Arial"/>
              <a:buNone/>
            </a:pPr>
            <a:r>
              <a:rPr lang="en-US">
                <a:solidFill>
                  <a:srgbClr val="FFFFFF"/>
                </a:solidFill>
                <a:latin typeface="Lexend Light"/>
                <a:ea typeface="Lexend Light"/>
                <a:cs typeface="Lexend Light"/>
                <a:sym typeface="Lexend Light"/>
              </a:rPr>
              <a:t>Data Exploration</a:t>
            </a:r>
            <a:endParaRPr b="0" i="0" u="none" cap="none" strike="noStrike">
              <a:solidFill>
                <a:srgbClr val="FFFFFF"/>
              </a:solidFill>
              <a:latin typeface="Lexend Light"/>
              <a:ea typeface="Lexend Light"/>
              <a:cs typeface="Lexend Light"/>
              <a:sym typeface="Lexend Light"/>
            </a:endParaRPr>
          </a:p>
        </p:txBody>
      </p:sp>
      <p:sp>
        <p:nvSpPr>
          <p:cNvPr id="16" name="Google Shape;16;p54"/>
          <p:cNvSpPr txBox="1"/>
          <p:nvPr/>
        </p:nvSpPr>
        <p:spPr>
          <a:xfrm>
            <a:off x="10861202" y="6401687"/>
            <a:ext cx="939900" cy="363600"/>
          </a:xfrm>
          <a:prstGeom prst="rect">
            <a:avLst/>
          </a:prstGeom>
          <a:noFill/>
          <a:ln>
            <a:noFill/>
          </a:ln>
        </p:spPr>
        <p:txBody>
          <a:bodyPr anchorCtr="0" anchor="ctr" bIns="35550" lIns="71100" spcFirstLastPara="1" rIns="71100" wrap="square" tIns="35550">
            <a:noAutofit/>
          </a:bodyPr>
          <a:lstStyle/>
          <a:p>
            <a:pPr indent="0" lvl="0" marL="0" rtl="0" algn="r">
              <a:spcBef>
                <a:spcPts val="0"/>
              </a:spcBef>
              <a:spcAft>
                <a:spcPts val="0"/>
              </a:spcAft>
              <a:buNone/>
            </a:pPr>
            <a:fld id="{00000000-1234-1234-1234-123412341234}" type="slidenum">
              <a:rPr lang="en-US">
                <a:solidFill>
                  <a:srgbClr val="FFFFFF"/>
                </a:solidFill>
                <a:latin typeface="Lexend Light"/>
                <a:ea typeface="Lexend Light"/>
                <a:cs typeface="Lexend Light"/>
                <a:sym typeface="Lexend Light"/>
              </a:rPr>
              <a:t>‹#›</a:t>
            </a:fld>
            <a:endParaRPr>
              <a:solidFill>
                <a:srgbClr val="FFFFFF"/>
              </a:solidFill>
              <a:latin typeface="Lexend Light"/>
              <a:ea typeface="Lexend Light"/>
              <a:cs typeface="Lexend Light"/>
              <a:sym typeface="Lexend Light"/>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11.png"/><Relationship Id="rId8"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pic>
        <p:nvPicPr>
          <p:cNvPr id="101" name="Google Shape;101;g32236bd1c04_0_100"/>
          <p:cNvPicPr preferRelativeResize="0"/>
          <p:nvPr/>
        </p:nvPicPr>
        <p:blipFill rotWithShape="1">
          <a:blip r:embed="rId4">
            <a:alphaModFix amt="86000"/>
          </a:blip>
          <a:srcRect b="0" l="2104" r="0" t="4351"/>
          <a:stretch/>
        </p:blipFill>
        <p:spPr>
          <a:xfrm>
            <a:off x="256032" y="2427904"/>
            <a:ext cx="11935967" cy="1404983"/>
          </a:xfrm>
          <a:prstGeom prst="rect">
            <a:avLst/>
          </a:prstGeom>
          <a:solidFill>
            <a:schemeClr val="dk1">
              <a:alpha val="14510"/>
            </a:schemeClr>
          </a:solidFill>
          <a:ln>
            <a:noFill/>
          </a:ln>
        </p:spPr>
      </p:pic>
      <p:sp>
        <p:nvSpPr>
          <p:cNvPr id="102" name="Google Shape;102;g32236bd1c04_0_100"/>
          <p:cNvSpPr txBox="1"/>
          <p:nvPr>
            <p:ph idx="1" type="subTitle"/>
          </p:nvPr>
        </p:nvSpPr>
        <p:spPr>
          <a:xfrm>
            <a:off x="256032" y="3832912"/>
            <a:ext cx="11936100" cy="664500"/>
          </a:xfrm>
          <a:prstGeom prst="rect">
            <a:avLst/>
          </a:prstGeom>
          <a:solidFill>
            <a:srgbClr val="EAAB29"/>
          </a:solidFill>
          <a:ln>
            <a:noFill/>
          </a:ln>
        </p:spPr>
        <p:txBody>
          <a:bodyPr anchorCtr="0" anchor="t" bIns="47400" lIns="94800" spcFirstLastPara="1" rIns="94800" wrap="square" tIns="47400">
            <a:normAutofit fontScale="77500" lnSpcReduction="20000"/>
          </a:bodyPr>
          <a:lstStyle/>
          <a:p>
            <a:pPr indent="0" lvl="0" marL="0" rtl="0" algn="ctr">
              <a:lnSpc>
                <a:spcPct val="100000"/>
              </a:lnSpc>
              <a:spcBef>
                <a:spcPts val="0"/>
              </a:spcBef>
              <a:spcAft>
                <a:spcPts val="0"/>
              </a:spcAft>
              <a:buClr>
                <a:schemeClr val="dk1"/>
              </a:buClr>
              <a:buSzPct val="100000"/>
              <a:buFont typeface="Arial"/>
              <a:buNone/>
            </a:pPr>
            <a:r>
              <a:rPr lang="en-US" sz="5900">
                <a:solidFill>
                  <a:srgbClr val="1A1A1A"/>
                </a:solidFill>
                <a:latin typeface="Lexend"/>
                <a:ea typeface="Lexend"/>
                <a:cs typeface="Lexend"/>
                <a:sym typeface="Lexend"/>
              </a:rPr>
              <a:t>Data Exploration in</a:t>
            </a:r>
            <a:r>
              <a:rPr lang="en-US" sz="5900">
                <a:solidFill>
                  <a:srgbClr val="1A1A1A"/>
                </a:solidFill>
                <a:latin typeface="Lexend"/>
                <a:ea typeface="Lexend"/>
                <a:cs typeface="Lexend"/>
                <a:sym typeface="Lexend"/>
              </a:rPr>
              <a:t> MEASUR</a:t>
            </a:r>
            <a:endParaRPr>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A screenshot of a computer&#10;&#10;Description automatically generated" id="190" name="Google Shape;190;p44"/>
          <p:cNvPicPr preferRelativeResize="0"/>
          <p:nvPr>
            <p:ph idx="1" type="body"/>
          </p:nvPr>
        </p:nvPicPr>
        <p:blipFill rotWithShape="1">
          <a:blip r:embed="rId3">
            <a:alphaModFix/>
          </a:blip>
          <a:srcRect b="0" l="0" r="0" t="0"/>
          <a:stretch/>
        </p:blipFill>
        <p:spPr>
          <a:xfrm>
            <a:off x="879300" y="777240"/>
            <a:ext cx="10433400" cy="5468100"/>
          </a:xfrm>
          <a:prstGeom prst="rect">
            <a:avLst/>
          </a:prstGeom>
          <a:noFill/>
          <a:ln cap="flat" cmpd="sng" w="9525">
            <a:solidFill>
              <a:schemeClr val="dk1"/>
            </a:solidFill>
            <a:prstDash val="solid"/>
            <a:round/>
            <a:headEnd len="sm" w="sm" type="none"/>
            <a:tailEnd len="sm" w="sm" type="none"/>
          </a:ln>
        </p:spPr>
      </p:pic>
      <p:sp>
        <p:nvSpPr>
          <p:cNvPr id="191" name="Google Shape;191;p44"/>
          <p:cNvSpPr/>
          <p:nvPr/>
        </p:nvSpPr>
        <p:spPr>
          <a:xfrm>
            <a:off x="2326951" y="1229850"/>
            <a:ext cx="1466700" cy="2286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2" name="Google Shape;192;p44"/>
          <p:cNvSpPr/>
          <p:nvPr/>
        </p:nvSpPr>
        <p:spPr>
          <a:xfrm>
            <a:off x="4274525" y="908650"/>
            <a:ext cx="417300" cy="230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3" name="Google Shape;193;p44"/>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Setup- Select Header Row</a:t>
            </a:r>
            <a:endParaRPr sz="3600" u="sng">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A screenshot of a computer&#10;&#10;Description automatically generated" id="199" name="Google Shape;199;p45"/>
          <p:cNvPicPr preferRelativeResize="0"/>
          <p:nvPr>
            <p:ph idx="1" type="body"/>
          </p:nvPr>
        </p:nvPicPr>
        <p:blipFill rotWithShape="1">
          <a:blip r:embed="rId3">
            <a:alphaModFix/>
          </a:blip>
          <a:srcRect b="0" l="0" r="0" t="0"/>
          <a:stretch/>
        </p:blipFill>
        <p:spPr>
          <a:xfrm>
            <a:off x="879300" y="777240"/>
            <a:ext cx="10433400" cy="5468100"/>
          </a:xfrm>
          <a:prstGeom prst="rect">
            <a:avLst/>
          </a:prstGeom>
          <a:noFill/>
          <a:ln cap="flat" cmpd="sng" w="9525">
            <a:solidFill>
              <a:schemeClr val="dk1"/>
            </a:solidFill>
            <a:prstDash val="solid"/>
            <a:round/>
            <a:headEnd len="sm" w="sm" type="none"/>
            <a:tailEnd len="sm" w="sm" type="none"/>
          </a:ln>
        </p:spPr>
      </p:pic>
      <p:sp>
        <p:nvSpPr>
          <p:cNvPr id="200" name="Google Shape;200;p45"/>
          <p:cNvSpPr/>
          <p:nvPr/>
        </p:nvSpPr>
        <p:spPr>
          <a:xfrm>
            <a:off x="4280178" y="908650"/>
            <a:ext cx="422700" cy="230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1" name="Google Shape;201;p45"/>
          <p:cNvSpPr/>
          <p:nvPr/>
        </p:nvSpPr>
        <p:spPr>
          <a:xfrm>
            <a:off x="3783522" y="1225975"/>
            <a:ext cx="1458300" cy="230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2" name="Google Shape;202;p45"/>
          <p:cNvSpPr/>
          <p:nvPr/>
        </p:nvSpPr>
        <p:spPr>
          <a:xfrm>
            <a:off x="1189600" y="4613150"/>
            <a:ext cx="9787800" cy="8643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3" name="Google Shape;203;p45"/>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Setup- Refine Data</a:t>
            </a:r>
            <a:endParaRPr sz="3600" u="sng">
              <a:latin typeface="Lexend"/>
              <a:ea typeface="Lexend"/>
              <a:cs typeface="Lexend"/>
              <a:sym typeface="Lexe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A screenshot of a computer&#10;&#10;Description automatically generated" id="209" name="Google Shape;209;p46"/>
          <p:cNvPicPr preferRelativeResize="0"/>
          <p:nvPr>
            <p:ph idx="1" type="body"/>
          </p:nvPr>
        </p:nvPicPr>
        <p:blipFill rotWithShape="1">
          <a:blip r:embed="rId3">
            <a:alphaModFix/>
          </a:blip>
          <a:srcRect b="0" l="0" r="0" t="0"/>
          <a:stretch/>
        </p:blipFill>
        <p:spPr>
          <a:xfrm>
            <a:off x="877824" y="777240"/>
            <a:ext cx="10433400" cy="5468100"/>
          </a:xfrm>
          <a:prstGeom prst="rect">
            <a:avLst/>
          </a:prstGeom>
          <a:noFill/>
          <a:ln cap="flat" cmpd="sng" w="9525">
            <a:solidFill>
              <a:schemeClr val="dk1"/>
            </a:solidFill>
            <a:prstDash val="solid"/>
            <a:round/>
            <a:headEnd len="sm" w="sm" type="none"/>
            <a:tailEnd len="sm" w="sm" type="none"/>
          </a:ln>
        </p:spPr>
      </p:pic>
      <p:sp>
        <p:nvSpPr>
          <p:cNvPr id="210" name="Google Shape;210;p46"/>
          <p:cNvSpPr/>
          <p:nvPr/>
        </p:nvSpPr>
        <p:spPr>
          <a:xfrm>
            <a:off x="4297000" y="909550"/>
            <a:ext cx="394800" cy="230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46"/>
          <p:cNvSpPr/>
          <p:nvPr/>
        </p:nvSpPr>
        <p:spPr>
          <a:xfrm>
            <a:off x="5230128" y="1230325"/>
            <a:ext cx="1482000" cy="239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46"/>
          <p:cNvSpPr/>
          <p:nvPr/>
        </p:nvSpPr>
        <p:spPr>
          <a:xfrm>
            <a:off x="1259602" y="1641250"/>
            <a:ext cx="9661500" cy="5856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46"/>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Setup- Map Date and Time</a:t>
            </a:r>
            <a:endParaRPr sz="3600" u="sng">
              <a:latin typeface="Lexend"/>
              <a:ea typeface="Lexend"/>
              <a:cs typeface="Lexend"/>
              <a:sym typeface="Lexe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Google Shape;219;g32236bd1c04_0_325"/>
          <p:cNvSpPr txBox="1"/>
          <p:nvPr>
            <p:ph idx="4294967295" type="title"/>
          </p:nvPr>
        </p:nvSpPr>
        <p:spPr>
          <a:xfrm>
            <a:off x="2912500" y="3060900"/>
            <a:ext cx="8250000" cy="736200"/>
          </a:xfrm>
          <a:prstGeom prst="rect">
            <a:avLst/>
          </a:prstGeom>
          <a:noFill/>
          <a:ln>
            <a:noFill/>
          </a:ln>
        </p:spPr>
        <p:txBody>
          <a:bodyPr anchorCtr="0" anchor="ctr" bIns="47400" lIns="94800" spcFirstLastPara="1" rIns="94800" wrap="square" tIns="47400">
            <a:noAutofit/>
          </a:bodyPr>
          <a:lstStyle/>
          <a:p>
            <a:pPr indent="0" lvl="0" marL="0" marR="0" rtl="0" algn="ctr">
              <a:lnSpc>
                <a:spcPct val="90000"/>
              </a:lnSpc>
              <a:spcBef>
                <a:spcPts val="0"/>
              </a:spcBef>
              <a:spcAft>
                <a:spcPts val="0"/>
              </a:spcAft>
              <a:buClr>
                <a:srgbClr val="002855"/>
              </a:buClr>
              <a:buSzPts val="4100"/>
              <a:buFont typeface="Arial Black"/>
              <a:buNone/>
            </a:pPr>
            <a:r>
              <a:rPr b="0" lang="en-US" sz="4000">
                <a:solidFill>
                  <a:srgbClr val="002855"/>
                </a:solidFill>
                <a:latin typeface="Lexend Medium"/>
                <a:ea typeface="Lexend Medium"/>
                <a:cs typeface="Lexend Medium"/>
                <a:sym typeface="Lexend Medium"/>
              </a:rPr>
              <a:t>Day Type Analysis</a:t>
            </a:r>
            <a:endParaRPr b="0" i="0" sz="4000" u="none" cap="none" strike="noStrike">
              <a:solidFill>
                <a:srgbClr val="000000"/>
              </a:solidFill>
              <a:latin typeface="Lexend"/>
              <a:ea typeface="Lexend"/>
              <a:cs typeface="Lexend"/>
              <a:sym typeface="Lexe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A screenshot of a data analysis&#10;&#10;Description automatically generated" id="225" name="Google Shape;225;p47"/>
          <p:cNvPicPr preferRelativeResize="0"/>
          <p:nvPr>
            <p:ph idx="1" type="body"/>
          </p:nvPr>
        </p:nvPicPr>
        <p:blipFill rotWithShape="1">
          <a:blip r:embed="rId3">
            <a:alphaModFix/>
          </a:blip>
          <a:srcRect b="0" l="0" r="0" t="0"/>
          <a:stretch/>
        </p:blipFill>
        <p:spPr>
          <a:xfrm>
            <a:off x="924200" y="777240"/>
            <a:ext cx="10433400" cy="5468100"/>
          </a:xfrm>
          <a:prstGeom prst="rect">
            <a:avLst/>
          </a:prstGeom>
          <a:noFill/>
          <a:ln cap="flat" cmpd="sng" w="9525">
            <a:solidFill>
              <a:schemeClr val="dk1"/>
            </a:solidFill>
            <a:prstDash val="solid"/>
            <a:round/>
            <a:headEnd len="sm" w="sm" type="none"/>
            <a:tailEnd len="sm" w="sm" type="none"/>
          </a:ln>
        </p:spPr>
      </p:pic>
      <p:sp>
        <p:nvSpPr>
          <p:cNvPr id="226" name="Google Shape;226;p47"/>
          <p:cNvSpPr/>
          <p:nvPr/>
        </p:nvSpPr>
        <p:spPr>
          <a:xfrm>
            <a:off x="4723400" y="886200"/>
            <a:ext cx="1068300" cy="230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47"/>
          <p:cNvSpPr/>
          <p:nvPr/>
        </p:nvSpPr>
        <p:spPr>
          <a:xfrm>
            <a:off x="924203" y="1217175"/>
            <a:ext cx="467700" cy="2019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47"/>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Day Type Analysis</a:t>
            </a:r>
            <a:endParaRPr sz="3600" u="sng">
              <a:latin typeface="Lexend"/>
              <a:ea typeface="Lexend"/>
              <a:cs typeface="Lexend"/>
              <a:sym typeface="Lexe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A screenshot of a graph&#10;&#10;Description automatically generated" id="234" name="Google Shape;234;p48"/>
          <p:cNvPicPr preferRelativeResize="0"/>
          <p:nvPr>
            <p:ph idx="1" type="body"/>
          </p:nvPr>
        </p:nvPicPr>
        <p:blipFill rotWithShape="1">
          <a:blip r:embed="rId3">
            <a:alphaModFix/>
          </a:blip>
          <a:srcRect b="0" l="0" r="0" t="0"/>
          <a:stretch/>
        </p:blipFill>
        <p:spPr>
          <a:xfrm>
            <a:off x="879300" y="777240"/>
            <a:ext cx="10433400" cy="5468100"/>
          </a:xfrm>
          <a:prstGeom prst="rect">
            <a:avLst/>
          </a:prstGeom>
          <a:noFill/>
          <a:ln cap="flat" cmpd="sng" w="9525">
            <a:solidFill>
              <a:schemeClr val="dk1"/>
            </a:solidFill>
            <a:prstDash val="solid"/>
            <a:round/>
            <a:headEnd len="sm" w="sm" type="none"/>
            <a:tailEnd len="sm" w="sm" type="none"/>
          </a:ln>
        </p:spPr>
      </p:pic>
      <p:sp>
        <p:nvSpPr>
          <p:cNvPr id="235" name="Google Shape;235;p48"/>
          <p:cNvSpPr/>
          <p:nvPr/>
        </p:nvSpPr>
        <p:spPr>
          <a:xfrm>
            <a:off x="4701025" y="970123"/>
            <a:ext cx="1093800" cy="3432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48"/>
          <p:cNvSpPr/>
          <p:nvPr/>
        </p:nvSpPr>
        <p:spPr>
          <a:xfrm>
            <a:off x="879300" y="1452650"/>
            <a:ext cx="433800" cy="3432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 name="Google Shape;237;p48"/>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Day Type Analysis</a:t>
            </a:r>
            <a:endParaRPr sz="3600" u="sng">
              <a:latin typeface="Lexend"/>
              <a:ea typeface="Lexend"/>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A screenshot of a calendar&#10;&#10;Description automatically generated" id="242" name="Google Shape;242;p49"/>
          <p:cNvPicPr preferRelativeResize="0"/>
          <p:nvPr>
            <p:ph idx="1" type="body"/>
          </p:nvPr>
        </p:nvPicPr>
        <p:blipFill rotWithShape="1">
          <a:blip r:embed="rId3">
            <a:alphaModFix/>
          </a:blip>
          <a:srcRect b="0" l="0" r="0" t="0"/>
          <a:stretch/>
        </p:blipFill>
        <p:spPr>
          <a:xfrm>
            <a:off x="879300" y="781775"/>
            <a:ext cx="10433400" cy="5468100"/>
          </a:xfrm>
          <a:prstGeom prst="rect">
            <a:avLst/>
          </a:prstGeom>
          <a:noFill/>
          <a:ln cap="flat" cmpd="sng" w="9525">
            <a:solidFill>
              <a:schemeClr val="dk1"/>
            </a:solidFill>
            <a:prstDash val="solid"/>
            <a:round/>
            <a:headEnd len="sm" w="sm" type="none"/>
            <a:tailEnd len="sm" w="sm" type="none"/>
          </a:ln>
        </p:spPr>
      </p:pic>
      <p:sp>
        <p:nvSpPr>
          <p:cNvPr id="243" name="Google Shape;243;p49"/>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Day Type Analysis</a:t>
            </a:r>
            <a:endParaRPr sz="3600" u="sng">
              <a:latin typeface="Lexend"/>
              <a:ea typeface="Lexend"/>
              <a:cs typeface="Lexend"/>
              <a:sym typeface="Lexe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A screenshot of a computer&#10;&#10;Description automatically generated" id="248" name="Google Shape;248;p50"/>
          <p:cNvPicPr preferRelativeResize="0"/>
          <p:nvPr/>
        </p:nvPicPr>
        <p:blipFill rotWithShape="1">
          <a:blip r:embed="rId3">
            <a:alphaModFix/>
          </a:blip>
          <a:srcRect b="3060" l="1524" r="1634" t="2872"/>
          <a:stretch/>
        </p:blipFill>
        <p:spPr>
          <a:xfrm>
            <a:off x="6027400" y="2603955"/>
            <a:ext cx="5986826" cy="2825508"/>
          </a:xfrm>
          <a:prstGeom prst="rect">
            <a:avLst/>
          </a:prstGeom>
          <a:noFill/>
          <a:ln cap="flat" cmpd="sng" w="9525">
            <a:solidFill>
              <a:schemeClr val="dk1"/>
            </a:solidFill>
            <a:prstDash val="solid"/>
            <a:round/>
            <a:headEnd len="sm" w="sm" type="none"/>
            <a:tailEnd len="sm" w="sm" type="none"/>
          </a:ln>
        </p:spPr>
      </p:pic>
      <p:sp>
        <p:nvSpPr>
          <p:cNvPr id="249" name="Google Shape;249;p50"/>
          <p:cNvSpPr txBox="1"/>
          <p:nvPr>
            <p:ph idx="1" type="body"/>
          </p:nvPr>
        </p:nvSpPr>
        <p:spPr>
          <a:xfrm>
            <a:off x="319575" y="1951050"/>
            <a:ext cx="5640600" cy="2955900"/>
          </a:xfrm>
          <a:prstGeom prst="rect">
            <a:avLst/>
          </a:prstGeom>
          <a:noFill/>
          <a:ln>
            <a:noFill/>
          </a:ln>
        </p:spPr>
        <p:txBody>
          <a:bodyPr anchorCtr="0" anchor="t" bIns="45700" lIns="91425" spcFirstLastPara="1" rIns="91425" wrap="square" tIns="45700">
            <a:noAutofit/>
          </a:bodyPr>
          <a:lstStyle/>
          <a:p>
            <a:pPr indent="-203200" lvl="0" marL="228600" rtl="0" algn="l">
              <a:lnSpc>
                <a:spcPct val="150000"/>
              </a:lnSpc>
              <a:spcBef>
                <a:spcPts val="0"/>
              </a:spcBef>
              <a:spcAft>
                <a:spcPts val="0"/>
              </a:spcAft>
              <a:buClr>
                <a:schemeClr val="dk1"/>
              </a:buClr>
              <a:buSzPts val="2400"/>
              <a:buFont typeface="Lexend Light"/>
              <a:buChar char="•"/>
            </a:pPr>
            <a:r>
              <a:rPr lang="en-US" sz="2400">
                <a:latin typeface="Lexend Light"/>
                <a:ea typeface="Lexend Light"/>
                <a:cs typeface="Lexend Light"/>
                <a:sym typeface="Lexend Light"/>
              </a:rPr>
              <a:t>Day Type Average Interval by quarter of an hour, half an hour, hourly, or daily. </a:t>
            </a:r>
            <a:endParaRPr sz="2400">
              <a:latin typeface="Lexend Light"/>
              <a:ea typeface="Lexend Light"/>
              <a:cs typeface="Lexend Light"/>
              <a:sym typeface="Lexend Light"/>
            </a:endParaRPr>
          </a:p>
          <a:p>
            <a:pPr indent="-203200" lvl="0" marL="228600" rtl="0" algn="l">
              <a:lnSpc>
                <a:spcPct val="150000"/>
              </a:lnSpc>
              <a:spcBef>
                <a:spcPts val="1000"/>
              </a:spcBef>
              <a:spcAft>
                <a:spcPts val="0"/>
              </a:spcAft>
              <a:buClr>
                <a:schemeClr val="dk1"/>
              </a:buClr>
              <a:buSzPts val="2400"/>
              <a:buFont typeface="Lexend Light"/>
              <a:buChar char="•"/>
            </a:pPr>
            <a:r>
              <a:rPr lang="en-US" sz="2400">
                <a:latin typeface="Lexend Light"/>
                <a:ea typeface="Lexend Light"/>
                <a:cs typeface="Lexend Light"/>
                <a:sym typeface="Lexend Light"/>
              </a:rPr>
              <a:t>Ability to select columns for total aggregated equipment data</a:t>
            </a:r>
            <a:endParaRPr sz="2400">
              <a:latin typeface="Lexend Light"/>
              <a:ea typeface="Lexend Light"/>
              <a:cs typeface="Lexend Light"/>
              <a:sym typeface="Lexend Light"/>
            </a:endParaRPr>
          </a:p>
          <a:p>
            <a:pPr indent="0" lvl="0" marL="0" rtl="0" algn="l">
              <a:lnSpc>
                <a:spcPct val="150000"/>
              </a:lnSpc>
              <a:spcBef>
                <a:spcPts val="1000"/>
              </a:spcBef>
              <a:spcAft>
                <a:spcPts val="0"/>
              </a:spcAft>
              <a:buClr>
                <a:schemeClr val="dk1"/>
              </a:buClr>
              <a:buSzPts val="2170"/>
              <a:buNone/>
            </a:pPr>
            <a:r>
              <a:t/>
            </a:r>
            <a:endParaRPr sz="2400">
              <a:latin typeface="Lexend Light"/>
              <a:ea typeface="Lexend Light"/>
              <a:cs typeface="Lexend Light"/>
              <a:sym typeface="Lexend Light"/>
            </a:endParaRPr>
          </a:p>
          <a:p>
            <a:pPr indent="-50800" lvl="0" marL="228600" rtl="0" algn="l">
              <a:lnSpc>
                <a:spcPct val="150000"/>
              </a:lnSpc>
              <a:spcBef>
                <a:spcPts val="1000"/>
              </a:spcBef>
              <a:spcAft>
                <a:spcPts val="0"/>
              </a:spcAft>
              <a:buClr>
                <a:schemeClr val="dk1"/>
              </a:buClr>
              <a:buSzPts val="2170"/>
              <a:buNone/>
            </a:pPr>
            <a:r>
              <a:t/>
            </a:r>
            <a:endParaRPr sz="2400">
              <a:latin typeface="Lexend Light"/>
              <a:ea typeface="Lexend Light"/>
              <a:cs typeface="Lexend Light"/>
              <a:sym typeface="Lexend Light"/>
            </a:endParaRPr>
          </a:p>
        </p:txBody>
      </p:sp>
      <p:pic>
        <p:nvPicPr>
          <p:cNvPr descr="A screenshot of a phone&#10;&#10;Description automatically generated" id="250" name="Google Shape;250;p50"/>
          <p:cNvPicPr preferRelativeResize="0"/>
          <p:nvPr/>
        </p:nvPicPr>
        <p:blipFill rotWithShape="1">
          <a:blip r:embed="rId4">
            <a:alphaModFix/>
          </a:blip>
          <a:srcRect b="10886" l="6789" r="21302" t="0"/>
          <a:stretch/>
        </p:blipFill>
        <p:spPr>
          <a:xfrm>
            <a:off x="8836599" y="1428538"/>
            <a:ext cx="2498257" cy="820277"/>
          </a:xfrm>
          <a:prstGeom prst="rect">
            <a:avLst/>
          </a:prstGeom>
          <a:noFill/>
          <a:ln cap="flat" cmpd="sng" w="9525">
            <a:solidFill>
              <a:schemeClr val="dk1"/>
            </a:solidFill>
            <a:prstDash val="solid"/>
            <a:round/>
            <a:headEnd len="sm" w="sm" type="none"/>
            <a:tailEnd len="sm" w="sm" type="none"/>
          </a:ln>
        </p:spPr>
      </p:pic>
      <p:cxnSp>
        <p:nvCxnSpPr>
          <p:cNvPr id="251" name="Google Shape;251;p50"/>
          <p:cNvCxnSpPr/>
          <p:nvPr/>
        </p:nvCxnSpPr>
        <p:spPr>
          <a:xfrm flipH="1" rot="10800000">
            <a:off x="7817996" y="2011057"/>
            <a:ext cx="1018500" cy="639600"/>
          </a:xfrm>
          <a:prstGeom prst="straightConnector1">
            <a:avLst/>
          </a:prstGeom>
          <a:noFill/>
          <a:ln cap="flat" cmpd="sng" w="19050">
            <a:solidFill>
              <a:srgbClr val="FF0000"/>
            </a:solidFill>
            <a:prstDash val="solid"/>
            <a:miter lim="800000"/>
            <a:headEnd len="sm" w="sm" type="none"/>
            <a:tailEnd len="med" w="med" type="triangle"/>
          </a:ln>
        </p:spPr>
      </p:cxnSp>
      <p:sp>
        <p:nvSpPr>
          <p:cNvPr id="252" name="Google Shape;252;p50"/>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Day Type Analysis</a:t>
            </a:r>
            <a:endParaRPr sz="3600" u="sng">
              <a:latin typeface="Lexend"/>
              <a:ea typeface="Lexend"/>
              <a:cs typeface="Lexend"/>
              <a:sym typeface="Lexe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A screenshot of a computer&#10;&#10;Description automatically generated" id="258" name="Google Shape;258;p51"/>
          <p:cNvPicPr preferRelativeResize="0"/>
          <p:nvPr>
            <p:ph idx="1" type="body"/>
          </p:nvPr>
        </p:nvPicPr>
        <p:blipFill rotWithShape="1">
          <a:blip r:embed="rId3">
            <a:alphaModFix/>
          </a:blip>
          <a:srcRect b="0" l="0" r="0" t="0"/>
          <a:stretch/>
        </p:blipFill>
        <p:spPr>
          <a:xfrm>
            <a:off x="855925" y="777240"/>
            <a:ext cx="10433400" cy="5468100"/>
          </a:xfrm>
          <a:prstGeom prst="rect">
            <a:avLst/>
          </a:prstGeom>
          <a:noFill/>
          <a:ln cap="flat" cmpd="sng" w="9525">
            <a:solidFill>
              <a:schemeClr val="dk1"/>
            </a:solidFill>
            <a:prstDash val="solid"/>
            <a:round/>
            <a:headEnd len="sm" w="sm" type="none"/>
            <a:tailEnd len="sm" w="sm" type="none"/>
          </a:ln>
        </p:spPr>
      </p:pic>
      <p:sp>
        <p:nvSpPr>
          <p:cNvPr id="259" name="Google Shape;259;p51"/>
          <p:cNvSpPr/>
          <p:nvPr/>
        </p:nvSpPr>
        <p:spPr>
          <a:xfrm>
            <a:off x="5665876" y="908625"/>
            <a:ext cx="776700" cy="2187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0" name="Google Shape;260;p51"/>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Visualization</a:t>
            </a:r>
            <a:endParaRPr sz="3600" u="sng">
              <a:latin typeface="Lexend"/>
              <a:ea typeface="Lexend"/>
              <a:cs typeface="Lexend"/>
              <a:sym typeface="Lexe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A screenshot of a computer&#10;&#10;Description automatically generated" id="266" name="Google Shape;266;p52"/>
          <p:cNvPicPr preferRelativeResize="0"/>
          <p:nvPr>
            <p:ph idx="1" type="body"/>
          </p:nvPr>
        </p:nvPicPr>
        <p:blipFill rotWithShape="1">
          <a:blip r:embed="rId3">
            <a:alphaModFix/>
          </a:blip>
          <a:srcRect b="33633" l="0" r="77353" t="8047"/>
          <a:stretch/>
        </p:blipFill>
        <p:spPr>
          <a:xfrm>
            <a:off x="3771000" y="937200"/>
            <a:ext cx="4650000" cy="4983600"/>
          </a:xfrm>
          <a:prstGeom prst="rect">
            <a:avLst/>
          </a:prstGeom>
          <a:noFill/>
          <a:ln cap="flat" cmpd="sng" w="9525">
            <a:solidFill>
              <a:schemeClr val="dk1"/>
            </a:solidFill>
            <a:prstDash val="solid"/>
            <a:round/>
            <a:headEnd len="sm" w="sm" type="none"/>
            <a:tailEnd len="sm" w="sm" type="none"/>
          </a:ln>
        </p:spPr>
      </p:pic>
      <p:sp>
        <p:nvSpPr>
          <p:cNvPr id="267" name="Google Shape;267;p52"/>
          <p:cNvSpPr/>
          <p:nvPr/>
        </p:nvSpPr>
        <p:spPr>
          <a:xfrm>
            <a:off x="4025900" y="3124575"/>
            <a:ext cx="4111800" cy="10173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68" name="Google Shape;268;p52"/>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Visualization</a:t>
            </a:r>
            <a:endParaRPr sz="3600" u="sng">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pSp>
        <p:nvGrpSpPr>
          <p:cNvPr id="108" name="Google Shape;108;g32236bd1c04_0_180"/>
          <p:cNvGrpSpPr/>
          <p:nvPr/>
        </p:nvGrpSpPr>
        <p:grpSpPr>
          <a:xfrm>
            <a:off x="1470106" y="980484"/>
            <a:ext cx="9989032" cy="3458576"/>
            <a:chOff x="0" y="18787"/>
            <a:chExt cx="11395200" cy="3598560"/>
          </a:xfrm>
        </p:grpSpPr>
        <p:sp>
          <p:nvSpPr>
            <p:cNvPr id="109" name="Google Shape;109;g32236bd1c04_0_180"/>
            <p:cNvSpPr/>
            <p:nvPr/>
          </p:nvSpPr>
          <p:spPr>
            <a:xfrm>
              <a:off x="0" y="1878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10" name="Google Shape;110;g32236bd1c04_0_180"/>
            <p:cNvSpPr txBox="1"/>
            <p:nvPr/>
          </p:nvSpPr>
          <p:spPr>
            <a:xfrm>
              <a:off x="32054" y="50747"/>
              <a:ext cx="113310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lang="en-US" sz="1600">
                  <a:latin typeface="Lexend"/>
                  <a:ea typeface="Lexend"/>
                  <a:cs typeface="Lexend"/>
                  <a:sym typeface="Lexend"/>
                </a:rPr>
                <a:t>Understanding Data Exploration</a:t>
              </a:r>
              <a:endParaRPr b="0" i="0" sz="1600" u="none" cap="none" strike="noStrike">
                <a:solidFill>
                  <a:srgbClr val="000000"/>
                </a:solidFill>
                <a:latin typeface="Lexend"/>
                <a:ea typeface="Lexend"/>
                <a:cs typeface="Lexend"/>
                <a:sym typeface="Lexend"/>
              </a:endParaRPr>
            </a:p>
          </p:txBody>
        </p:sp>
        <p:sp>
          <p:nvSpPr>
            <p:cNvPr id="111" name="Google Shape;111;g32236bd1c04_0_180"/>
            <p:cNvSpPr/>
            <p:nvPr/>
          </p:nvSpPr>
          <p:spPr>
            <a:xfrm>
              <a:off x="0" y="75462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12" name="Google Shape;112;g32236bd1c04_0_180"/>
            <p:cNvSpPr txBox="1"/>
            <p:nvPr/>
          </p:nvSpPr>
          <p:spPr>
            <a:xfrm>
              <a:off x="31984" y="786611"/>
              <a:ext cx="113310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lang="en-US" sz="1600">
                  <a:latin typeface="Lexend"/>
                  <a:ea typeface="Lexend"/>
                  <a:cs typeface="Lexend"/>
                  <a:sym typeface="Lexend"/>
                </a:rPr>
                <a:t>Data Exploration Techniques in MEASUR</a:t>
              </a:r>
              <a:endParaRPr b="0" i="0" sz="1600" u="none" cap="none" strike="noStrike">
                <a:solidFill>
                  <a:srgbClr val="000000"/>
                </a:solidFill>
                <a:latin typeface="Lexend"/>
                <a:ea typeface="Lexend"/>
                <a:cs typeface="Lexend"/>
                <a:sym typeface="Lexend"/>
              </a:endParaRPr>
            </a:p>
          </p:txBody>
        </p:sp>
        <p:sp>
          <p:nvSpPr>
            <p:cNvPr id="113" name="Google Shape;113;g32236bd1c04_0_180"/>
            <p:cNvSpPr/>
            <p:nvPr/>
          </p:nvSpPr>
          <p:spPr>
            <a:xfrm>
              <a:off x="0" y="149046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14" name="Google Shape;114;g32236bd1c04_0_180"/>
            <p:cNvSpPr txBox="1"/>
            <p:nvPr/>
          </p:nvSpPr>
          <p:spPr>
            <a:xfrm>
              <a:off x="31984" y="1522451"/>
              <a:ext cx="113310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lang="en-US" sz="1600">
                  <a:latin typeface="Lexend"/>
                  <a:ea typeface="Lexend"/>
                  <a:cs typeface="Lexend"/>
                  <a:sym typeface="Lexend"/>
                </a:rPr>
                <a:t>Setup</a:t>
              </a:r>
              <a:r>
                <a:rPr b="0" i="0" lang="en-US" sz="1600" u="none" cap="none" strike="noStrike">
                  <a:solidFill>
                    <a:srgbClr val="000000"/>
                  </a:solidFill>
                  <a:latin typeface="Lexend"/>
                  <a:ea typeface="Lexend"/>
                  <a:cs typeface="Lexend"/>
                  <a:sym typeface="Lexend"/>
                </a:rPr>
                <a:t> </a:t>
              </a:r>
              <a:endParaRPr b="0" i="0" sz="1600" u="none" cap="none" strike="noStrike">
                <a:solidFill>
                  <a:srgbClr val="000000"/>
                </a:solidFill>
                <a:latin typeface="Lexend"/>
                <a:ea typeface="Lexend"/>
                <a:cs typeface="Lexend"/>
                <a:sym typeface="Lexend"/>
              </a:endParaRPr>
            </a:p>
          </p:txBody>
        </p:sp>
        <p:sp>
          <p:nvSpPr>
            <p:cNvPr id="115" name="Google Shape;115;g32236bd1c04_0_180"/>
            <p:cNvSpPr/>
            <p:nvPr/>
          </p:nvSpPr>
          <p:spPr>
            <a:xfrm>
              <a:off x="0" y="222630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16" name="Google Shape;116;g32236bd1c04_0_180"/>
            <p:cNvSpPr txBox="1"/>
            <p:nvPr/>
          </p:nvSpPr>
          <p:spPr>
            <a:xfrm>
              <a:off x="31984" y="2258291"/>
              <a:ext cx="113310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lang="en-US" sz="1600">
                  <a:latin typeface="Lexend"/>
                  <a:ea typeface="Lexend"/>
                  <a:cs typeface="Lexend"/>
                  <a:sym typeface="Lexend"/>
                </a:rPr>
                <a:t>Refine Data</a:t>
              </a:r>
              <a:endParaRPr b="0" i="0" sz="1600" u="none" cap="none" strike="noStrike">
                <a:solidFill>
                  <a:srgbClr val="000000"/>
                </a:solidFill>
                <a:latin typeface="Lexend"/>
                <a:ea typeface="Lexend"/>
                <a:cs typeface="Lexend"/>
                <a:sym typeface="Lexend"/>
              </a:endParaRPr>
            </a:p>
          </p:txBody>
        </p:sp>
        <p:sp>
          <p:nvSpPr>
            <p:cNvPr id="117" name="Google Shape;117;g32236bd1c04_0_180"/>
            <p:cNvSpPr/>
            <p:nvPr/>
          </p:nvSpPr>
          <p:spPr>
            <a:xfrm>
              <a:off x="0" y="296214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18" name="Google Shape;118;g32236bd1c04_0_180"/>
            <p:cNvSpPr txBox="1"/>
            <p:nvPr/>
          </p:nvSpPr>
          <p:spPr>
            <a:xfrm>
              <a:off x="31974" y="2994121"/>
              <a:ext cx="10815300" cy="5913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lang="en-US" sz="1600">
                  <a:latin typeface="Lexend"/>
                  <a:ea typeface="Lexend"/>
                  <a:cs typeface="Lexend"/>
                  <a:sym typeface="Lexend"/>
                </a:rPr>
                <a:t>Day Type Analysis</a:t>
              </a:r>
              <a:endParaRPr b="0" i="0" sz="1600" u="none" cap="none" strike="noStrike">
                <a:solidFill>
                  <a:srgbClr val="000000"/>
                </a:solidFill>
                <a:latin typeface="Lexend"/>
                <a:ea typeface="Lexend"/>
                <a:cs typeface="Lexend"/>
                <a:sym typeface="Lexend"/>
              </a:endParaRPr>
            </a:p>
          </p:txBody>
        </p:sp>
      </p:grpSp>
      <p:sp>
        <p:nvSpPr>
          <p:cNvPr id="119" name="Google Shape;119;g32236bd1c04_0_180"/>
          <p:cNvSpPr/>
          <p:nvPr/>
        </p:nvSpPr>
        <p:spPr>
          <a:xfrm>
            <a:off x="1470034" y="4528536"/>
            <a:ext cx="9987600" cy="6300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20" name="Google Shape;120;g32236bd1c04_0_180"/>
          <p:cNvSpPr/>
          <p:nvPr/>
        </p:nvSpPr>
        <p:spPr>
          <a:xfrm>
            <a:off x="1470034" y="5247524"/>
            <a:ext cx="9987600" cy="6300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exend"/>
              <a:ea typeface="Lexend"/>
              <a:cs typeface="Lexend"/>
              <a:sym typeface="Lexend"/>
            </a:endParaRPr>
          </a:p>
        </p:txBody>
      </p:sp>
      <p:sp>
        <p:nvSpPr>
          <p:cNvPr id="121" name="Google Shape;121;g32236bd1c04_0_180"/>
          <p:cNvSpPr txBox="1"/>
          <p:nvPr/>
        </p:nvSpPr>
        <p:spPr>
          <a:xfrm>
            <a:off x="1498212" y="5278321"/>
            <a:ext cx="9932100" cy="5688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b="0" i="0" lang="en-US" sz="1600" u="none" cap="none" strike="noStrike">
                <a:solidFill>
                  <a:srgbClr val="000000"/>
                </a:solidFill>
                <a:latin typeface="Lexend"/>
                <a:ea typeface="Lexend"/>
                <a:cs typeface="Lexend"/>
                <a:sym typeface="Lexend"/>
              </a:rPr>
              <a:t>Summary and Key Takeaways</a:t>
            </a:r>
            <a:endParaRPr b="0" i="0" sz="1600" u="none" cap="none" strike="noStrike">
              <a:solidFill>
                <a:srgbClr val="000000"/>
              </a:solidFill>
              <a:latin typeface="Lexend"/>
              <a:ea typeface="Lexend"/>
              <a:cs typeface="Lexend"/>
              <a:sym typeface="Lexend"/>
            </a:endParaRPr>
          </a:p>
        </p:txBody>
      </p:sp>
      <p:sp>
        <p:nvSpPr>
          <p:cNvPr id="122" name="Google Shape;122;g32236bd1c04_0_180"/>
          <p:cNvSpPr txBox="1"/>
          <p:nvPr/>
        </p:nvSpPr>
        <p:spPr>
          <a:xfrm>
            <a:off x="1498189" y="4559311"/>
            <a:ext cx="9434700" cy="568800"/>
          </a:xfrm>
          <a:prstGeom prst="rect">
            <a:avLst/>
          </a:prstGeom>
          <a:noFill/>
          <a:ln>
            <a:noFill/>
          </a:ln>
        </p:spPr>
        <p:txBody>
          <a:bodyPr anchorCtr="0" anchor="ctr" bIns="62250" lIns="62250" spcFirstLastPara="1" rIns="62250" wrap="square" tIns="62250">
            <a:noAutofit/>
          </a:bodyPr>
          <a:lstStyle/>
          <a:p>
            <a:pPr indent="0" lvl="0" marL="88900" marR="0" rtl="0" algn="l">
              <a:lnSpc>
                <a:spcPct val="70000"/>
              </a:lnSpc>
              <a:spcBef>
                <a:spcPts val="800"/>
              </a:spcBef>
              <a:spcAft>
                <a:spcPts val="0"/>
              </a:spcAft>
              <a:buClr>
                <a:srgbClr val="000000"/>
              </a:buClr>
              <a:buSzPts val="900"/>
              <a:buFont typeface="Arial"/>
              <a:buNone/>
            </a:pPr>
            <a:r>
              <a:rPr lang="en-US" sz="1600">
                <a:latin typeface="Lexend"/>
                <a:ea typeface="Lexend"/>
                <a:cs typeface="Lexend"/>
                <a:sym typeface="Lexend"/>
              </a:rPr>
              <a:t>Visualization</a:t>
            </a:r>
            <a:endParaRPr b="0" i="0" sz="1600" u="none" cap="none" strike="noStrike">
              <a:solidFill>
                <a:srgbClr val="000000"/>
              </a:solidFill>
              <a:latin typeface="Lexend"/>
              <a:ea typeface="Lexend"/>
              <a:cs typeface="Lexend"/>
              <a:sym typeface="Lexend"/>
            </a:endParaRPr>
          </a:p>
        </p:txBody>
      </p:sp>
      <p:sp>
        <p:nvSpPr>
          <p:cNvPr id="123" name="Google Shape;123;g32236bd1c04_0_180"/>
          <p:cNvSpPr/>
          <p:nvPr/>
        </p:nvSpPr>
        <p:spPr>
          <a:xfrm>
            <a:off x="732892" y="2403306"/>
            <a:ext cx="677400" cy="568500"/>
          </a:xfrm>
          <a:prstGeom prst="rect">
            <a:avLst/>
          </a:prstGeom>
          <a:blipFill rotWithShape="1">
            <a:blip r:embed="rId3">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124" name="Google Shape;124;g32236bd1c04_0_180"/>
          <p:cNvSpPr/>
          <p:nvPr/>
        </p:nvSpPr>
        <p:spPr>
          <a:xfrm>
            <a:off x="732877" y="3131775"/>
            <a:ext cx="677400" cy="568500"/>
          </a:xfrm>
          <a:prstGeom prst="rect">
            <a:avLst/>
          </a:prstGeom>
          <a:blipFill rotWithShape="1">
            <a:blip r:embed="rId4">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125" name="Google Shape;125;g32236bd1c04_0_180"/>
          <p:cNvSpPr/>
          <p:nvPr/>
        </p:nvSpPr>
        <p:spPr>
          <a:xfrm>
            <a:off x="732877" y="3860232"/>
            <a:ext cx="677400" cy="568500"/>
          </a:xfrm>
          <a:prstGeom prst="rect">
            <a:avLst/>
          </a:prstGeom>
          <a:blipFill rotWithShape="1">
            <a:blip r:embed="rId5">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126" name="Google Shape;126;g32236bd1c04_0_180"/>
          <p:cNvSpPr/>
          <p:nvPr/>
        </p:nvSpPr>
        <p:spPr>
          <a:xfrm>
            <a:off x="732877" y="4563087"/>
            <a:ext cx="677400" cy="568500"/>
          </a:xfrm>
          <a:prstGeom prst="rect">
            <a:avLst/>
          </a:prstGeom>
          <a:blipFill rotWithShape="1">
            <a:blip r:embed="rId6">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127" name="Google Shape;127;g32236bd1c04_0_180"/>
          <p:cNvSpPr/>
          <p:nvPr/>
        </p:nvSpPr>
        <p:spPr>
          <a:xfrm>
            <a:off x="732877" y="5265930"/>
            <a:ext cx="677400" cy="568500"/>
          </a:xfrm>
          <a:prstGeom prst="rect">
            <a:avLst/>
          </a:prstGeom>
          <a:blipFill rotWithShape="1">
            <a:blip r:embed="rId7">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exend"/>
              <a:ea typeface="Lexend"/>
              <a:cs typeface="Lexend"/>
              <a:sym typeface="Lexend"/>
            </a:endParaRPr>
          </a:p>
        </p:txBody>
      </p:sp>
      <p:sp>
        <p:nvSpPr>
          <p:cNvPr id="128" name="Google Shape;128;g32236bd1c04_0_180"/>
          <p:cNvSpPr txBox="1"/>
          <p:nvPr/>
        </p:nvSpPr>
        <p:spPr>
          <a:xfrm>
            <a:off x="201500" y="72000"/>
            <a:ext cx="6912300" cy="4890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Outline of the Presentation</a:t>
            </a:r>
            <a:endParaRPr sz="3600" u="sng">
              <a:latin typeface="Lexend"/>
              <a:ea typeface="Lexend"/>
              <a:cs typeface="Lexend"/>
              <a:sym typeface="Lexend"/>
            </a:endParaRPr>
          </a:p>
        </p:txBody>
      </p:sp>
      <p:pic>
        <p:nvPicPr>
          <p:cNvPr id="129" name="Google Shape;129;g32236bd1c04_0_180"/>
          <p:cNvPicPr preferRelativeResize="0"/>
          <p:nvPr/>
        </p:nvPicPr>
        <p:blipFill>
          <a:blip r:embed="rId8">
            <a:alphaModFix/>
          </a:blip>
          <a:stretch>
            <a:fillRect/>
          </a:stretch>
        </p:blipFill>
        <p:spPr>
          <a:xfrm>
            <a:off x="733250" y="999125"/>
            <a:ext cx="676657" cy="566929"/>
          </a:xfrm>
          <a:prstGeom prst="rect">
            <a:avLst/>
          </a:prstGeom>
          <a:noFill/>
          <a:ln cap="flat" cmpd="sng" w="9525">
            <a:solidFill>
              <a:schemeClr val="dk1"/>
            </a:solidFill>
            <a:prstDash val="solid"/>
            <a:round/>
            <a:headEnd len="sm" w="sm" type="none"/>
            <a:tailEnd len="sm" w="sm" type="none"/>
          </a:ln>
        </p:spPr>
      </p:pic>
      <p:pic>
        <p:nvPicPr>
          <p:cNvPr id="130" name="Google Shape;130;g32236bd1c04_0_180"/>
          <p:cNvPicPr preferRelativeResize="0"/>
          <p:nvPr/>
        </p:nvPicPr>
        <p:blipFill>
          <a:blip r:embed="rId9">
            <a:alphaModFix/>
          </a:blip>
          <a:stretch>
            <a:fillRect/>
          </a:stretch>
        </p:blipFill>
        <p:spPr>
          <a:xfrm>
            <a:off x="733275" y="1701213"/>
            <a:ext cx="676657" cy="56692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A screenshot of a computer&#10;&#10;Description automatically generated" id="274" name="Google Shape;274;p53"/>
          <p:cNvPicPr preferRelativeResize="0"/>
          <p:nvPr/>
        </p:nvPicPr>
        <p:blipFill rotWithShape="1">
          <a:blip r:embed="rId3">
            <a:alphaModFix/>
          </a:blip>
          <a:srcRect b="0" l="2940" r="47284" t="64802"/>
          <a:stretch/>
        </p:blipFill>
        <p:spPr>
          <a:xfrm>
            <a:off x="5914494" y="999351"/>
            <a:ext cx="6148120" cy="2717224"/>
          </a:xfrm>
          <a:prstGeom prst="rect">
            <a:avLst/>
          </a:prstGeom>
          <a:noFill/>
          <a:ln cap="flat" cmpd="sng" w="9525">
            <a:solidFill>
              <a:schemeClr val="dk1"/>
            </a:solidFill>
            <a:prstDash val="solid"/>
            <a:round/>
            <a:headEnd len="sm" w="sm" type="none"/>
            <a:tailEnd len="sm" w="sm" type="none"/>
          </a:ln>
        </p:spPr>
      </p:pic>
      <p:pic>
        <p:nvPicPr>
          <p:cNvPr descr="A screenshot of a computer&#10;&#10;Description automatically generated" id="275" name="Google Shape;275;p53"/>
          <p:cNvPicPr preferRelativeResize="0"/>
          <p:nvPr/>
        </p:nvPicPr>
        <p:blipFill rotWithShape="1">
          <a:blip r:embed="rId4">
            <a:alphaModFix/>
          </a:blip>
          <a:srcRect b="0" l="0" r="0" t="0"/>
          <a:stretch/>
        </p:blipFill>
        <p:spPr>
          <a:xfrm>
            <a:off x="1044750" y="679950"/>
            <a:ext cx="2779275" cy="4404625"/>
          </a:xfrm>
          <a:prstGeom prst="rect">
            <a:avLst/>
          </a:prstGeom>
          <a:noFill/>
          <a:ln cap="flat" cmpd="sng" w="9525">
            <a:solidFill>
              <a:schemeClr val="dk1"/>
            </a:solidFill>
            <a:prstDash val="solid"/>
            <a:round/>
            <a:headEnd len="sm" w="sm" type="none"/>
            <a:tailEnd len="sm" w="sm" type="none"/>
          </a:ln>
        </p:spPr>
      </p:pic>
      <p:sp>
        <p:nvSpPr>
          <p:cNvPr id="276" name="Google Shape;276;p53"/>
          <p:cNvSpPr txBox="1"/>
          <p:nvPr>
            <p:ph idx="1" type="body"/>
          </p:nvPr>
        </p:nvSpPr>
        <p:spPr>
          <a:xfrm>
            <a:off x="527550" y="5133450"/>
            <a:ext cx="3827400" cy="10287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Font typeface="Arial"/>
              <a:buNone/>
            </a:pPr>
            <a:r>
              <a:rPr lang="en-US" sz="1690" u="sng">
                <a:latin typeface="Lexend Light"/>
                <a:ea typeface="Lexend Light"/>
                <a:cs typeface="Lexend Light"/>
                <a:sym typeface="Lexend Light"/>
              </a:rPr>
              <a:t>Annotations</a:t>
            </a:r>
            <a:endParaRPr sz="1690">
              <a:latin typeface="Lexend Light"/>
              <a:ea typeface="Lexend Light"/>
              <a:cs typeface="Lexend Light"/>
              <a:sym typeface="Lexend Light"/>
            </a:endParaRPr>
          </a:p>
          <a:p>
            <a:pPr indent="0" lvl="0" marL="0" rtl="0" algn="just">
              <a:lnSpc>
                <a:spcPct val="70000"/>
              </a:lnSpc>
              <a:spcBef>
                <a:spcPts val="0"/>
              </a:spcBef>
              <a:spcAft>
                <a:spcPts val="0"/>
              </a:spcAft>
              <a:buClr>
                <a:schemeClr val="dk1"/>
              </a:buClr>
              <a:buSzPts val="990"/>
              <a:buNone/>
            </a:pPr>
            <a:r>
              <a:rPr lang="en-US" sz="1690">
                <a:latin typeface="Lexend Light"/>
                <a:ea typeface="Lexend Light"/>
                <a:cs typeface="Lexend Light"/>
                <a:sym typeface="Lexend Light"/>
              </a:rPr>
              <a:t>Can annotate the chart by clicking on a data point. Once a data point is selected the “Annotations” section on the left-hand menu will look like the picture above.</a:t>
            </a:r>
            <a:endParaRPr sz="2240">
              <a:latin typeface="Lexend Light"/>
              <a:ea typeface="Lexend Light"/>
              <a:cs typeface="Lexend Light"/>
              <a:sym typeface="Lexend Light"/>
            </a:endParaRPr>
          </a:p>
        </p:txBody>
      </p:sp>
      <p:sp>
        <p:nvSpPr>
          <p:cNvPr id="277" name="Google Shape;277;p53"/>
          <p:cNvSpPr txBox="1"/>
          <p:nvPr/>
        </p:nvSpPr>
        <p:spPr>
          <a:xfrm>
            <a:off x="5914500" y="3996850"/>
            <a:ext cx="6148200" cy="923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lang="en-US" sz="1800" u="sng">
                <a:solidFill>
                  <a:schemeClr val="dk1"/>
                </a:solidFill>
                <a:latin typeface="Lexend Light"/>
                <a:ea typeface="Lexend Light"/>
                <a:cs typeface="Lexend Light"/>
                <a:sym typeface="Lexend Light"/>
              </a:rPr>
              <a:t>Data Summary</a:t>
            </a:r>
            <a:endParaRPr sz="1800">
              <a:solidFill>
                <a:schemeClr val="dk1"/>
              </a:solidFill>
              <a:latin typeface="Lexend Light"/>
              <a:ea typeface="Lexend Light"/>
              <a:cs typeface="Lexend Light"/>
              <a:sym typeface="Lexend Light"/>
            </a:endParaRPr>
          </a:p>
          <a:p>
            <a:pPr indent="0" lvl="0" marL="0" marR="0" rtl="0" algn="just">
              <a:spcBef>
                <a:spcPts val="0"/>
              </a:spcBef>
              <a:spcAft>
                <a:spcPts val="0"/>
              </a:spcAft>
              <a:buNone/>
            </a:pPr>
            <a:r>
              <a:rPr lang="en-US" sz="1800">
                <a:solidFill>
                  <a:schemeClr val="dk1"/>
                </a:solidFill>
                <a:latin typeface="Lexend Light"/>
                <a:ea typeface="Lexend Light"/>
                <a:cs typeface="Lexend Light"/>
                <a:sym typeface="Lexend Light"/>
              </a:rPr>
              <a:t>A summary of the data in the chart is provided in a table at the bottom of the page.</a:t>
            </a:r>
            <a:endParaRPr sz="1800">
              <a:solidFill>
                <a:schemeClr val="dk1"/>
              </a:solidFill>
              <a:latin typeface="Lexend Light"/>
              <a:ea typeface="Lexend Light"/>
              <a:cs typeface="Lexend Light"/>
              <a:sym typeface="Lexend Light"/>
            </a:endParaRPr>
          </a:p>
        </p:txBody>
      </p:sp>
      <p:sp>
        <p:nvSpPr>
          <p:cNvPr id="278" name="Google Shape;278;p53"/>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Visualization</a:t>
            </a:r>
            <a:endParaRPr sz="3600" u="sng">
              <a:latin typeface="Lexend"/>
              <a:ea typeface="Lexend"/>
              <a:cs typeface="Lexend"/>
              <a:sym typeface="Lexe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32236bd1c04_0_351"/>
          <p:cNvSpPr txBox="1"/>
          <p:nvPr>
            <p:ph idx="4294967295" type="title"/>
          </p:nvPr>
        </p:nvSpPr>
        <p:spPr>
          <a:xfrm>
            <a:off x="261200" y="0"/>
            <a:ext cx="9353100" cy="633300"/>
          </a:xfrm>
          <a:prstGeom prst="rect">
            <a:avLst/>
          </a:prstGeom>
          <a:noFill/>
          <a:ln>
            <a:noFill/>
          </a:ln>
        </p:spPr>
        <p:txBody>
          <a:bodyPr anchorCtr="0" anchor="t" bIns="47400" lIns="94800" spcFirstLastPara="1" rIns="94800" wrap="square" tIns="47400">
            <a:noAutofit/>
          </a:bodyPr>
          <a:lstStyle/>
          <a:p>
            <a:pPr indent="0" lvl="0" marL="0" marR="0" rtl="0" algn="l">
              <a:lnSpc>
                <a:spcPct val="90000"/>
              </a:lnSpc>
              <a:spcBef>
                <a:spcPts val="0"/>
              </a:spcBef>
              <a:spcAft>
                <a:spcPts val="0"/>
              </a:spcAft>
              <a:buClr>
                <a:schemeClr val="dk1"/>
              </a:buClr>
              <a:buSzPts val="3300"/>
              <a:buFont typeface="Arial Black"/>
              <a:buNone/>
            </a:pPr>
            <a:r>
              <a:rPr b="0" i="0" lang="en-US" sz="3600" u="sng" cap="none" strike="noStrike">
                <a:solidFill>
                  <a:srgbClr val="000000"/>
                </a:solidFill>
                <a:latin typeface="Lexend"/>
                <a:ea typeface="Lexend"/>
                <a:cs typeface="Lexend"/>
                <a:sym typeface="Lexend"/>
              </a:rPr>
              <a:t>References</a:t>
            </a:r>
            <a:endParaRPr b="0" i="0" sz="3600" u="none" cap="none" strike="noStrike">
              <a:solidFill>
                <a:srgbClr val="000000"/>
              </a:solidFill>
              <a:latin typeface="Lexend"/>
              <a:ea typeface="Lexend"/>
              <a:cs typeface="Lexend"/>
              <a:sym typeface="Lexend"/>
            </a:endParaRPr>
          </a:p>
        </p:txBody>
      </p:sp>
      <p:sp>
        <p:nvSpPr>
          <p:cNvPr id="284" name="Google Shape;284;g32236bd1c04_0_351"/>
          <p:cNvSpPr txBox="1"/>
          <p:nvPr>
            <p:ph idx="4294967295" type="body"/>
          </p:nvPr>
        </p:nvSpPr>
        <p:spPr>
          <a:xfrm>
            <a:off x="368933" y="1253400"/>
            <a:ext cx="11600100" cy="4910100"/>
          </a:xfrm>
          <a:prstGeom prst="rect">
            <a:avLst/>
          </a:prstGeom>
          <a:noFill/>
          <a:ln>
            <a:noFill/>
          </a:ln>
        </p:spPr>
        <p:txBody>
          <a:bodyPr anchorCtr="0" anchor="t" bIns="47400" lIns="94800" spcFirstLastPara="1" rIns="94800" wrap="square" tIns="47400">
            <a:normAutofit/>
          </a:bodyPr>
          <a:lstStyle/>
          <a:p>
            <a:pPr indent="0" lvl="0" marL="0" marR="0" rtl="0" algn="l">
              <a:lnSpc>
                <a:spcPct val="150000"/>
              </a:lnSpc>
              <a:spcBef>
                <a:spcPts val="0"/>
              </a:spcBef>
              <a:spcAft>
                <a:spcPts val="0"/>
              </a:spcAft>
              <a:buClr>
                <a:schemeClr val="dk1"/>
              </a:buClr>
              <a:buSzPts val="2900"/>
              <a:buFont typeface="Arial"/>
              <a:buNone/>
            </a:pPr>
            <a:r>
              <a:rPr b="0" i="1" lang="en-US" sz="1900" u="none" cap="none" strike="noStrike">
                <a:solidFill>
                  <a:srgbClr val="000000"/>
                </a:solidFill>
                <a:latin typeface="Lexend ExtraLight"/>
                <a:ea typeface="Lexend ExtraLight"/>
                <a:cs typeface="Lexend ExtraLight"/>
                <a:sym typeface="Lexend ExtraLight"/>
              </a:rPr>
              <a:t>1. </a:t>
            </a:r>
            <a:r>
              <a:rPr i="1" lang="en-US" sz="1900">
                <a:solidFill>
                  <a:srgbClr val="000000"/>
                </a:solidFill>
                <a:latin typeface="Lexend ExtraLight"/>
                <a:ea typeface="Lexend ExtraLight"/>
                <a:cs typeface="Lexend ExtraLight"/>
                <a:sym typeface="Lexend ExtraLight"/>
              </a:rPr>
              <a:t>https://www.energy.gov/eere/iedo/measur</a:t>
            </a:r>
            <a:endParaRPr i="1" sz="1900">
              <a:solidFill>
                <a:srgbClr val="000000"/>
              </a:solidFill>
              <a:latin typeface="Lexend ExtraLight"/>
              <a:ea typeface="Lexend ExtraLight"/>
              <a:cs typeface="Lexend ExtraLight"/>
              <a:sym typeface="Lexend Extra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g32236bd1c04_0_346"/>
          <p:cNvSpPr txBox="1"/>
          <p:nvPr>
            <p:ph idx="4294967295" type="title"/>
          </p:nvPr>
        </p:nvSpPr>
        <p:spPr>
          <a:xfrm>
            <a:off x="1971000" y="3060900"/>
            <a:ext cx="8250000" cy="736200"/>
          </a:xfrm>
          <a:prstGeom prst="rect">
            <a:avLst/>
          </a:prstGeom>
          <a:noFill/>
          <a:ln>
            <a:noFill/>
          </a:ln>
        </p:spPr>
        <p:txBody>
          <a:bodyPr anchorCtr="0" anchor="ctr" bIns="47400" lIns="94800" spcFirstLastPara="1" rIns="94800" wrap="square" tIns="47400">
            <a:noAutofit/>
          </a:bodyPr>
          <a:lstStyle/>
          <a:p>
            <a:pPr indent="0" lvl="0" marL="0" marR="0" rtl="0" algn="ctr">
              <a:lnSpc>
                <a:spcPct val="90000"/>
              </a:lnSpc>
              <a:spcBef>
                <a:spcPts val="0"/>
              </a:spcBef>
              <a:spcAft>
                <a:spcPts val="0"/>
              </a:spcAft>
              <a:buClr>
                <a:srgbClr val="002855"/>
              </a:buClr>
              <a:buSzPts val="4100"/>
              <a:buFont typeface="Arial Black"/>
              <a:buNone/>
            </a:pPr>
            <a:r>
              <a:rPr b="0" lang="en-US" sz="4000">
                <a:solidFill>
                  <a:srgbClr val="002855"/>
                </a:solidFill>
                <a:latin typeface="Lexend Medium"/>
                <a:ea typeface="Lexend Medium"/>
                <a:cs typeface="Lexend Medium"/>
                <a:sym typeface="Lexend Medium"/>
              </a:rPr>
              <a:t>Questions?</a:t>
            </a:r>
            <a:endParaRPr b="0" i="0" sz="4000" u="none" cap="none" strike="noStrike">
              <a:solidFill>
                <a:srgbClr val="000000"/>
              </a:solidFill>
              <a:latin typeface="Lexend"/>
              <a:ea typeface="Lexend"/>
              <a:cs typeface="Lexend"/>
              <a:sym typeface="Lexe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g32236bd1c04_0_231"/>
          <p:cNvSpPr txBox="1"/>
          <p:nvPr>
            <p:ph idx="4294967295" type="title"/>
          </p:nvPr>
        </p:nvSpPr>
        <p:spPr>
          <a:xfrm>
            <a:off x="3112350" y="3060900"/>
            <a:ext cx="8250000" cy="736200"/>
          </a:xfrm>
          <a:prstGeom prst="rect">
            <a:avLst/>
          </a:prstGeom>
          <a:noFill/>
          <a:ln>
            <a:noFill/>
          </a:ln>
        </p:spPr>
        <p:txBody>
          <a:bodyPr anchorCtr="0" anchor="ctr" bIns="47400" lIns="94800" spcFirstLastPara="1" rIns="94800" wrap="square" tIns="47400">
            <a:noAutofit/>
          </a:bodyPr>
          <a:lstStyle/>
          <a:p>
            <a:pPr indent="0" lvl="0" marL="0" marR="0" rtl="0" algn="ctr">
              <a:lnSpc>
                <a:spcPct val="90000"/>
              </a:lnSpc>
              <a:spcBef>
                <a:spcPts val="0"/>
              </a:spcBef>
              <a:spcAft>
                <a:spcPts val="0"/>
              </a:spcAft>
              <a:buClr>
                <a:srgbClr val="002855"/>
              </a:buClr>
              <a:buSzPts val="4100"/>
              <a:buFont typeface="Arial Black"/>
              <a:buNone/>
            </a:pPr>
            <a:r>
              <a:rPr b="0" lang="en-US" sz="4000">
                <a:solidFill>
                  <a:srgbClr val="002855"/>
                </a:solidFill>
                <a:latin typeface="Lexend Medium"/>
                <a:ea typeface="Lexend Medium"/>
                <a:cs typeface="Lexend Medium"/>
                <a:sym typeface="Lexend Medium"/>
              </a:rPr>
              <a:t>Data Exploration</a:t>
            </a:r>
            <a:endParaRPr b="0" i="0" sz="4000" u="none" cap="none" strike="noStrike">
              <a:solidFill>
                <a:srgbClr val="000000"/>
              </a:solidFill>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2236bd1c04_0_216"/>
          <p:cNvSpPr txBox="1"/>
          <p:nvPr/>
        </p:nvSpPr>
        <p:spPr>
          <a:xfrm>
            <a:off x="201500" y="72000"/>
            <a:ext cx="10828500" cy="469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Understanding the Data Exploration</a:t>
            </a:r>
            <a:endParaRPr sz="3600" u="sng">
              <a:latin typeface="Lexend"/>
              <a:ea typeface="Lexend"/>
              <a:cs typeface="Lexend"/>
              <a:sym typeface="Lexend"/>
            </a:endParaRPr>
          </a:p>
        </p:txBody>
      </p:sp>
      <p:sp>
        <p:nvSpPr>
          <p:cNvPr id="143" name="Google Shape;143;g32236bd1c04_0_216"/>
          <p:cNvSpPr txBox="1"/>
          <p:nvPr>
            <p:ph idx="4294967295" type="body"/>
          </p:nvPr>
        </p:nvSpPr>
        <p:spPr>
          <a:xfrm>
            <a:off x="334550" y="1407000"/>
            <a:ext cx="7901100" cy="4044000"/>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115000"/>
              </a:lnSpc>
              <a:spcBef>
                <a:spcPts val="1000"/>
              </a:spcBef>
              <a:spcAft>
                <a:spcPts val="0"/>
              </a:spcAft>
              <a:buClr>
                <a:srgbClr val="000000"/>
              </a:buClr>
              <a:buSzPts val="2800"/>
              <a:buFont typeface="Lexend Light"/>
              <a:buChar char="•"/>
            </a:pPr>
            <a:r>
              <a:rPr lang="en-US">
                <a:solidFill>
                  <a:srgbClr val="000000"/>
                </a:solidFill>
                <a:latin typeface="Lexend Light"/>
                <a:ea typeface="Lexend Light"/>
                <a:cs typeface="Lexend Light"/>
                <a:sym typeface="Lexend Light"/>
              </a:rPr>
              <a:t>Data exploration involves analyzing and visualizing input data to better understand system performance, identify trends, and uncover hidden inefficiencies. </a:t>
            </a:r>
            <a:endParaRPr>
              <a:solidFill>
                <a:srgbClr val="000000"/>
              </a:solidFill>
              <a:latin typeface="Lexend Light"/>
              <a:ea typeface="Lexend Light"/>
              <a:cs typeface="Lexend Light"/>
              <a:sym typeface="Lexend Light"/>
            </a:endParaRPr>
          </a:p>
          <a:p>
            <a:pPr indent="-228600" lvl="0" marL="228600" rtl="0" algn="just">
              <a:lnSpc>
                <a:spcPct val="115000"/>
              </a:lnSpc>
              <a:spcBef>
                <a:spcPts val="1000"/>
              </a:spcBef>
              <a:spcAft>
                <a:spcPts val="0"/>
              </a:spcAft>
              <a:buClr>
                <a:srgbClr val="000000"/>
              </a:buClr>
              <a:buSzPts val="2800"/>
              <a:buFont typeface="Lexend Light"/>
              <a:buChar char="•"/>
            </a:pPr>
            <a:r>
              <a:rPr lang="en-US">
                <a:solidFill>
                  <a:srgbClr val="000000"/>
                </a:solidFill>
                <a:latin typeface="Lexend Light"/>
                <a:ea typeface="Lexend Light"/>
                <a:cs typeface="Lexend Light"/>
                <a:sym typeface="Lexend Light"/>
              </a:rPr>
              <a:t>It is a critical first step in the energy assessment process that enables users to make informed decisions based on data insights.</a:t>
            </a:r>
            <a:endParaRPr>
              <a:latin typeface="Lexend Light"/>
              <a:ea typeface="Lexend Light"/>
              <a:cs typeface="Lexend Light"/>
              <a:sym typeface="Lexend Light"/>
            </a:endParaRPr>
          </a:p>
        </p:txBody>
      </p:sp>
      <p:pic>
        <p:nvPicPr>
          <p:cNvPr id="144" name="Google Shape;144;g32236bd1c04_0_216"/>
          <p:cNvPicPr preferRelativeResize="0"/>
          <p:nvPr/>
        </p:nvPicPr>
        <p:blipFill>
          <a:blip r:embed="rId3">
            <a:alphaModFix/>
          </a:blip>
          <a:stretch>
            <a:fillRect/>
          </a:stretch>
        </p:blipFill>
        <p:spPr>
          <a:xfrm>
            <a:off x="8442125" y="1812314"/>
            <a:ext cx="3233375" cy="32333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
          <p:cNvSpPr txBox="1"/>
          <p:nvPr>
            <p:ph idx="1" type="body"/>
          </p:nvPr>
        </p:nvSpPr>
        <p:spPr>
          <a:xfrm>
            <a:off x="305025" y="806700"/>
            <a:ext cx="7773000" cy="5244600"/>
          </a:xfrm>
          <a:prstGeom prst="rect">
            <a:avLst/>
          </a:prstGeom>
          <a:noFill/>
          <a:ln>
            <a:noFill/>
          </a:ln>
        </p:spPr>
        <p:txBody>
          <a:bodyPr anchorCtr="0" anchor="t" bIns="45700" lIns="91425" spcFirstLastPara="1" rIns="91425" wrap="square" tIns="45700">
            <a:normAutofit lnSpcReduction="20000"/>
          </a:bodyPr>
          <a:lstStyle/>
          <a:p>
            <a:pPr indent="-228600" lvl="0" marL="228600" rtl="0" algn="just">
              <a:lnSpc>
                <a:spcPct val="115000"/>
              </a:lnSpc>
              <a:spcBef>
                <a:spcPts val="1000"/>
              </a:spcBef>
              <a:spcAft>
                <a:spcPts val="0"/>
              </a:spcAft>
              <a:buClr>
                <a:srgbClr val="000000"/>
              </a:buClr>
              <a:buSzPts val="2800"/>
              <a:buFont typeface="Lexend Light"/>
              <a:buChar char="•"/>
            </a:pPr>
            <a:r>
              <a:rPr i="0" lang="en-US" u="none" strike="noStrike">
                <a:solidFill>
                  <a:srgbClr val="000000"/>
                </a:solidFill>
                <a:latin typeface="Lexend Light"/>
                <a:ea typeface="Lexend Light"/>
                <a:cs typeface="Lexend Light"/>
                <a:sym typeface="Lexend Light"/>
              </a:rPr>
              <a:t>The Data Exploration module can be used to create "Day Types" (hourly averages for days with similar operation) used in the Compressed Air analysis module.</a:t>
            </a:r>
            <a:endParaRPr>
              <a:latin typeface="Lexend Light"/>
              <a:ea typeface="Lexend Light"/>
              <a:cs typeface="Lexend Light"/>
              <a:sym typeface="Lexend Light"/>
            </a:endParaRPr>
          </a:p>
          <a:p>
            <a:pPr indent="-228600" lvl="0" marL="228600" rtl="0" algn="just">
              <a:lnSpc>
                <a:spcPct val="115000"/>
              </a:lnSpc>
              <a:spcBef>
                <a:spcPts val="1000"/>
              </a:spcBef>
              <a:spcAft>
                <a:spcPts val="0"/>
              </a:spcAft>
              <a:buClr>
                <a:srgbClr val="000000"/>
              </a:buClr>
              <a:buSzPts val="2800"/>
              <a:buFont typeface="Lexend Light"/>
              <a:buChar char="•"/>
            </a:pPr>
            <a:r>
              <a:rPr lang="en-US">
                <a:solidFill>
                  <a:srgbClr val="000000"/>
                </a:solidFill>
                <a:latin typeface="Lexend Light"/>
                <a:ea typeface="Lexend Light"/>
                <a:cs typeface="Lexend Light"/>
                <a:sym typeface="Lexend Light"/>
              </a:rPr>
              <a:t>MEASUR provides visual tools, such as charts and graphs, to represent energy use and performance metrics for better comprehension.</a:t>
            </a:r>
            <a:endParaRPr>
              <a:latin typeface="Lexend Light"/>
              <a:ea typeface="Lexend Light"/>
              <a:cs typeface="Lexend Light"/>
              <a:sym typeface="Lexend Light"/>
            </a:endParaRPr>
          </a:p>
          <a:p>
            <a:pPr indent="-228600" lvl="0" marL="228600" rtl="0" algn="just">
              <a:lnSpc>
                <a:spcPct val="115000"/>
              </a:lnSpc>
              <a:spcBef>
                <a:spcPts val="1000"/>
              </a:spcBef>
              <a:spcAft>
                <a:spcPts val="0"/>
              </a:spcAft>
              <a:buClr>
                <a:srgbClr val="000000"/>
              </a:buClr>
              <a:buSzPts val="2800"/>
              <a:buFont typeface="Lexend Light"/>
              <a:buChar char="•"/>
            </a:pPr>
            <a:r>
              <a:rPr lang="en-US">
                <a:solidFill>
                  <a:srgbClr val="000000"/>
                </a:solidFill>
                <a:latin typeface="Lexend Light"/>
                <a:ea typeface="Lexend Light"/>
                <a:cs typeface="Lexend Light"/>
                <a:sym typeface="Lexend Light"/>
              </a:rPr>
              <a:t>Through data exploration, MEASUR allows users to simulate energy-saving scenarios and compare them to the baseline.</a:t>
            </a:r>
            <a:endParaRPr>
              <a:latin typeface="Lexend Light"/>
              <a:ea typeface="Lexend Light"/>
              <a:cs typeface="Lexend Light"/>
              <a:sym typeface="Lexend Light"/>
            </a:endParaRPr>
          </a:p>
        </p:txBody>
      </p:sp>
      <p:sp>
        <p:nvSpPr>
          <p:cNvPr id="151" name="Google Shape;151;p3"/>
          <p:cNvSpPr txBox="1"/>
          <p:nvPr/>
        </p:nvSpPr>
        <p:spPr>
          <a:xfrm>
            <a:off x="201500" y="72000"/>
            <a:ext cx="10828500" cy="469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Data Exploration in MEASUR</a:t>
            </a:r>
            <a:endParaRPr sz="3600" u="sng">
              <a:latin typeface="Lexend"/>
              <a:ea typeface="Lexend"/>
              <a:cs typeface="Lexend"/>
              <a:sym typeface="Lexend"/>
            </a:endParaRPr>
          </a:p>
        </p:txBody>
      </p:sp>
      <p:pic>
        <p:nvPicPr>
          <p:cNvPr id="152" name="Google Shape;152;p3"/>
          <p:cNvPicPr preferRelativeResize="0"/>
          <p:nvPr/>
        </p:nvPicPr>
        <p:blipFill>
          <a:blip r:embed="rId3">
            <a:alphaModFix/>
          </a:blip>
          <a:stretch>
            <a:fillRect/>
          </a:stretch>
        </p:blipFill>
        <p:spPr>
          <a:xfrm>
            <a:off x="8439912" y="1810500"/>
            <a:ext cx="3236977" cy="323697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A screenshot of a computer&#10;&#10;Description automatically generated" id="157" name="Google Shape;157;p4"/>
          <p:cNvPicPr preferRelativeResize="0"/>
          <p:nvPr>
            <p:ph idx="1" type="body"/>
          </p:nvPr>
        </p:nvPicPr>
        <p:blipFill rotWithShape="1">
          <a:blip r:embed="rId3">
            <a:alphaModFix/>
          </a:blip>
          <a:srcRect b="0" l="0" r="0" t="0"/>
          <a:stretch/>
        </p:blipFill>
        <p:spPr>
          <a:xfrm>
            <a:off x="880500" y="772775"/>
            <a:ext cx="10431000" cy="5469900"/>
          </a:xfrm>
          <a:prstGeom prst="rect">
            <a:avLst/>
          </a:prstGeom>
          <a:noFill/>
          <a:ln cap="flat" cmpd="sng" w="9525">
            <a:solidFill>
              <a:schemeClr val="dk1"/>
            </a:solidFill>
            <a:prstDash val="solid"/>
            <a:round/>
            <a:headEnd len="sm" w="sm" type="none"/>
            <a:tailEnd len="sm" w="sm" type="none"/>
          </a:ln>
        </p:spPr>
      </p:pic>
      <p:sp>
        <p:nvSpPr>
          <p:cNvPr id="158" name="Google Shape;158;p4"/>
          <p:cNvSpPr/>
          <p:nvPr/>
        </p:nvSpPr>
        <p:spPr>
          <a:xfrm>
            <a:off x="9180075" y="5086925"/>
            <a:ext cx="1170900" cy="9939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4"/>
          <p:cNvSpPr txBox="1"/>
          <p:nvPr/>
        </p:nvSpPr>
        <p:spPr>
          <a:xfrm>
            <a:off x="201500" y="72000"/>
            <a:ext cx="10828500" cy="469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Data Exploration in </a:t>
            </a:r>
            <a:r>
              <a:rPr lang="en-US" sz="3600" u="sng">
                <a:latin typeface="Lexend"/>
                <a:ea typeface="Lexend"/>
                <a:cs typeface="Lexend"/>
                <a:sym typeface="Lexend"/>
              </a:rPr>
              <a:t>MEASUR</a:t>
            </a:r>
            <a:endParaRPr sz="3600" u="sng">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g32236bd1c04_0_318"/>
          <p:cNvSpPr txBox="1"/>
          <p:nvPr>
            <p:ph idx="4294967295" type="title"/>
          </p:nvPr>
        </p:nvSpPr>
        <p:spPr>
          <a:xfrm>
            <a:off x="1971000" y="3060900"/>
            <a:ext cx="8250000" cy="736200"/>
          </a:xfrm>
          <a:prstGeom prst="rect">
            <a:avLst/>
          </a:prstGeom>
          <a:noFill/>
          <a:ln>
            <a:noFill/>
          </a:ln>
        </p:spPr>
        <p:txBody>
          <a:bodyPr anchorCtr="0" anchor="ctr" bIns="47400" lIns="94800" spcFirstLastPara="1" rIns="94800" wrap="square" tIns="47400">
            <a:noAutofit/>
          </a:bodyPr>
          <a:lstStyle/>
          <a:p>
            <a:pPr indent="0" lvl="0" marL="0" marR="0" rtl="0" algn="ctr">
              <a:lnSpc>
                <a:spcPct val="90000"/>
              </a:lnSpc>
              <a:spcBef>
                <a:spcPts val="0"/>
              </a:spcBef>
              <a:spcAft>
                <a:spcPts val="0"/>
              </a:spcAft>
              <a:buClr>
                <a:srgbClr val="002855"/>
              </a:buClr>
              <a:buSzPts val="4100"/>
              <a:buFont typeface="Arial Black"/>
              <a:buNone/>
            </a:pPr>
            <a:r>
              <a:rPr b="0" lang="en-US" sz="4000">
                <a:solidFill>
                  <a:srgbClr val="002855"/>
                </a:solidFill>
                <a:latin typeface="Lexend Medium"/>
                <a:ea typeface="Lexend Medium"/>
                <a:cs typeface="Lexend Medium"/>
                <a:sym typeface="Lexend Medium"/>
              </a:rPr>
              <a:t>Setup</a:t>
            </a:r>
            <a:endParaRPr b="0" i="0" sz="4000" u="none" cap="none" strike="noStrike">
              <a:solidFill>
                <a:srgbClr val="000000"/>
              </a:solidFill>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A screenshot of a computer&#10;&#10;Description automatically generated" id="171" name="Google Shape;171;p42"/>
          <p:cNvPicPr preferRelativeResize="0"/>
          <p:nvPr>
            <p:ph idx="1" type="body"/>
          </p:nvPr>
        </p:nvPicPr>
        <p:blipFill rotWithShape="1">
          <a:blip r:embed="rId3">
            <a:alphaModFix/>
          </a:blip>
          <a:srcRect b="0" l="0" r="0" t="0"/>
          <a:stretch/>
        </p:blipFill>
        <p:spPr>
          <a:xfrm>
            <a:off x="877824" y="777240"/>
            <a:ext cx="10433400" cy="5468100"/>
          </a:xfrm>
          <a:prstGeom prst="rect">
            <a:avLst/>
          </a:prstGeom>
          <a:noFill/>
          <a:ln cap="flat" cmpd="sng" w="9525">
            <a:solidFill>
              <a:schemeClr val="dk1"/>
            </a:solidFill>
            <a:prstDash val="solid"/>
            <a:round/>
            <a:headEnd len="sm" w="sm" type="none"/>
            <a:tailEnd len="sm" w="sm" type="none"/>
          </a:ln>
        </p:spPr>
      </p:pic>
      <p:sp>
        <p:nvSpPr>
          <p:cNvPr id="172" name="Google Shape;172;p42"/>
          <p:cNvSpPr/>
          <p:nvPr/>
        </p:nvSpPr>
        <p:spPr>
          <a:xfrm>
            <a:off x="4284300" y="880975"/>
            <a:ext cx="418800" cy="2496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3" name="Google Shape;173;p42"/>
          <p:cNvSpPr/>
          <p:nvPr/>
        </p:nvSpPr>
        <p:spPr>
          <a:xfrm>
            <a:off x="877827" y="1231251"/>
            <a:ext cx="1483800" cy="2496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4" name="Google Shape;174;p42"/>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Setup</a:t>
            </a:r>
            <a:endParaRPr sz="3600" u="sng">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A screenshot of a computer&#10;&#10;Description automatically generated" id="180" name="Google Shape;180;p43"/>
          <p:cNvPicPr preferRelativeResize="0"/>
          <p:nvPr/>
        </p:nvPicPr>
        <p:blipFill rotWithShape="1">
          <a:blip r:embed="rId3">
            <a:alphaModFix/>
          </a:blip>
          <a:srcRect b="0" l="0" r="0" t="0"/>
          <a:stretch/>
        </p:blipFill>
        <p:spPr>
          <a:xfrm>
            <a:off x="879342" y="777240"/>
            <a:ext cx="10433304" cy="5468112"/>
          </a:xfrm>
          <a:prstGeom prst="rect">
            <a:avLst/>
          </a:prstGeom>
          <a:noFill/>
          <a:ln cap="flat" cmpd="sng" w="9525">
            <a:solidFill>
              <a:schemeClr val="dk1"/>
            </a:solidFill>
            <a:prstDash val="solid"/>
            <a:round/>
            <a:headEnd len="sm" w="sm" type="none"/>
            <a:tailEnd len="sm" w="sm" type="none"/>
          </a:ln>
        </p:spPr>
      </p:pic>
      <p:sp>
        <p:nvSpPr>
          <p:cNvPr id="181" name="Google Shape;181;p43"/>
          <p:cNvSpPr/>
          <p:nvPr/>
        </p:nvSpPr>
        <p:spPr>
          <a:xfrm>
            <a:off x="4280150" y="920375"/>
            <a:ext cx="411600" cy="1848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2" name="Google Shape;182;p43"/>
          <p:cNvSpPr/>
          <p:nvPr/>
        </p:nvSpPr>
        <p:spPr>
          <a:xfrm>
            <a:off x="2088900" y="4399900"/>
            <a:ext cx="8014200" cy="7278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3" name="Google Shape;183;p43"/>
          <p:cNvSpPr/>
          <p:nvPr/>
        </p:nvSpPr>
        <p:spPr>
          <a:xfrm>
            <a:off x="879352" y="1206100"/>
            <a:ext cx="1444200" cy="2496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4" name="Google Shape;184;p43"/>
          <p:cNvSpPr txBox="1"/>
          <p:nvPr/>
        </p:nvSpPr>
        <p:spPr>
          <a:xfrm>
            <a:off x="201500" y="0"/>
            <a:ext cx="9585900" cy="5412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None/>
            </a:pPr>
            <a:r>
              <a:rPr lang="en-US" sz="3600" u="sng">
                <a:latin typeface="Lexend"/>
                <a:ea typeface="Lexend"/>
                <a:cs typeface="Lexend"/>
                <a:sym typeface="Lexend"/>
              </a:rPr>
              <a:t>Setup- Import Data</a:t>
            </a:r>
            <a:endParaRPr sz="3600" u="sng">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2024-04-11T17:50:13Z</dcterms:created>
  <dc:creator>Juan Marino Barrientos</dc:creator>
</cp:coreProperties>
</file>