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Arial Black" panose="020B0A04020102020204" pitchFamily="34" charset="0"/>
      <p:bold r:id="rId30"/>
    </p:embeddedFont>
    <p:embeddedFont>
      <p:font typeface="Lexend" panose="020B0604020202020204" charset="0"/>
      <p:regular r:id="rId31"/>
      <p:bold r:id="rId32"/>
    </p:embeddedFont>
    <p:embeddedFont>
      <p:font typeface="Lexend ExtraLight" panose="020B0604020202020204" charset="0"/>
      <p:regular r:id="rId33"/>
      <p:bold r:id="rId34"/>
    </p:embeddedFont>
    <p:embeddedFont>
      <p:font typeface="Lexend Light" panose="020B0604020202020204" charset="0"/>
      <p:regular r:id="rId35"/>
      <p:bold r:id="rId36"/>
    </p:embeddedFont>
    <p:embeddedFont>
      <p:font typeface="Lexend Medium"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T7keHYdDUI3bMM6JAd2b+LOd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3E43A4-9FF4-4118-A49A-AA7620509EC1}">
  <a:tblStyle styleId="{373E43A4-9FF4-4118-A49A-AA7620509E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98" autoAdjust="0"/>
  </p:normalViewPr>
  <p:slideViewPr>
    <p:cSldViewPr snapToGrid="0">
      <p:cViewPr varScale="1">
        <p:scale>
          <a:sx n="84" d="100"/>
          <a:sy n="84" d="100"/>
        </p:scale>
        <p:origin x="15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0cb2cd056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30cb2cd056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a:t>
            </a:r>
            <a:br>
              <a:rPr lang="en-US"/>
            </a:br>
            <a:r>
              <a:rPr lang="en-US"/>
              <a:t>This slide introduces the MEASUR interface and demonstrates how to start an assessment. Users can initiate a new assessment by selecting the "Add New" button on the left-hand menu or by choosing from the available modules displayed on the main screen. The highlighted modules include assessments for Pump Systems, Compressed Air, Process Heating, Fan Systems, Steam Systems, Treasure Hunts, Wastewater, Motor Inventory, and Data Exploration. These tools are designed to help users optimize energy efficiency and identify cost-saving opportunities across various systems. The intuitive interface ensures that users can quickly navigate and begin their assessments tailored to their specific needs.</a:t>
            </a:r>
            <a:endParaRPr/>
          </a:p>
        </p:txBody>
      </p:sp>
      <p:sp>
        <p:nvSpPr>
          <p:cNvPr id="223" name="Google Shape;22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0cb2cd056c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a:t>
            </a:r>
            <a:br>
              <a:rPr lang="en-US"/>
            </a:br>
            <a:r>
              <a:rPr lang="en-US"/>
              <a:t>The highlighted area on the left side of the screen shows examples of various assessment types available, such as 'Treasure Hunt Example,' 'Compressed Air Example,' and others. The central highlighted button guides users to access all their assessments through the dashboard. The dashed arrows emphasize how users can navigate to this dashboard for managing and reviewing their energy efficiency assessments effectively. This interface simplifies tracking and organizing energy-related data for streamlined analysis.</a:t>
            </a:r>
            <a:endParaRPr/>
          </a:p>
        </p:txBody>
      </p:sp>
      <p:sp>
        <p:nvSpPr>
          <p:cNvPr id="232" name="Google Shape;232;g30cb2cd056c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cb2cd056c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a:t>
            </a:r>
            <a:br>
              <a:rPr lang="en-US"/>
            </a:br>
            <a:r>
              <a:rPr lang="en-US"/>
              <a:t>This slide highlights the 'Equipment Calculators' feature in the MEASUR tool. On the left-hand side, the menu showcases a list of all available calculators, such as those for 'Compressed Air,' 'Fans,' 'Motors,' 'Process Cooling,' and more. The central highlighted button allows users to access the 'Equipment Calculators' dashboard directly. The dashed arrows guide the user's attention to where they can explore tools for property and equipment calculations, providing a centralized way to perform energy efficiency and equipment performance analyses. This feature is designed to help users model and optimize their systems efficiently.</a:t>
            </a:r>
            <a:endParaRPr/>
          </a:p>
        </p:txBody>
      </p:sp>
      <p:sp>
        <p:nvSpPr>
          <p:cNvPr id="241" name="Google Shape;241;g30cb2cd056c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0cb2cd056c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Facilitator’s note:</a:t>
            </a:r>
            <a:br>
              <a:rPr lang="en-US" dirty="0"/>
            </a:br>
            <a:r>
              <a:rPr lang="en-US" dirty="0"/>
              <a:t>The highlighted section in the lower-left corner of the interface provides access to settings, custom materials, user manuals, feedback options, acknowledgments, and translation features. </a:t>
            </a:r>
            <a:endParaRPr dirty="0"/>
          </a:p>
        </p:txBody>
      </p:sp>
      <p:sp>
        <p:nvSpPr>
          <p:cNvPr id="250" name="Google Shape;250;g30cb2cd056c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a:t>
            </a:r>
            <a:br>
              <a:rPr lang="en-US"/>
            </a:br>
            <a:r>
              <a:rPr lang="en-US"/>
              <a:t>This is the main interface of the MEASUR tool, designed to help users manage and optimize energy efficiency for facilities and equipment. At the center, key modules are displayed as icons, offering various functionalities. On the left-hand side, there is a navigation menu featuring: examples, data exploration tools, settings, and additional resources.</a:t>
            </a:r>
            <a:endParaRPr/>
          </a:p>
        </p:txBody>
      </p:sp>
      <p:sp>
        <p:nvSpPr>
          <p:cNvPr id="267" name="Google Shape;26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how it looks when you click any of the modules. It will guide you through different settings of the module making it easier to assess your system.</a:t>
            </a:r>
            <a:endParaRPr/>
          </a:p>
        </p:txBody>
      </p:sp>
      <p:sp>
        <p:nvSpPr>
          <p:cNvPr id="276" name="Google Shape;27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a:t>
            </a:r>
            <a:br>
              <a:rPr lang="en-US"/>
            </a:br>
            <a:r>
              <a:rPr lang="en-US"/>
              <a:t>MEASUR is a powerful tool used in a variety of ways to analyze and optimize the energy performance of facilities. It allows users to conduct in-depth assessments of systems such as pumps, fans, compressed air, steam, and more. Additionally, the tool provides quick and efficient calculations with access to over 70 specialized calculators. These calculators cover a broad range of applications, enabling users to evaluate energy usage, identify inefficiencies, and implement strategies for improvement.</a:t>
            </a:r>
            <a:endParaRPr/>
          </a:p>
        </p:txBody>
      </p:sp>
      <p:sp>
        <p:nvSpPr>
          <p:cNvPr id="293" name="Google Shape;29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a:t>
            </a:r>
            <a:br>
              <a:rPr lang="en-US"/>
            </a:br>
            <a:r>
              <a:rPr lang="en-US"/>
              <a:t>The MEASUR tool offers intuitive navigation features to enhance user experience and streamline workflows. The top banner serves as the primary navigation tool, allowing users to move seamlessly between different modules. Additionally, a footer bar with 'Next' and 'Back' buttons enables step-by-step navigation through the workflow, starting from the System Setup phase and continuing to the final Report. The tool is organized into five main tabs: System Setup, for configuring system details; Assessment, for conducting detailed evaluations; Diagram, for visualizing system flow and structure; Report, for reviewing results and summaries; and Sankey, for analyzing energy flow using a Sankey diagram. To further enhance functionality, additional buttons such as the Book (for accessing manuals and reference materials), Gear (for settings and customization), Folder (for file and assessment management), and Home (for returning to the main interface) are available.</a:t>
            </a:r>
            <a:endParaRPr/>
          </a:p>
        </p:txBody>
      </p:sp>
      <p:sp>
        <p:nvSpPr>
          <p:cNvPr id="310" name="Google Shape;31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0cb2cd056c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30cb2cd056c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a:t>
            </a:r>
            <a:br>
              <a:rPr lang="en-US"/>
            </a:br>
            <a:r>
              <a:rPr lang="en-US"/>
              <a:t>Improving energy efficiency offers multiple benefits across cost, quality, and environmental impact. Implementing energy-efficient technologies and practices significantly reduces energy consumption, minimizes waste, and optimizes production processes, resulting in substantial cost savings while promoting fuel and power conservation. Additionally, energy efficiency often enhances operational processes, ensuring consistent product quality. Upgraded equipment and reduced strain on resources improve process control and yield better outcomes. From an environmental perspective, energy efficiency reduces the carbon footprint of operations by lowering greenhouse gas emissions and overall environmental impact. These sustainable practices not only support global environmental goals but also enhance a company’s public image.</a:t>
            </a: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a:t>
            </a:r>
            <a:br>
              <a:rPr lang="en-US"/>
            </a:br>
            <a:r>
              <a:rPr lang="en-US"/>
              <a:t>MEASUR (Manufacturing Energy Assessment Software for Utility Reduction) is a versatile toolkit developed by the Department of Energy (DOE) to support energy efficiency in industrial operations. It combines a suite of tools and calculators within a single platform to perform investment-grade energy analysis, making it ideal for comprehensive energy assessments. Additionally, MEASUR can function as stand-alone tools for performing quick, simple calculations. The software is free and open access, ensuring it is widely available to help industries optimize energy use, reduce costs, and improve sustainability.</a:t>
            </a:r>
            <a:endParaRPr/>
          </a:p>
        </p:txBody>
      </p:sp>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a:t>
            </a:r>
            <a:br>
              <a:rPr lang="en-US"/>
            </a:br>
            <a:r>
              <a:rPr lang="en-US"/>
              <a:t>This slide outlines the steps for accessing and installing the MEASUR software. Users can utilize the web version of MEASUR, available at https://measur.ornl.gov/, to perform energy assessments directly through their browser without the need for downloading. For offline use, MEASUR can be downloaded and installed from the U.S. Department of Energy website, providing flexibility for users to work on their systems locally. Additionally, the GitHub repository at https://ornl-amo.github.io/ offers access to the source code and additional resources, catering to developers and advanced users who may wish to explore or customize the software. These options ensure that MEASUR is accessible and user-friendly for a variety of needs.</a:t>
            </a:r>
            <a:endParaRPr/>
          </a:p>
        </p:txBody>
      </p:sp>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2"/>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2"/>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32"/>
          <p:cNvPicPr preferRelativeResize="0"/>
          <p:nvPr/>
        </p:nvPicPr>
        <p:blipFill>
          <a:blip r:embed="rId2">
            <a:alphaModFix/>
          </a:blip>
          <a:stretch>
            <a:fillRect/>
          </a:stretch>
        </p:blipFill>
        <p:spPr>
          <a:xfrm>
            <a:off x="9694500" y="0"/>
            <a:ext cx="2497500" cy="8365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59"/>
        <p:cNvGrpSpPr/>
        <p:nvPr/>
      </p:nvGrpSpPr>
      <p:grpSpPr>
        <a:xfrm>
          <a:off x="0" y="0"/>
          <a:ext cx="0" cy="0"/>
          <a:chOff x="0" y="0"/>
          <a:chExt cx="0" cy="0"/>
        </a:xfrm>
      </p:grpSpPr>
      <p:sp>
        <p:nvSpPr>
          <p:cNvPr id="60" name="Google Shape;60;p41"/>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1"/>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1"/>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p41"/>
          <p:cNvPicPr preferRelativeResize="0"/>
          <p:nvPr/>
        </p:nvPicPr>
        <p:blipFill>
          <a:blip r:embed="rId2">
            <a:alphaModFix/>
          </a:blip>
          <a:stretch>
            <a:fillRect/>
          </a:stretch>
        </p:blipFill>
        <p:spPr>
          <a:xfrm>
            <a:off x="9694500" y="0"/>
            <a:ext cx="2497500" cy="8365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64"/>
        <p:cNvGrpSpPr/>
        <p:nvPr/>
      </p:nvGrpSpPr>
      <p:grpSpPr>
        <a:xfrm>
          <a:off x="0" y="0"/>
          <a:ext cx="0" cy="0"/>
          <a:chOff x="0" y="0"/>
          <a:chExt cx="0" cy="0"/>
        </a:xfrm>
      </p:grpSpPr>
      <p:sp>
        <p:nvSpPr>
          <p:cNvPr id="65" name="Google Shape;65;p42"/>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2"/>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2"/>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42"/>
          <p:cNvPicPr preferRelativeResize="0"/>
          <p:nvPr/>
        </p:nvPicPr>
        <p:blipFill>
          <a:blip r:embed="rId2">
            <a:alphaModFix/>
          </a:blip>
          <a:stretch>
            <a:fillRect/>
          </a:stretch>
        </p:blipFill>
        <p:spPr>
          <a:xfrm>
            <a:off x="9694500" y="0"/>
            <a:ext cx="2497500" cy="8365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
        <p:nvSpPr>
          <p:cNvPr id="70" name="Google Shape;70;p43"/>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p43"/>
          <p:cNvPicPr preferRelativeResize="0"/>
          <p:nvPr/>
        </p:nvPicPr>
        <p:blipFill>
          <a:blip r:embed="rId2">
            <a:alphaModFix/>
          </a:blip>
          <a:stretch>
            <a:fillRect/>
          </a:stretch>
        </p:blipFill>
        <p:spPr>
          <a:xfrm>
            <a:off x="9694500" y="0"/>
            <a:ext cx="2497500" cy="836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3"/>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3"/>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33"/>
          <p:cNvPicPr preferRelativeResize="0"/>
          <p:nvPr/>
        </p:nvPicPr>
        <p:blipFill>
          <a:blip r:embed="rId2">
            <a:alphaModFix/>
          </a:blip>
          <a:stretch>
            <a:fillRect/>
          </a:stretch>
        </p:blipFill>
        <p:spPr>
          <a:xfrm>
            <a:off x="9694500" y="0"/>
            <a:ext cx="2497500" cy="8365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4"/>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4"/>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35"/>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5"/>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p36"/>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6"/>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6"/>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36"/>
          <p:cNvPicPr preferRelativeResize="0"/>
          <p:nvPr/>
        </p:nvPicPr>
        <p:blipFill>
          <a:blip r:embed="rId2">
            <a:alphaModFix/>
          </a:blip>
          <a:stretch>
            <a:fillRect/>
          </a:stretch>
        </p:blipFill>
        <p:spPr>
          <a:xfrm>
            <a:off x="9694500" y="0"/>
            <a:ext cx="2497500" cy="8365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9"/>
        <p:cNvGrpSpPr/>
        <p:nvPr/>
      </p:nvGrpSpPr>
      <p:grpSpPr>
        <a:xfrm>
          <a:off x="0" y="0"/>
          <a:ext cx="0" cy="0"/>
          <a:chOff x="0" y="0"/>
          <a:chExt cx="0" cy="0"/>
        </a:xfrm>
      </p:grpSpPr>
      <p:sp>
        <p:nvSpPr>
          <p:cNvPr id="40" name="Google Shape;40;p37"/>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7"/>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7"/>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37"/>
          <p:cNvPicPr preferRelativeResize="0"/>
          <p:nvPr/>
        </p:nvPicPr>
        <p:blipFill>
          <a:blip r:embed="rId2">
            <a:alphaModFix/>
          </a:blip>
          <a:stretch>
            <a:fillRect/>
          </a:stretch>
        </p:blipFill>
        <p:spPr>
          <a:xfrm>
            <a:off x="9694500" y="0"/>
            <a:ext cx="2497500" cy="8365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
        <p:nvSpPr>
          <p:cNvPr id="45" name="Google Shape;45;p38"/>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8"/>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38"/>
          <p:cNvPicPr preferRelativeResize="0"/>
          <p:nvPr/>
        </p:nvPicPr>
        <p:blipFill>
          <a:blip r:embed="rId2">
            <a:alphaModFix/>
          </a:blip>
          <a:stretch>
            <a:fillRect/>
          </a:stretch>
        </p:blipFill>
        <p:spPr>
          <a:xfrm>
            <a:off x="9694500" y="0"/>
            <a:ext cx="2497500" cy="8365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9"/>
        <p:cNvGrpSpPr/>
        <p:nvPr/>
      </p:nvGrpSpPr>
      <p:grpSpPr>
        <a:xfrm>
          <a:off x="0" y="0"/>
          <a:ext cx="0" cy="0"/>
          <a:chOff x="0" y="0"/>
          <a:chExt cx="0" cy="0"/>
        </a:xfrm>
      </p:grpSpPr>
      <p:sp>
        <p:nvSpPr>
          <p:cNvPr id="50" name="Google Shape;50;p39"/>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9"/>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3" name="Google Shape;53;p39"/>
          <p:cNvPicPr preferRelativeResize="0"/>
          <p:nvPr/>
        </p:nvPicPr>
        <p:blipFill>
          <a:blip r:embed="rId2">
            <a:alphaModFix/>
          </a:blip>
          <a:stretch>
            <a:fillRect/>
          </a:stretch>
        </p:blipFill>
        <p:spPr>
          <a:xfrm>
            <a:off x="9694500" y="0"/>
            <a:ext cx="2497500" cy="8365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4"/>
        <p:cNvGrpSpPr/>
        <p:nvPr/>
      </p:nvGrpSpPr>
      <p:grpSpPr>
        <a:xfrm>
          <a:off x="0" y="0"/>
          <a:ext cx="0" cy="0"/>
          <a:chOff x="0" y="0"/>
          <a:chExt cx="0" cy="0"/>
        </a:xfrm>
      </p:grpSpPr>
      <p:sp>
        <p:nvSpPr>
          <p:cNvPr id="55" name="Google Shape;55;p40"/>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40"/>
          <p:cNvPicPr preferRelativeResize="0"/>
          <p:nvPr/>
        </p:nvPicPr>
        <p:blipFill>
          <a:blip r:embed="rId2">
            <a:alphaModFix/>
          </a:blip>
          <a:stretch>
            <a:fillRect/>
          </a:stretch>
        </p:blipFill>
        <p:spPr>
          <a:xfrm>
            <a:off x="9694500" y="0"/>
            <a:ext cx="2497500" cy="8365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0" y="0"/>
            <a:ext cx="258618" cy="68580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1"/>
          <p:cNvSpPr/>
          <p:nvPr/>
        </p:nvSpPr>
        <p:spPr>
          <a:xfrm>
            <a:off x="258618" y="6369063"/>
            <a:ext cx="11933382" cy="488937"/>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31"/>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Font typeface="Lexend Light"/>
              <a:buNone/>
              <a:defRPr i="0" u="none" strike="noStrike" cap="none">
                <a:solidFill>
                  <a:schemeClr val="lt1"/>
                </a:solidFill>
                <a:latin typeface="Lexend Light"/>
                <a:ea typeface="Lexend Light"/>
                <a:cs typeface="Lexend Light"/>
                <a:sym typeface="Lexend Light"/>
              </a:defRPr>
            </a:lvl1pPr>
            <a:lvl2pPr marR="0" lvl="1"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2pPr>
            <a:lvl3pPr marR="0" lvl="2"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3pPr>
            <a:lvl4pPr marR="0" lvl="3"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4pPr>
            <a:lvl5pPr marR="0" lvl="4"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5pPr>
            <a:lvl6pPr marR="0" lvl="5"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6pPr>
            <a:lvl7pPr marR="0" lvl="6"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7pPr>
            <a:lvl8pPr marR="0" lvl="7"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8pPr>
            <a:lvl9pPr marR="0" lvl="8"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9pPr>
          </a:lstStyle>
          <a:p>
            <a:endParaRPr/>
          </a:p>
        </p:txBody>
      </p:sp>
      <p:sp>
        <p:nvSpPr>
          <p:cNvPr id="13" name="Google Shape;13;p31"/>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Font typeface="Lexend Light"/>
              <a:buNone/>
              <a:defRPr i="0" u="none" strike="noStrike" cap="none">
                <a:solidFill>
                  <a:srgbClr val="D8D8D8"/>
                </a:solidFill>
                <a:latin typeface="Lexend Light"/>
                <a:ea typeface="Lexend Light"/>
                <a:cs typeface="Lexend Light"/>
                <a:sym typeface="Lexend Light"/>
              </a:defRPr>
            </a:lvl1pPr>
            <a:lvl2pPr marR="0" lvl="1"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2pPr>
            <a:lvl3pPr marR="0" lvl="2"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3pPr>
            <a:lvl4pPr marR="0" lvl="3"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4pPr>
            <a:lvl5pPr marR="0" lvl="4"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5pPr>
            <a:lvl6pPr marR="0" lvl="5"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6pPr>
            <a:lvl7pPr marR="0" lvl="6"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7pPr>
            <a:lvl8pPr marR="0" lvl="7"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8pPr>
            <a:lvl9pPr marR="0" lvl="8" algn="l" rtl="0">
              <a:spcBef>
                <a:spcPts val="0"/>
              </a:spcBef>
              <a:spcAft>
                <a:spcPts val="0"/>
              </a:spcAft>
              <a:buSzPts val="1400"/>
              <a:buFont typeface="Lexend Light"/>
              <a:buNone/>
              <a:defRPr i="0" u="none" strike="noStrike" cap="none">
                <a:solidFill>
                  <a:schemeClr val="dk1"/>
                </a:solidFill>
                <a:latin typeface="Lexend Light"/>
                <a:ea typeface="Lexend Light"/>
                <a:cs typeface="Lexend Light"/>
                <a:sym typeface="Lexend Light"/>
              </a:defRPr>
            </a:lvl9pPr>
          </a:lstStyle>
          <a:p>
            <a:endParaRPr/>
          </a:p>
        </p:txBody>
      </p:sp>
      <p:sp>
        <p:nvSpPr>
          <p:cNvPr id="14" name="Google Shape;14;p31"/>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i="0" u="none" strike="noStrike" cap="none">
                <a:solidFill>
                  <a:schemeClr val="lt1"/>
                </a:solidFill>
                <a:latin typeface="Lexend Light"/>
                <a:ea typeface="Lexend Light"/>
                <a:cs typeface="Lexend Light"/>
                <a:sym typeface="Lexend Light"/>
              </a:defRPr>
            </a:lvl1pPr>
            <a:lvl2pPr marL="0" marR="0" lvl="1" indent="0" algn="r" rtl="0">
              <a:spcBef>
                <a:spcPts val="0"/>
              </a:spcBef>
              <a:buNone/>
              <a:defRPr i="0" u="none" strike="noStrike" cap="none">
                <a:solidFill>
                  <a:schemeClr val="lt1"/>
                </a:solidFill>
                <a:latin typeface="Lexend Light"/>
                <a:ea typeface="Lexend Light"/>
                <a:cs typeface="Lexend Light"/>
                <a:sym typeface="Lexend Light"/>
              </a:defRPr>
            </a:lvl2pPr>
            <a:lvl3pPr marL="0" marR="0" lvl="2" indent="0" algn="r" rtl="0">
              <a:spcBef>
                <a:spcPts val="0"/>
              </a:spcBef>
              <a:buNone/>
              <a:defRPr i="0" u="none" strike="noStrike" cap="none">
                <a:solidFill>
                  <a:schemeClr val="lt1"/>
                </a:solidFill>
                <a:latin typeface="Lexend Light"/>
                <a:ea typeface="Lexend Light"/>
                <a:cs typeface="Lexend Light"/>
                <a:sym typeface="Lexend Light"/>
              </a:defRPr>
            </a:lvl3pPr>
            <a:lvl4pPr marL="0" marR="0" lvl="3" indent="0" algn="r" rtl="0">
              <a:spcBef>
                <a:spcPts val="0"/>
              </a:spcBef>
              <a:buNone/>
              <a:defRPr i="0" u="none" strike="noStrike" cap="none">
                <a:solidFill>
                  <a:schemeClr val="lt1"/>
                </a:solidFill>
                <a:latin typeface="Lexend Light"/>
                <a:ea typeface="Lexend Light"/>
                <a:cs typeface="Lexend Light"/>
                <a:sym typeface="Lexend Light"/>
              </a:defRPr>
            </a:lvl4pPr>
            <a:lvl5pPr marL="0" marR="0" lvl="4" indent="0" algn="r" rtl="0">
              <a:spcBef>
                <a:spcPts val="0"/>
              </a:spcBef>
              <a:buNone/>
              <a:defRPr i="0" u="none" strike="noStrike" cap="none">
                <a:solidFill>
                  <a:schemeClr val="lt1"/>
                </a:solidFill>
                <a:latin typeface="Lexend Light"/>
                <a:ea typeface="Lexend Light"/>
                <a:cs typeface="Lexend Light"/>
                <a:sym typeface="Lexend Light"/>
              </a:defRPr>
            </a:lvl5pPr>
            <a:lvl6pPr marL="0" marR="0" lvl="5" indent="0" algn="r" rtl="0">
              <a:spcBef>
                <a:spcPts val="0"/>
              </a:spcBef>
              <a:buNone/>
              <a:defRPr i="0" u="none" strike="noStrike" cap="none">
                <a:solidFill>
                  <a:schemeClr val="lt1"/>
                </a:solidFill>
                <a:latin typeface="Lexend Light"/>
                <a:ea typeface="Lexend Light"/>
                <a:cs typeface="Lexend Light"/>
                <a:sym typeface="Lexend Light"/>
              </a:defRPr>
            </a:lvl6pPr>
            <a:lvl7pPr marL="0" marR="0" lvl="6" indent="0" algn="r" rtl="0">
              <a:spcBef>
                <a:spcPts val="0"/>
              </a:spcBef>
              <a:buNone/>
              <a:defRPr i="0" u="none" strike="noStrike" cap="none">
                <a:solidFill>
                  <a:schemeClr val="lt1"/>
                </a:solidFill>
                <a:latin typeface="Lexend Light"/>
                <a:ea typeface="Lexend Light"/>
                <a:cs typeface="Lexend Light"/>
                <a:sym typeface="Lexend Light"/>
              </a:defRPr>
            </a:lvl7pPr>
            <a:lvl8pPr marL="0" marR="0" lvl="7" indent="0" algn="r" rtl="0">
              <a:spcBef>
                <a:spcPts val="0"/>
              </a:spcBef>
              <a:buNone/>
              <a:defRPr i="0" u="none" strike="noStrike" cap="none">
                <a:solidFill>
                  <a:schemeClr val="lt1"/>
                </a:solidFill>
                <a:latin typeface="Lexend Light"/>
                <a:ea typeface="Lexend Light"/>
                <a:cs typeface="Lexend Light"/>
                <a:sym typeface="Lexend Light"/>
              </a:defRPr>
            </a:lvl8pPr>
            <a:lvl9pPr marL="0" marR="0" lvl="8" indent="0" algn="r" rtl="0">
              <a:spcBef>
                <a:spcPts val="0"/>
              </a:spcBef>
              <a:buNone/>
              <a:defRPr i="0" u="none" strike="noStrike" cap="none">
                <a:solidFill>
                  <a:schemeClr val="lt1"/>
                </a:solidFill>
                <a:latin typeface="Lexend Light"/>
                <a:ea typeface="Lexend Light"/>
                <a:cs typeface="Lexend Light"/>
                <a:sym typeface="Lexend Light"/>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31"/>
          <p:cNvPicPr preferRelativeResize="0"/>
          <p:nvPr/>
        </p:nvPicPr>
        <p:blipFill>
          <a:blip r:embed="rId14">
            <a:alphaModFix/>
          </a:blip>
          <a:stretch>
            <a:fillRect/>
          </a:stretch>
        </p:blipFill>
        <p:spPr>
          <a:xfrm>
            <a:off x="9694500" y="0"/>
            <a:ext cx="2497500" cy="836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ashish.nimbarte@mail.wvu.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youtube.com/@BetterBuildingsDOE" TargetMode="External"/><Relationship Id="rId4" Type="http://schemas.openxmlformats.org/officeDocument/2006/relationships/hyperlink" Target="mailto:chris.moore@mail.wvu.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measur.ornl.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ornl-amo.github.i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pic>
        <p:nvPicPr>
          <p:cNvPr id="78" name="Google Shape;78;p1"/>
          <p:cNvPicPr preferRelativeResize="0"/>
          <p:nvPr/>
        </p:nvPicPr>
        <p:blipFill rotWithShape="1">
          <a:blip r:embed="rId4">
            <a:alphaModFix amt="86000"/>
          </a:blip>
          <a:srcRect l="2100" t="4348"/>
          <a:stretch/>
        </p:blipFill>
        <p:spPr>
          <a:xfrm>
            <a:off x="256032" y="2427904"/>
            <a:ext cx="11935967" cy="1404984"/>
          </a:xfrm>
          <a:prstGeom prst="rect">
            <a:avLst/>
          </a:prstGeom>
          <a:solidFill>
            <a:schemeClr val="dk1">
              <a:alpha val="14901"/>
            </a:schemeClr>
          </a:solidFill>
          <a:ln>
            <a:noFill/>
          </a:ln>
        </p:spPr>
      </p:pic>
      <p:sp>
        <p:nvSpPr>
          <p:cNvPr id="79" name="Google Shape;79;p1"/>
          <p:cNvSpPr txBox="1">
            <a:spLocks noGrp="1"/>
          </p:cNvSpPr>
          <p:nvPr>
            <p:ph type="subTitle" idx="1"/>
          </p:nvPr>
        </p:nvSpPr>
        <p:spPr>
          <a:xfrm>
            <a:off x="256032" y="3832912"/>
            <a:ext cx="11935967" cy="664443"/>
          </a:xfrm>
          <a:prstGeom prst="rect">
            <a:avLst/>
          </a:prstGeom>
          <a:solidFill>
            <a:srgbClr val="EAAB29"/>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2855"/>
              </a:buClr>
              <a:buSzPts val="3200"/>
              <a:buNone/>
            </a:pPr>
            <a:r>
              <a:rPr lang="en-US" sz="3200">
                <a:solidFill>
                  <a:srgbClr val="002855"/>
                </a:solidFill>
                <a:latin typeface="Lexend"/>
                <a:ea typeface="Lexend"/>
                <a:cs typeface="Lexend"/>
                <a:sym typeface="Lexend"/>
              </a:rPr>
              <a:t>An Introduction to the MEASUR Tool Suite</a:t>
            </a:r>
            <a:endParaRPr>
              <a:latin typeface="Lexend"/>
              <a:ea typeface="Lexend"/>
              <a:cs typeface="Lexend"/>
              <a:sym typeface="Lexend"/>
            </a:endParaRPr>
          </a:p>
        </p:txBody>
      </p:sp>
      <p:sp>
        <p:nvSpPr>
          <p:cNvPr id="80" name="Google Shape;80;p1"/>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7/22/2024</a:t>
            </a:r>
            <a:endParaRPr/>
          </a:p>
        </p:txBody>
      </p:sp>
      <p:sp>
        <p:nvSpPr>
          <p:cNvPr id="81" name="Google Shape;81;p1"/>
          <p:cNvSpPr txBox="1">
            <a:spLocks noGrp="1"/>
          </p:cNvSpPr>
          <p:nvPr>
            <p:ph type="ftr" idx="11"/>
          </p:nvPr>
        </p:nvSpPr>
        <p:spPr>
          <a:xfrm>
            <a:off x="4024283" y="6430651"/>
            <a:ext cx="4402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0">
                <a:latin typeface="Lexend"/>
                <a:ea typeface="Lexend"/>
                <a:cs typeface="Lexend"/>
                <a:sym typeface="Lexend"/>
              </a:rPr>
              <a:t>MAIN MODULE</a:t>
            </a:r>
            <a:endParaRPr b="0">
              <a:latin typeface="Lexend"/>
              <a:ea typeface="Lexend"/>
              <a:cs typeface="Lexend"/>
              <a:sym typeface="Lexe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0cb2cd056c_0_7"/>
          <p:cNvSpPr txBox="1">
            <a:spLocks noGrp="1"/>
          </p:cNvSpPr>
          <p:nvPr>
            <p:ph type="title"/>
          </p:nvPr>
        </p:nvSpPr>
        <p:spPr>
          <a:xfrm>
            <a:off x="258625" y="-5"/>
            <a:ext cx="11394300" cy="792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Light"/>
                <a:ea typeface="Lexend Light"/>
                <a:cs typeface="Lexend Light"/>
                <a:sym typeface="Lexend Light"/>
              </a:rPr>
              <a:t>Downloading from Github</a:t>
            </a:r>
            <a:endParaRPr sz="4000" u="sng">
              <a:latin typeface="Lexend Light"/>
              <a:ea typeface="Lexend Light"/>
              <a:cs typeface="Lexend Light"/>
              <a:sym typeface="Lexend Light"/>
            </a:endParaRPr>
          </a:p>
        </p:txBody>
      </p:sp>
      <p:sp>
        <p:nvSpPr>
          <p:cNvPr id="198" name="Google Shape;198;g30cb2cd056c_0_7"/>
          <p:cNvSpPr txBox="1">
            <a:spLocks noGrp="1"/>
          </p:cNvSpPr>
          <p:nvPr>
            <p:ph type="ftr" idx="11"/>
          </p:nvPr>
        </p:nvSpPr>
        <p:spPr>
          <a:xfrm>
            <a:off x="4024283" y="6430651"/>
            <a:ext cx="4402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199" name="Google Shape;199;g30cb2cd056c_0_7"/>
          <p:cNvSpPr txBox="1">
            <a:spLocks noGrp="1"/>
          </p:cNvSpPr>
          <p:nvPr>
            <p:ph type="sldNum" idx="12"/>
          </p:nvPr>
        </p:nvSpPr>
        <p:spPr>
          <a:xfrm>
            <a:off x="10861040" y="6430967"/>
            <a:ext cx="939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200" name="Google Shape;200;g30cb2cd056c_0_7"/>
          <p:cNvSpPr/>
          <p:nvPr/>
        </p:nvSpPr>
        <p:spPr>
          <a:xfrm>
            <a:off x="2778537" y="5743600"/>
            <a:ext cx="6893700" cy="246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200"/>
              <a:buFont typeface="Calibri"/>
              <a:buNone/>
            </a:pPr>
            <a:r>
              <a:rPr lang="en-US" sz="1200">
                <a:solidFill>
                  <a:schemeClr val="dk1"/>
                </a:solidFill>
                <a:latin typeface="Lexend ExtraLight"/>
                <a:ea typeface="Lexend ExtraLight"/>
                <a:cs typeface="Lexend ExtraLight"/>
                <a:sym typeface="Lexend ExtraLight"/>
              </a:rPr>
              <a:t>Download MEASUR directly from GitHub using this link: https://ornl-amo.github.io/</a:t>
            </a:r>
            <a:endParaRPr sz="1800" i="0" u="none" strike="noStrike" cap="none">
              <a:solidFill>
                <a:schemeClr val="dk1"/>
              </a:solidFill>
              <a:latin typeface="Lexend ExtraLight"/>
              <a:ea typeface="Lexend ExtraLight"/>
              <a:cs typeface="Lexend ExtraLight"/>
              <a:sym typeface="Lexend ExtraLight"/>
            </a:endParaRPr>
          </a:p>
        </p:txBody>
      </p:sp>
      <p:sp>
        <p:nvSpPr>
          <p:cNvPr id="201" name="Google Shape;201;g30cb2cd056c_0_7"/>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pic>
        <p:nvPicPr>
          <p:cNvPr id="202" name="Google Shape;202;g30cb2cd056c_0_7"/>
          <p:cNvPicPr preferRelativeResize="0"/>
          <p:nvPr/>
        </p:nvPicPr>
        <p:blipFill rotWithShape="1">
          <a:blip r:embed="rId3">
            <a:alphaModFix/>
          </a:blip>
          <a:srcRect/>
          <a:stretch/>
        </p:blipFill>
        <p:spPr>
          <a:xfrm>
            <a:off x="1828800" y="914400"/>
            <a:ext cx="9143999" cy="45720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13"/>
          <p:cNvSpPr txBox="1">
            <a:spLocks noGrp="1"/>
          </p:cNvSpPr>
          <p:nvPr>
            <p:ph type="title"/>
          </p:nvPr>
        </p:nvSpPr>
        <p:spPr>
          <a:xfrm>
            <a:off x="3331050" y="2913297"/>
            <a:ext cx="7539000" cy="1031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855"/>
              </a:buClr>
              <a:buSzPts val="4000"/>
              <a:buFont typeface="Arial Black"/>
              <a:buNone/>
            </a:pPr>
            <a:r>
              <a:rPr lang="en-US" sz="4000" dirty="0">
                <a:solidFill>
                  <a:srgbClr val="002855"/>
                </a:solidFill>
                <a:latin typeface="Lexend Medium"/>
                <a:ea typeface="Lexend Medium"/>
                <a:cs typeface="Lexend Medium"/>
                <a:sym typeface="Lexend Medium"/>
              </a:rPr>
              <a:t>MEASUR Walkthrough</a:t>
            </a:r>
            <a:endParaRPr dirty="0">
              <a:latin typeface="Lexend Medium"/>
              <a:ea typeface="Lexend Medium"/>
              <a:cs typeface="Lexend Medium"/>
              <a:sym typeface="Lexend Medium"/>
            </a:endParaRPr>
          </a:p>
        </p:txBody>
      </p:sp>
      <p:sp>
        <p:nvSpPr>
          <p:cNvPr id="208" name="Google Shape;208;p13"/>
          <p:cNvSpPr txBox="1">
            <a:spLocks noGrp="1"/>
          </p:cNvSpPr>
          <p:nvPr>
            <p:ph type="body" idx="1"/>
          </p:nvPr>
        </p:nvSpPr>
        <p:spPr>
          <a:xfrm>
            <a:off x="3331050" y="3944700"/>
            <a:ext cx="7539000" cy="1280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3500" dirty="0">
                <a:solidFill>
                  <a:srgbClr val="002855"/>
                </a:solidFill>
                <a:latin typeface="Lexend"/>
                <a:ea typeface="Lexend"/>
                <a:cs typeface="Lexend"/>
                <a:sym typeface="Lexend"/>
              </a:rPr>
              <a:t>An overview of the user interface and key features</a:t>
            </a:r>
            <a:endParaRPr sz="3500" dirty="0">
              <a:solidFill>
                <a:srgbClr val="002855"/>
              </a:solidFill>
              <a:latin typeface="Lexend"/>
              <a:ea typeface="Lexend"/>
              <a:cs typeface="Lexend"/>
              <a:sym typeface="Lexend"/>
            </a:endParaRPr>
          </a:p>
        </p:txBody>
      </p:sp>
      <p:sp>
        <p:nvSpPr>
          <p:cNvPr id="209" name="Google Shape;209;p13"/>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210" name="Google Shape;210;p13"/>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11" name="Google Shape;211;p13"/>
          <p:cNvSpPr txBox="1">
            <a:spLocks noGrp="1"/>
          </p:cNvSpPr>
          <p:nvPr>
            <p:ph type="sldNum" idx="12"/>
          </p:nvPr>
        </p:nvSpPr>
        <p:spPr>
          <a:xfrm>
            <a:off x="308278" y="64306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217" name="Google Shape;217;p14"/>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218" name="Google Shape;218;p14"/>
          <p:cNvPicPr preferRelativeResize="0"/>
          <p:nvPr/>
        </p:nvPicPr>
        <p:blipFill rotWithShape="1">
          <a:blip r:embed="rId3">
            <a:alphaModFix/>
          </a:blip>
          <a:srcRect/>
          <a:stretch/>
        </p:blipFill>
        <p:spPr>
          <a:xfrm>
            <a:off x="685800" y="822960"/>
            <a:ext cx="10972799" cy="5486399"/>
          </a:xfrm>
          <a:prstGeom prst="rect">
            <a:avLst/>
          </a:prstGeom>
          <a:noFill/>
          <a:ln w="9525" cap="flat" cmpd="sng">
            <a:solidFill>
              <a:srgbClr val="000000"/>
            </a:solidFill>
            <a:prstDash val="solid"/>
            <a:round/>
            <a:headEnd type="none" w="sm" len="sm"/>
            <a:tailEnd type="none" w="sm" len="sm"/>
          </a:ln>
        </p:spPr>
      </p:pic>
      <p:sp>
        <p:nvSpPr>
          <p:cNvPr id="219" name="Google Shape;219;p14"/>
          <p:cNvSpPr txBox="1">
            <a:spLocks noGrp="1"/>
          </p:cNvSpPr>
          <p:nvPr>
            <p:ph type="title"/>
          </p:nvPr>
        </p:nvSpPr>
        <p:spPr>
          <a:xfrm>
            <a:off x="258625" y="10770"/>
            <a:ext cx="11394300" cy="792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Welcome Note</a:t>
            </a:r>
            <a:endParaRPr sz="4000" u="sng">
              <a:latin typeface="Lexend"/>
              <a:ea typeface="Lexend"/>
              <a:cs typeface="Lexend"/>
              <a:sym typeface="Lexend"/>
            </a:endParaRPr>
          </a:p>
        </p:txBody>
      </p:sp>
      <p:sp>
        <p:nvSpPr>
          <p:cNvPr id="220" name="Google Shape;220;p14"/>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5"/>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226" name="Google Shape;226;p15"/>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227" name="Google Shape;227;p15"/>
          <p:cNvPicPr preferRelativeResize="0"/>
          <p:nvPr/>
        </p:nvPicPr>
        <p:blipFill rotWithShape="1">
          <a:blip r:embed="rId3">
            <a:alphaModFix/>
          </a:blip>
          <a:srcRect/>
          <a:stretch/>
        </p:blipFill>
        <p:spPr>
          <a:xfrm>
            <a:off x="685800" y="822960"/>
            <a:ext cx="10972799" cy="5486401"/>
          </a:xfrm>
          <a:prstGeom prst="rect">
            <a:avLst/>
          </a:prstGeom>
          <a:noFill/>
          <a:ln w="9525" cap="flat" cmpd="sng">
            <a:solidFill>
              <a:srgbClr val="000000"/>
            </a:solidFill>
            <a:prstDash val="solid"/>
            <a:round/>
            <a:headEnd type="none" w="sm" len="sm"/>
            <a:tailEnd type="none" w="sm" len="sm"/>
          </a:ln>
        </p:spPr>
      </p:pic>
      <p:sp>
        <p:nvSpPr>
          <p:cNvPr id="228" name="Google Shape;228;p15"/>
          <p:cNvSpPr txBox="1">
            <a:spLocks noGrp="1"/>
          </p:cNvSpPr>
          <p:nvPr>
            <p:ph type="title"/>
          </p:nvPr>
        </p:nvSpPr>
        <p:spPr>
          <a:xfrm>
            <a:off x="258625" y="-55"/>
            <a:ext cx="11394300" cy="792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Location Whereabouts</a:t>
            </a:r>
            <a:endParaRPr sz="4000" u="sng">
              <a:latin typeface="Lexend"/>
              <a:ea typeface="Lexend"/>
              <a:cs typeface="Lexend"/>
              <a:sym typeface="Lexend"/>
            </a:endParaRPr>
          </a:p>
        </p:txBody>
      </p:sp>
      <p:sp>
        <p:nvSpPr>
          <p:cNvPr id="229" name="Google Shape;229;p15"/>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0cb2cd056c_0_38"/>
          <p:cNvSpPr txBox="1">
            <a:spLocks noGrp="1"/>
          </p:cNvSpPr>
          <p:nvPr>
            <p:ph type="ftr" idx="11"/>
          </p:nvPr>
        </p:nvSpPr>
        <p:spPr>
          <a:xfrm>
            <a:off x="4024283" y="6430651"/>
            <a:ext cx="4402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235" name="Google Shape;235;g30cb2cd056c_0_38"/>
          <p:cNvSpPr txBox="1">
            <a:spLocks noGrp="1"/>
          </p:cNvSpPr>
          <p:nvPr>
            <p:ph type="sldNum" idx="12"/>
          </p:nvPr>
        </p:nvSpPr>
        <p:spPr>
          <a:xfrm>
            <a:off x="10861040" y="6430967"/>
            <a:ext cx="939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236" name="Google Shape;236;g30cb2cd056c_0_38"/>
          <p:cNvSpPr txBox="1">
            <a:spLocks noGrp="1"/>
          </p:cNvSpPr>
          <p:nvPr>
            <p:ph type="title"/>
          </p:nvPr>
        </p:nvSpPr>
        <p:spPr>
          <a:xfrm>
            <a:off x="258625" y="-5"/>
            <a:ext cx="11394300" cy="792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Demo Examples</a:t>
            </a:r>
            <a:endParaRPr sz="4000" u="sng">
              <a:latin typeface="Lexend"/>
              <a:ea typeface="Lexend"/>
              <a:cs typeface="Lexend"/>
              <a:sym typeface="Lexend"/>
            </a:endParaRPr>
          </a:p>
        </p:txBody>
      </p:sp>
      <p:pic>
        <p:nvPicPr>
          <p:cNvPr id="237" name="Google Shape;237;g30cb2cd056c_0_38"/>
          <p:cNvPicPr preferRelativeResize="0"/>
          <p:nvPr/>
        </p:nvPicPr>
        <p:blipFill rotWithShape="1">
          <a:blip r:embed="rId3">
            <a:alphaModFix/>
          </a:blip>
          <a:srcRect/>
          <a:stretch/>
        </p:blipFill>
        <p:spPr>
          <a:xfrm>
            <a:off x="685800" y="822960"/>
            <a:ext cx="10972802" cy="5486399"/>
          </a:xfrm>
          <a:prstGeom prst="rect">
            <a:avLst/>
          </a:prstGeom>
          <a:noFill/>
          <a:ln>
            <a:noFill/>
          </a:ln>
        </p:spPr>
      </p:pic>
      <p:sp>
        <p:nvSpPr>
          <p:cNvPr id="238" name="Google Shape;238;g30cb2cd056c_0_38"/>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0cb2cd056c_0_47"/>
          <p:cNvSpPr txBox="1">
            <a:spLocks noGrp="1"/>
          </p:cNvSpPr>
          <p:nvPr>
            <p:ph type="ftr" idx="11"/>
          </p:nvPr>
        </p:nvSpPr>
        <p:spPr>
          <a:xfrm>
            <a:off x="4024283" y="6430651"/>
            <a:ext cx="4402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244" name="Google Shape;244;g30cb2cd056c_0_47"/>
          <p:cNvSpPr txBox="1">
            <a:spLocks noGrp="1"/>
          </p:cNvSpPr>
          <p:nvPr>
            <p:ph type="sldNum" idx="12"/>
          </p:nvPr>
        </p:nvSpPr>
        <p:spPr>
          <a:xfrm>
            <a:off x="10861040" y="6430967"/>
            <a:ext cx="939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245" name="Google Shape;245;g30cb2cd056c_0_47"/>
          <p:cNvSpPr txBox="1">
            <a:spLocks noGrp="1"/>
          </p:cNvSpPr>
          <p:nvPr>
            <p:ph type="title"/>
          </p:nvPr>
        </p:nvSpPr>
        <p:spPr>
          <a:xfrm>
            <a:off x="258625" y="-5"/>
            <a:ext cx="11394300" cy="792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Calculators</a:t>
            </a:r>
            <a:endParaRPr sz="4000" u="sng">
              <a:latin typeface="Lexend"/>
              <a:ea typeface="Lexend"/>
              <a:cs typeface="Lexend"/>
              <a:sym typeface="Lexend"/>
            </a:endParaRPr>
          </a:p>
        </p:txBody>
      </p:sp>
      <p:pic>
        <p:nvPicPr>
          <p:cNvPr id="246" name="Google Shape;246;g30cb2cd056c_0_47"/>
          <p:cNvPicPr preferRelativeResize="0"/>
          <p:nvPr/>
        </p:nvPicPr>
        <p:blipFill rotWithShape="1">
          <a:blip r:embed="rId3">
            <a:alphaModFix/>
          </a:blip>
          <a:srcRect/>
          <a:stretch/>
        </p:blipFill>
        <p:spPr>
          <a:xfrm>
            <a:off x="685800" y="822960"/>
            <a:ext cx="10972798" cy="5486400"/>
          </a:xfrm>
          <a:prstGeom prst="rect">
            <a:avLst/>
          </a:prstGeom>
          <a:noFill/>
          <a:ln w="9525" cap="flat" cmpd="sng">
            <a:solidFill>
              <a:srgbClr val="000000"/>
            </a:solidFill>
            <a:prstDash val="solid"/>
            <a:round/>
            <a:headEnd type="none" w="sm" len="sm"/>
            <a:tailEnd type="none" w="sm" len="sm"/>
          </a:ln>
        </p:spPr>
      </p:pic>
      <p:sp>
        <p:nvSpPr>
          <p:cNvPr id="247" name="Google Shape;247;g30cb2cd056c_0_47"/>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0cb2cd056c_0_59"/>
          <p:cNvSpPr txBox="1">
            <a:spLocks noGrp="1"/>
          </p:cNvSpPr>
          <p:nvPr>
            <p:ph type="ftr" idx="11"/>
          </p:nvPr>
        </p:nvSpPr>
        <p:spPr>
          <a:xfrm>
            <a:off x="4024283" y="6430651"/>
            <a:ext cx="4402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253" name="Google Shape;253;g30cb2cd056c_0_59"/>
          <p:cNvSpPr txBox="1">
            <a:spLocks noGrp="1"/>
          </p:cNvSpPr>
          <p:nvPr>
            <p:ph type="sldNum" idx="12"/>
          </p:nvPr>
        </p:nvSpPr>
        <p:spPr>
          <a:xfrm>
            <a:off x="10861040" y="6430967"/>
            <a:ext cx="939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254" name="Google Shape;254;g30cb2cd056c_0_59"/>
          <p:cNvSpPr txBox="1">
            <a:spLocks noGrp="1"/>
          </p:cNvSpPr>
          <p:nvPr>
            <p:ph type="title"/>
          </p:nvPr>
        </p:nvSpPr>
        <p:spPr>
          <a:xfrm>
            <a:off x="258625" y="-5"/>
            <a:ext cx="11394300" cy="792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More Information</a:t>
            </a:r>
            <a:endParaRPr sz="4000" u="sng">
              <a:latin typeface="Lexend"/>
              <a:ea typeface="Lexend"/>
              <a:cs typeface="Lexend"/>
              <a:sym typeface="Lexend"/>
            </a:endParaRPr>
          </a:p>
        </p:txBody>
      </p:sp>
      <p:sp>
        <p:nvSpPr>
          <p:cNvPr id="255" name="Google Shape;255;g30cb2cd056c_0_59"/>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pic>
        <p:nvPicPr>
          <p:cNvPr id="256" name="Google Shape;256;g30cb2cd056c_0_59"/>
          <p:cNvPicPr preferRelativeResize="0"/>
          <p:nvPr/>
        </p:nvPicPr>
        <p:blipFill rotWithShape="1">
          <a:blip r:embed="rId3">
            <a:alphaModFix/>
          </a:blip>
          <a:srcRect/>
          <a:stretch/>
        </p:blipFill>
        <p:spPr>
          <a:xfrm>
            <a:off x="685800" y="822960"/>
            <a:ext cx="10972800" cy="548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9"/>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262" name="Google Shape;262;p19"/>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63" name="Google Shape;263;p19"/>
          <p:cNvPicPr preferRelativeResize="0"/>
          <p:nvPr/>
        </p:nvPicPr>
        <p:blipFill rotWithShape="1">
          <a:blip r:embed="rId3">
            <a:alphaModFix/>
          </a:blip>
          <a:srcRect/>
          <a:stretch/>
        </p:blipFill>
        <p:spPr>
          <a:xfrm>
            <a:off x="685800" y="822960"/>
            <a:ext cx="10972799" cy="5486400"/>
          </a:xfrm>
          <a:prstGeom prst="rect">
            <a:avLst/>
          </a:prstGeom>
          <a:noFill/>
          <a:ln w="9525" cap="flat" cmpd="sng">
            <a:solidFill>
              <a:srgbClr val="000000"/>
            </a:solidFill>
            <a:prstDash val="solid"/>
            <a:round/>
            <a:headEnd type="none" w="sm" len="sm"/>
            <a:tailEnd type="none" w="sm" len="sm"/>
          </a:ln>
        </p:spPr>
      </p:pic>
      <p:sp>
        <p:nvSpPr>
          <p:cNvPr id="264" name="Google Shape;264;p19"/>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270" name="Google Shape;270;p20"/>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271" name="Google Shape;271;p20"/>
          <p:cNvPicPr preferRelativeResize="0"/>
          <p:nvPr/>
        </p:nvPicPr>
        <p:blipFill rotWithShape="1">
          <a:blip r:embed="rId3">
            <a:alphaModFix/>
          </a:blip>
          <a:srcRect/>
          <a:stretch/>
        </p:blipFill>
        <p:spPr>
          <a:xfrm>
            <a:off x="685800" y="822960"/>
            <a:ext cx="10972798" cy="5486399"/>
          </a:xfrm>
          <a:prstGeom prst="rect">
            <a:avLst/>
          </a:prstGeom>
          <a:noFill/>
          <a:ln w="9525" cap="flat" cmpd="sng">
            <a:solidFill>
              <a:srgbClr val="000000"/>
            </a:solidFill>
            <a:prstDash val="solid"/>
            <a:round/>
            <a:headEnd type="none" w="sm" len="sm"/>
            <a:tailEnd type="none" w="sm" len="sm"/>
          </a:ln>
        </p:spPr>
      </p:pic>
      <p:sp>
        <p:nvSpPr>
          <p:cNvPr id="272" name="Google Shape;272;p20"/>
          <p:cNvSpPr txBox="1">
            <a:spLocks noGrp="1"/>
          </p:cNvSpPr>
          <p:nvPr>
            <p:ph type="title"/>
          </p:nvPr>
        </p:nvSpPr>
        <p:spPr>
          <a:xfrm>
            <a:off x="258625" y="-5"/>
            <a:ext cx="11394300" cy="792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Home Screen</a:t>
            </a:r>
            <a:endParaRPr sz="4000" u="sng">
              <a:latin typeface="Lexend"/>
              <a:ea typeface="Lexend"/>
              <a:cs typeface="Lexend"/>
              <a:sym typeface="Lexend"/>
            </a:endParaRPr>
          </a:p>
        </p:txBody>
      </p:sp>
      <p:sp>
        <p:nvSpPr>
          <p:cNvPr id="273" name="Google Shape;273;p20"/>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1"/>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279" name="Google Shape;279;p21"/>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280" name="Google Shape;280;p21"/>
          <p:cNvPicPr preferRelativeResize="0"/>
          <p:nvPr/>
        </p:nvPicPr>
        <p:blipFill rotWithShape="1">
          <a:blip r:embed="rId3">
            <a:alphaModFix/>
          </a:blip>
          <a:srcRect/>
          <a:stretch/>
        </p:blipFill>
        <p:spPr>
          <a:xfrm>
            <a:off x="685800" y="822960"/>
            <a:ext cx="10972799" cy="5486400"/>
          </a:xfrm>
          <a:prstGeom prst="rect">
            <a:avLst/>
          </a:prstGeom>
          <a:noFill/>
          <a:ln w="9525" cap="flat" cmpd="sng">
            <a:solidFill>
              <a:srgbClr val="000000"/>
            </a:solidFill>
            <a:prstDash val="solid"/>
            <a:round/>
            <a:headEnd type="none" w="sm" len="sm"/>
            <a:tailEnd type="none" w="sm" len="sm"/>
          </a:ln>
        </p:spPr>
      </p:pic>
      <p:sp>
        <p:nvSpPr>
          <p:cNvPr id="281" name="Google Shape;281;p21"/>
          <p:cNvSpPr txBox="1">
            <a:spLocks noGrp="1"/>
          </p:cNvSpPr>
          <p:nvPr>
            <p:ph type="title"/>
          </p:nvPr>
        </p:nvSpPr>
        <p:spPr>
          <a:xfrm>
            <a:off x="258625" y="-5"/>
            <a:ext cx="11394300" cy="792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Fan Assessment</a:t>
            </a:r>
            <a:endParaRPr sz="4000" u="sng">
              <a:latin typeface="Lexend"/>
              <a:ea typeface="Lexend"/>
              <a:cs typeface="Lexend"/>
              <a:sym typeface="Lexend"/>
            </a:endParaRPr>
          </a:p>
        </p:txBody>
      </p:sp>
      <p:sp>
        <p:nvSpPr>
          <p:cNvPr id="282" name="Google Shape;282;p21"/>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title"/>
          </p:nvPr>
        </p:nvSpPr>
        <p:spPr>
          <a:xfrm>
            <a:off x="268650" y="0"/>
            <a:ext cx="9216600" cy="792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Outline of the Module</a:t>
            </a:r>
            <a:endParaRPr sz="4000" u="sng">
              <a:latin typeface="Lexend"/>
              <a:ea typeface="Lexend"/>
              <a:cs typeface="Lexend"/>
              <a:sym typeface="Lexend"/>
            </a:endParaRPr>
          </a:p>
        </p:txBody>
      </p:sp>
      <p:sp>
        <p:nvSpPr>
          <p:cNvPr id="87" name="Google Shape;87;p2"/>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0">
                <a:latin typeface="Lexend"/>
                <a:ea typeface="Lexend"/>
                <a:cs typeface="Lexend"/>
                <a:sym typeface="Lexend"/>
              </a:rPr>
              <a:t>MAIN MODULE</a:t>
            </a:r>
            <a:endParaRPr b="0">
              <a:latin typeface="Lexend"/>
              <a:ea typeface="Lexend"/>
              <a:cs typeface="Lexend"/>
              <a:sym typeface="Lexend"/>
            </a:endParaRPr>
          </a:p>
        </p:txBody>
      </p:sp>
      <p:sp>
        <p:nvSpPr>
          <p:cNvPr id="88" name="Google Shape;88;p2"/>
          <p:cNvSpPr txBox="1">
            <a:spLocks noGrp="1"/>
          </p:cNvSpPr>
          <p:nvPr>
            <p:ph type="sldNum" idx="12"/>
          </p:nvPr>
        </p:nvSpPr>
        <p:spPr>
          <a:xfrm>
            <a:off x="11252190" y="6430655"/>
            <a:ext cx="939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latin typeface="Lexend Light"/>
                <a:ea typeface="Lexend Light"/>
                <a:cs typeface="Lexend Light"/>
                <a:sym typeface="Lexend Light"/>
              </a:rPr>
              <a:t>2</a:t>
            </a:fld>
            <a:endParaRPr sz="1400">
              <a:latin typeface="Lexend Light"/>
              <a:ea typeface="Lexend Light"/>
              <a:cs typeface="Lexend Light"/>
              <a:sym typeface="Lexend Light"/>
            </a:endParaRPr>
          </a:p>
        </p:txBody>
      </p:sp>
      <p:grpSp>
        <p:nvGrpSpPr>
          <p:cNvPr id="89" name="Google Shape;89;p2"/>
          <p:cNvGrpSpPr/>
          <p:nvPr/>
        </p:nvGrpSpPr>
        <p:grpSpPr>
          <a:xfrm>
            <a:off x="412675" y="1045350"/>
            <a:ext cx="11625256" cy="5035272"/>
            <a:chOff x="0" y="18787"/>
            <a:chExt cx="11395075" cy="4334400"/>
          </a:xfrm>
        </p:grpSpPr>
        <p:sp>
          <p:nvSpPr>
            <p:cNvPr id="90" name="Google Shape;90;p2"/>
            <p:cNvSpPr/>
            <p:nvPr/>
          </p:nvSpPr>
          <p:spPr>
            <a:xfrm>
              <a:off x="0" y="18787"/>
              <a:ext cx="11395075" cy="655200"/>
            </a:xfrm>
            <a:prstGeom prst="roundRect">
              <a:avLst>
                <a:gd name="adj" fmla="val 16667"/>
              </a:avLst>
            </a:prstGeom>
            <a:solidFill>
              <a:srgbClr val="EAAB29"/>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txBox="1"/>
            <p:nvPr/>
          </p:nvSpPr>
          <p:spPr>
            <a:xfrm>
              <a:off x="31984" y="50771"/>
              <a:ext cx="11331107" cy="591232"/>
            </a:xfrm>
            <a:prstGeom prst="rect">
              <a:avLst/>
            </a:prstGeom>
            <a:noFill/>
            <a:ln>
              <a:noFill/>
            </a:ln>
          </p:spPr>
          <p:txBody>
            <a:bodyPr spcFirstLastPara="1" wrap="square" lIns="106675" tIns="106675" rIns="106675" bIns="106675" anchor="ctr" anchorCtr="0">
              <a:noAutofit/>
            </a:bodyPr>
            <a:lstStyle/>
            <a:p>
              <a:pPr marL="0" marR="0" lvl="0" indent="0" algn="l" rtl="0">
                <a:lnSpc>
                  <a:spcPct val="200000"/>
                </a:lnSpc>
                <a:spcBef>
                  <a:spcPts val="0"/>
                </a:spcBef>
                <a:spcAft>
                  <a:spcPts val="0"/>
                </a:spcAft>
                <a:buClr>
                  <a:schemeClr val="dk1"/>
                </a:buClr>
                <a:buSzPts val="2800"/>
                <a:buFont typeface="Arial"/>
                <a:buNone/>
              </a:pPr>
              <a:r>
                <a:rPr lang="en-US" sz="2800" i="0" u="none" strike="noStrike" cap="none">
                  <a:solidFill>
                    <a:schemeClr val="dk1"/>
                  </a:solidFill>
                  <a:latin typeface="Lexend"/>
                  <a:ea typeface="Lexend"/>
                  <a:cs typeface="Lexend"/>
                  <a:sym typeface="Lexend"/>
                </a:rPr>
                <a:t>Introduction</a:t>
              </a:r>
              <a:endParaRPr>
                <a:latin typeface="Lexend"/>
                <a:ea typeface="Lexend"/>
                <a:cs typeface="Lexend"/>
                <a:sym typeface="Lexend"/>
              </a:endParaRPr>
            </a:p>
          </p:txBody>
        </p:sp>
        <p:sp>
          <p:nvSpPr>
            <p:cNvPr id="92" name="Google Shape;92;p2"/>
            <p:cNvSpPr/>
            <p:nvPr/>
          </p:nvSpPr>
          <p:spPr>
            <a:xfrm>
              <a:off x="0" y="754627"/>
              <a:ext cx="11395075" cy="655200"/>
            </a:xfrm>
            <a:prstGeom prst="roundRect">
              <a:avLst>
                <a:gd name="adj" fmla="val 16667"/>
              </a:avLst>
            </a:prstGeom>
            <a:solidFill>
              <a:srgbClr val="EAAB29"/>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txBox="1"/>
            <p:nvPr/>
          </p:nvSpPr>
          <p:spPr>
            <a:xfrm>
              <a:off x="31984" y="786611"/>
              <a:ext cx="11331000" cy="591300"/>
            </a:xfrm>
            <a:prstGeom prst="rect">
              <a:avLst/>
            </a:prstGeom>
            <a:noFill/>
            <a:ln>
              <a:noFill/>
            </a:ln>
          </p:spPr>
          <p:txBody>
            <a:bodyPr spcFirstLastPara="1" wrap="square" lIns="106675" tIns="106675" rIns="106675" bIns="106675" anchor="ctr" anchorCtr="0">
              <a:noAutofit/>
            </a:bodyPr>
            <a:lstStyle/>
            <a:p>
              <a:pPr marL="0" marR="0" lvl="0" indent="0" algn="l" rtl="0">
                <a:lnSpc>
                  <a:spcPct val="200000"/>
                </a:lnSpc>
                <a:spcBef>
                  <a:spcPts val="0"/>
                </a:spcBef>
                <a:spcAft>
                  <a:spcPts val="0"/>
                </a:spcAft>
                <a:buClr>
                  <a:schemeClr val="dk1"/>
                </a:buClr>
                <a:buSzPts val="2800"/>
                <a:buFont typeface="Arial"/>
                <a:buNone/>
              </a:pPr>
              <a:r>
                <a:rPr lang="en-US" sz="2800" i="0" u="none" strike="noStrike" cap="none">
                  <a:solidFill>
                    <a:schemeClr val="dk1"/>
                  </a:solidFill>
                  <a:latin typeface="Lexend"/>
                  <a:ea typeface="Lexend"/>
                  <a:cs typeface="Lexend"/>
                  <a:sym typeface="Lexend"/>
                </a:rPr>
                <a:t>Introduction to MEASUR Tool Suit</a:t>
              </a:r>
              <a:endParaRPr>
                <a:latin typeface="Lexend"/>
                <a:ea typeface="Lexend"/>
                <a:cs typeface="Lexend"/>
                <a:sym typeface="Lexend"/>
              </a:endParaRPr>
            </a:p>
          </p:txBody>
        </p:sp>
        <p:sp>
          <p:nvSpPr>
            <p:cNvPr id="94" name="Google Shape;94;p2"/>
            <p:cNvSpPr/>
            <p:nvPr/>
          </p:nvSpPr>
          <p:spPr>
            <a:xfrm>
              <a:off x="0" y="1490467"/>
              <a:ext cx="11395075" cy="655200"/>
            </a:xfrm>
            <a:prstGeom prst="roundRect">
              <a:avLst>
                <a:gd name="adj" fmla="val 16667"/>
              </a:avLst>
            </a:prstGeom>
            <a:solidFill>
              <a:srgbClr val="EAAB29"/>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txBox="1"/>
            <p:nvPr/>
          </p:nvSpPr>
          <p:spPr>
            <a:xfrm>
              <a:off x="31984" y="1522451"/>
              <a:ext cx="11331107" cy="591232"/>
            </a:xfrm>
            <a:prstGeom prst="rect">
              <a:avLst/>
            </a:prstGeom>
            <a:noFill/>
            <a:ln>
              <a:noFill/>
            </a:ln>
          </p:spPr>
          <p:txBody>
            <a:bodyPr spcFirstLastPara="1" wrap="square" lIns="106675" tIns="106675" rIns="106675" bIns="106675" anchor="ctr" anchorCtr="0">
              <a:noAutofit/>
            </a:bodyPr>
            <a:lstStyle/>
            <a:p>
              <a:pPr marL="0" marR="0" lvl="0" indent="0" algn="l" rtl="0">
                <a:lnSpc>
                  <a:spcPct val="200000"/>
                </a:lnSpc>
                <a:spcBef>
                  <a:spcPts val="0"/>
                </a:spcBef>
                <a:spcAft>
                  <a:spcPts val="0"/>
                </a:spcAft>
                <a:buClr>
                  <a:schemeClr val="dk1"/>
                </a:buClr>
                <a:buSzPts val="2800"/>
                <a:buFont typeface="Arial"/>
                <a:buNone/>
              </a:pPr>
              <a:r>
                <a:rPr lang="en-US" sz="2800" i="0" u="none" strike="noStrike" cap="none">
                  <a:solidFill>
                    <a:schemeClr val="dk1"/>
                  </a:solidFill>
                  <a:latin typeface="Lexend"/>
                  <a:ea typeface="Lexend"/>
                  <a:cs typeface="Lexend"/>
                  <a:sym typeface="Lexend"/>
                </a:rPr>
                <a:t>Getting Started with MEASUR</a:t>
              </a:r>
              <a:endParaRPr>
                <a:latin typeface="Lexend"/>
                <a:ea typeface="Lexend"/>
                <a:cs typeface="Lexend"/>
                <a:sym typeface="Lexend"/>
              </a:endParaRPr>
            </a:p>
          </p:txBody>
        </p:sp>
        <p:sp>
          <p:nvSpPr>
            <p:cNvPr id="96" name="Google Shape;96;p2"/>
            <p:cNvSpPr/>
            <p:nvPr/>
          </p:nvSpPr>
          <p:spPr>
            <a:xfrm>
              <a:off x="0" y="2226307"/>
              <a:ext cx="11395075" cy="655200"/>
            </a:xfrm>
            <a:prstGeom prst="roundRect">
              <a:avLst>
                <a:gd name="adj" fmla="val 16667"/>
              </a:avLst>
            </a:prstGeom>
            <a:solidFill>
              <a:srgbClr val="EAAB29"/>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txBox="1"/>
            <p:nvPr/>
          </p:nvSpPr>
          <p:spPr>
            <a:xfrm>
              <a:off x="31984" y="2258291"/>
              <a:ext cx="11331107" cy="59123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i="0" u="none" strike="noStrike" cap="none">
                  <a:solidFill>
                    <a:schemeClr val="dk1"/>
                  </a:solidFill>
                  <a:latin typeface="Lexend"/>
                  <a:ea typeface="Lexend"/>
                  <a:cs typeface="Lexend"/>
                  <a:sym typeface="Lexend"/>
                </a:rPr>
                <a:t>MEASUR Walkthrough</a:t>
              </a:r>
              <a:endParaRPr>
                <a:latin typeface="Lexend"/>
                <a:ea typeface="Lexend"/>
                <a:cs typeface="Lexend"/>
                <a:sym typeface="Lexend"/>
              </a:endParaRPr>
            </a:p>
          </p:txBody>
        </p:sp>
        <p:sp>
          <p:nvSpPr>
            <p:cNvPr id="98" name="Google Shape;98;p2"/>
            <p:cNvSpPr/>
            <p:nvPr/>
          </p:nvSpPr>
          <p:spPr>
            <a:xfrm>
              <a:off x="0" y="2962147"/>
              <a:ext cx="11395075" cy="655200"/>
            </a:xfrm>
            <a:prstGeom prst="roundRect">
              <a:avLst>
                <a:gd name="adj" fmla="val 16667"/>
              </a:avLst>
            </a:prstGeom>
            <a:solidFill>
              <a:srgbClr val="EAAB29"/>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txBox="1"/>
            <p:nvPr/>
          </p:nvSpPr>
          <p:spPr>
            <a:xfrm>
              <a:off x="31984" y="2994131"/>
              <a:ext cx="11331107" cy="59123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i="0" u="none" strike="noStrike" cap="none">
                  <a:solidFill>
                    <a:schemeClr val="dk1"/>
                  </a:solidFill>
                  <a:latin typeface="Lexend"/>
                  <a:ea typeface="Lexend"/>
                  <a:cs typeface="Lexend"/>
                  <a:sym typeface="Lexend"/>
                </a:rPr>
                <a:t>Understanding the Basics of MEASUR</a:t>
              </a:r>
              <a:endParaRPr>
                <a:latin typeface="Lexend"/>
                <a:ea typeface="Lexend"/>
                <a:cs typeface="Lexend"/>
                <a:sym typeface="Lexend"/>
              </a:endParaRPr>
            </a:p>
          </p:txBody>
        </p:sp>
        <p:sp>
          <p:nvSpPr>
            <p:cNvPr id="100" name="Google Shape;100;p2"/>
            <p:cNvSpPr/>
            <p:nvPr/>
          </p:nvSpPr>
          <p:spPr>
            <a:xfrm>
              <a:off x="0" y="3697987"/>
              <a:ext cx="11395075" cy="655200"/>
            </a:xfrm>
            <a:prstGeom prst="roundRect">
              <a:avLst>
                <a:gd name="adj" fmla="val 16667"/>
              </a:avLst>
            </a:prstGeom>
            <a:solidFill>
              <a:srgbClr val="EAAB29"/>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txBox="1"/>
            <p:nvPr/>
          </p:nvSpPr>
          <p:spPr>
            <a:xfrm>
              <a:off x="31984" y="3729971"/>
              <a:ext cx="11331107" cy="591232"/>
            </a:xfrm>
            <a:prstGeom prst="rect">
              <a:avLst/>
            </a:prstGeom>
            <a:noFill/>
            <a:ln>
              <a:noFill/>
            </a:ln>
          </p:spPr>
          <p:txBody>
            <a:bodyPr spcFirstLastPara="1" wrap="square" lIns="106675" tIns="106675" rIns="106675" bIns="106675" anchor="ctr" anchorCtr="0">
              <a:noAutofit/>
            </a:bodyPr>
            <a:lstStyle/>
            <a:p>
              <a:pPr marL="0" marR="0" lvl="0" indent="0" algn="l" rtl="0">
                <a:lnSpc>
                  <a:spcPct val="200000"/>
                </a:lnSpc>
                <a:spcBef>
                  <a:spcPts val="0"/>
                </a:spcBef>
                <a:spcAft>
                  <a:spcPts val="0"/>
                </a:spcAft>
                <a:buClr>
                  <a:schemeClr val="dk1"/>
                </a:buClr>
                <a:buSzPts val="2800"/>
                <a:buFont typeface="Arial"/>
                <a:buNone/>
              </a:pPr>
              <a:r>
                <a:rPr lang="en-US" sz="2800" i="0" u="none" strike="noStrike" cap="none">
                  <a:solidFill>
                    <a:schemeClr val="dk1"/>
                  </a:solidFill>
                  <a:latin typeface="Lexend"/>
                  <a:ea typeface="Lexend"/>
                  <a:cs typeface="Lexend"/>
                  <a:sym typeface="Lexend"/>
                </a:rPr>
                <a:t>Resource and Support</a:t>
              </a:r>
              <a:endParaRPr>
                <a:latin typeface="Lexend"/>
                <a:ea typeface="Lexend"/>
                <a:cs typeface="Lexend"/>
                <a:sym typeface="Lexend"/>
              </a:endParaRPr>
            </a:p>
          </p:txBody>
        </p:sp>
      </p:grpSp>
      <p:sp>
        <p:nvSpPr>
          <p:cNvPr id="102" name="Google Shape;102;p2"/>
          <p:cNvSpPr txBox="1">
            <a:spLocks noGrp="1"/>
          </p:cNvSpPr>
          <p:nvPr>
            <p:ph type="sldNum" idx="12"/>
          </p:nvPr>
        </p:nvSpPr>
        <p:spPr>
          <a:xfrm>
            <a:off x="308278" y="64306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6"/>
        <p:cNvGrpSpPr/>
        <p:nvPr/>
      </p:nvGrpSpPr>
      <p:grpSpPr>
        <a:xfrm>
          <a:off x="0" y="0"/>
          <a:ext cx="0" cy="0"/>
          <a:chOff x="0" y="0"/>
          <a:chExt cx="0" cy="0"/>
        </a:xfrm>
      </p:grpSpPr>
      <p:sp>
        <p:nvSpPr>
          <p:cNvPr id="287" name="Google Shape;287;p22"/>
          <p:cNvSpPr txBox="1">
            <a:spLocks noGrp="1"/>
          </p:cNvSpPr>
          <p:nvPr>
            <p:ph type="title"/>
          </p:nvPr>
        </p:nvSpPr>
        <p:spPr>
          <a:xfrm>
            <a:off x="3109225" y="2738400"/>
            <a:ext cx="8088000" cy="1381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855"/>
              </a:buClr>
              <a:buSzPts val="4000"/>
              <a:buFont typeface="Arial Black"/>
              <a:buNone/>
            </a:pPr>
            <a:r>
              <a:rPr lang="en-US" sz="4000">
                <a:solidFill>
                  <a:srgbClr val="002855"/>
                </a:solidFill>
                <a:latin typeface="Lexend Medium"/>
                <a:ea typeface="Lexend Medium"/>
                <a:cs typeface="Lexend Medium"/>
                <a:sym typeface="Lexend Medium"/>
              </a:rPr>
              <a:t>Understanding the basics of MEASUR </a:t>
            </a:r>
            <a:endParaRPr sz="4000">
              <a:latin typeface="Lexend Medium"/>
              <a:ea typeface="Lexend Medium"/>
              <a:cs typeface="Lexend Medium"/>
              <a:sym typeface="Lexend Medium"/>
            </a:endParaRPr>
          </a:p>
        </p:txBody>
      </p:sp>
      <p:sp>
        <p:nvSpPr>
          <p:cNvPr id="288" name="Google Shape;288;p22"/>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289" name="Google Shape;289;p22"/>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290" name="Google Shape;290;p22"/>
          <p:cNvSpPr txBox="1">
            <a:spLocks noGrp="1"/>
          </p:cNvSpPr>
          <p:nvPr>
            <p:ph type="sldNum" idx="12"/>
          </p:nvPr>
        </p:nvSpPr>
        <p:spPr>
          <a:xfrm>
            <a:off x="308278" y="64306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pSp>
        <p:nvGrpSpPr>
          <p:cNvPr id="295" name="Google Shape;295;p23"/>
          <p:cNvGrpSpPr/>
          <p:nvPr/>
        </p:nvGrpSpPr>
        <p:grpSpPr>
          <a:xfrm>
            <a:off x="340444" y="1678821"/>
            <a:ext cx="11427976" cy="3962405"/>
            <a:chOff x="-65956" y="-146803"/>
            <a:chExt cx="11427976" cy="3962405"/>
          </a:xfrm>
        </p:grpSpPr>
        <p:sp>
          <p:nvSpPr>
            <p:cNvPr id="296" name="Google Shape;296;p23"/>
            <p:cNvSpPr/>
            <p:nvPr/>
          </p:nvSpPr>
          <p:spPr>
            <a:xfrm>
              <a:off x="1780920" y="-146803"/>
              <a:ext cx="1852800" cy="1852800"/>
            </a:xfrm>
            <a:prstGeom prst="ellipse">
              <a:avLst/>
            </a:pr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2175795" y="248072"/>
              <a:ext cx="1063200" cy="1063200"/>
            </a:xfrm>
            <a:prstGeom prst="rect">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32419" y="2986372"/>
              <a:ext cx="5546626" cy="8292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txBox="1"/>
            <p:nvPr/>
          </p:nvSpPr>
          <p:spPr>
            <a:xfrm>
              <a:off x="-65956" y="2283197"/>
              <a:ext cx="5546700" cy="829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i="0" u="none" strike="noStrike" cap="none">
                  <a:solidFill>
                    <a:schemeClr val="dk1"/>
                  </a:solidFill>
                  <a:latin typeface="Lexend Light"/>
                  <a:ea typeface="Lexend Light"/>
                  <a:cs typeface="Lexend Light"/>
                  <a:sym typeface="Lexend Light"/>
                </a:rPr>
                <a:t>USED IN A VARIETY OF WAYS OF ANALYZE AND OPTIMIZE FACILITIES’ ENERGY PERFORMANCE.</a:t>
              </a:r>
              <a:endParaRPr>
                <a:latin typeface="Lexend Light"/>
                <a:ea typeface="Lexend Light"/>
                <a:cs typeface="Lexend Light"/>
                <a:sym typeface="Lexend Light"/>
              </a:endParaRPr>
            </a:p>
          </p:txBody>
        </p:sp>
        <p:sp>
          <p:nvSpPr>
            <p:cNvPr id="300" name="Google Shape;300;p23"/>
            <p:cNvSpPr/>
            <p:nvPr/>
          </p:nvSpPr>
          <p:spPr>
            <a:xfrm>
              <a:off x="7741002" y="-146803"/>
              <a:ext cx="1852800" cy="1852800"/>
            </a:xfrm>
            <a:prstGeom prst="ellipse">
              <a:avLst/>
            </a:pr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8135877" y="248072"/>
              <a:ext cx="1063200" cy="1063200"/>
            </a:xfrm>
            <a:prstGeom prst="rect">
              <a:avLst/>
            </a:prstGeom>
            <a:blipFill rotWithShape="1">
              <a:blip r:embed="rId4">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6110608" y="2986372"/>
              <a:ext cx="5251412" cy="8292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txBox="1"/>
            <p:nvPr/>
          </p:nvSpPr>
          <p:spPr>
            <a:xfrm>
              <a:off x="6041733" y="2283197"/>
              <a:ext cx="5251500" cy="829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i="0" u="none" strike="noStrike" cap="none">
                  <a:solidFill>
                    <a:schemeClr val="dk1"/>
                  </a:solidFill>
                  <a:latin typeface="Lexend Light"/>
                  <a:ea typeface="Lexend Light"/>
                  <a:cs typeface="Lexend Light"/>
                  <a:sym typeface="Lexend Light"/>
                </a:rPr>
                <a:t>CONDUCT ASSESSMENTS OF SYSTEMS AND DO QUICK CALCULATIONS WITH OVER 70 DIFFERENT CALCULATORS.</a:t>
              </a:r>
              <a:endParaRPr>
                <a:latin typeface="Lexend Light"/>
                <a:ea typeface="Lexend Light"/>
                <a:cs typeface="Lexend Light"/>
                <a:sym typeface="Lexend Light"/>
              </a:endParaRPr>
            </a:p>
          </p:txBody>
        </p:sp>
      </p:grpSp>
      <p:sp>
        <p:nvSpPr>
          <p:cNvPr id="304" name="Google Shape;304;p23"/>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305" name="Google Shape;305;p23"/>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306" name="Google Shape;306;p23"/>
          <p:cNvSpPr txBox="1">
            <a:spLocks noGrp="1"/>
          </p:cNvSpPr>
          <p:nvPr>
            <p:ph type="sldNum" idx="12"/>
          </p:nvPr>
        </p:nvSpPr>
        <p:spPr>
          <a:xfrm>
            <a:off x="308278" y="64306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307" name="Google Shape;307;p23"/>
          <p:cNvSpPr txBox="1">
            <a:spLocks noGrp="1"/>
          </p:cNvSpPr>
          <p:nvPr>
            <p:ph type="title"/>
          </p:nvPr>
        </p:nvSpPr>
        <p:spPr>
          <a:xfrm>
            <a:off x="258625" y="0"/>
            <a:ext cx="7533900" cy="688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Use of MEASUR</a:t>
            </a:r>
            <a:endParaRPr sz="4000" u="sng">
              <a:latin typeface="Lexend"/>
              <a:ea typeface="Lexend"/>
              <a:cs typeface="Lexend"/>
              <a:sym typeface="Lexe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4"/>
          <p:cNvSpPr txBox="1">
            <a:spLocks noGrp="1"/>
          </p:cNvSpPr>
          <p:nvPr>
            <p:ph type="body" idx="1"/>
          </p:nvPr>
        </p:nvSpPr>
        <p:spPr>
          <a:xfrm>
            <a:off x="398850" y="1546425"/>
            <a:ext cx="11394300" cy="2615700"/>
          </a:xfrm>
          <a:prstGeom prst="rect">
            <a:avLst/>
          </a:prstGeom>
          <a:noFill/>
          <a:ln>
            <a:noFill/>
          </a:ln>
        </p:spPr>
        <p:txBody>
          <a:bodyPr spcFirstLastPara="1" wrap="square" lIns="91425" tIns="45700" rIns="91425" bIns="45700" anchor="t" anchorCtr="0">
            <a:normAutofit/>
          </a:bodyPr>
          <a:lstStyle/>
          <a:p>
            <a:pPr marL="228600" lvl="0" indent="-177800" algn="just" rtl="0">
              <a:lnSpc>
                <a:spcPct val="150000"/>
              </a:lnSpc>
              <a:spcBef>
                <a:spcPts val="0"/>
              </a:spcBef>
              <a:spcAft>
                <a:spcPts val="0"/>
              </a:spcAft>
              <a:buClr>
                <a:schemeClr val="dk1"/>
              </a:buClr>
              <a:buSzPts val="2000"/>
              <a:buFont typeface="Lexend Light"/>
              <a:buChar char="●"/>
            </a:pPr>
            <a:r>
              <a:rPr lang="en-US" sz="2000">
                <a:latin typeface="Lexend Light"/>
                <a:ea typeface="Lexend Light"/>
                <a:cs typeface="Lexend Light"/>
                <a:sym typeface="Lexend Light"/>
              </a:rPr>
              <a:t>Use the top banner to navigate around the module. A footer bar with “Next” and “Back” button can also be used to move through the System Setup to the Report.</a:t>
            </a:r>
            <a:endParaRPr sz="2000">
              <a:latin typeface="Lexend Light"/>
              <a:ea typeface="Lexend Light"/>
              <a:cs typeface="Lexend Light"/>
              <a:sym typeface="Lexend Light"/>
            </a:endParaRPr>
          </a:p>
          <a:p>
            <a:pPr marL="228600" lvl="0" indent="-177800" algn="just" rtl="0">
              <a:lnSpc>
                <a:spcPct val="150000"/>
              </a:lnSpc>
              <a:spcBef>
                <a:spcPts val="1000"/>
              </a:spcBef>
              <a:spcAft>
                <a:spcPts val="0"/>
              </a:spcAft>
              <a:buClr>
                <a:schemeClr val="dk1"/>
              </a:buClr>
              <a:buSzPts val="2000"/>
              <a:buFont typeface="Lexend Light"/>
              <a:buChar char="●"/>
            </a:pPr>
            <a:r>
              <a:rPr lang="en-US" sz="2000">
                <a:latin typeface="Lexend Light"/>
                <a:ea typeface="Lexend Light"/>
                <a:cs typeface="Lexend Light"/>
                <a:sym typeface="Lexend Light"/>
              </a:rPr>
              <a:t>Main Tabs consists of System Setup, Assessment, Diagram, Report, Sankey.</a:t>
            </a:r>
            <a:endParaRPr sz="2000">
              <a:latin typeface="Lexend Light"/>
              <a:ea typeface="Lexend Light"/>
              <a:cs typeface="Lexend Light"/>
              <a:sym typeface="Lexend Light"/>
            </a:endParaRPr>
          </a:p>
          <a:p>
            <a:pPr marL="228600" lvl="0" indent="-177800" algn="just" rtl="0">
              <a:lnSpc>
                <a:spcPct val="150000"/>
              </a:lnSpc>
              <a:spcBef>
                <a:spcPts val="1000"/>
              </a:spcBef>
              <a:spcAft>
                <a:spcPts val="0"/>
              </a:spcAft>
              <a:buClr>
                <a:schemeClr val="dk1"/>
              </a:buClr>
              <a:buSzPts val="2000"/>
              <a:buFont typeface="Lexend Light"/>
              <a:buChar char="●"/>
            </a:pPr>
            <a:r>
              <a:rPr lang="en-US" sz="2000">
                <a:latin typeface="Lexend Light"/>
                <a:ea typeface="Lexend Light"/>
                <a:cs typeface="Lexend Light"/>
                <a:sym typeface="Lexend Light"/>
              </a:rPr>
              <a:t>Additional button consists of Book ,Gear ,Folder ,Home </a:t>
            </a:r>
            <a:endParaRPr sz="2000">
              <a:latin typeface="Lexend Light"/>
              <a:ea typeface="Lexend Light"/>
              <a:cs typeface="Lexend Light"/>
              <a:sym typeface="Lexend Light"/>
            </a:endParaRPr>
          </a:p>
          <a:p>
            <a:pPr marL="0" lvl="0" indent="0" algn="just" rtl="0">
              <a:lnSpc>
                <a:spcPct val="150000"/>
              </a:lnSpc>
              <a:spcBef>
                <a:spcPts val="1000"/>
              </a:spcBef>
              <a:spcAft>
                <a:spcPts val="0"/>
              </a:spcAft>
              <a:buClr>
                <a:schemeClr val="dk1"/>
              </a:buClr>
              <a:buSzPts val="2800"/>
              <a:buNone/>
            </a:pPr>
            <a:endParaRPr sz="2000">
              <a:latin typeface="Lexend Light"/>
              <a:ea typeface="Lexend Light"/>
              <a:cs typeface="Lexend Light"/>
              <a:sym typeface="Lexend Light"/>
            </a:endParaRPr>
          </a:p>
        </p:txBody>
      </p:sp>
      <p:sp>
        <p:nvSpPr>
          <p:cNvPr id="313" name="Google Shape;313;p24"/>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314" name="Google Shape;314;p24"/>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15" name="Google Shape;315;p24"/>
          <p:cNvPicPr preferRelativeResize="0"/>
          <p:nvPr/>
        </p:nvPicPr>
        <p:blipFill rotWithShape="1">
          <a:blip r:embed="rId3">
            <a:alphaModFix/>
          </a:blip>
          <a:srcRect/>
          <a:stretch/>
        </p:blipFill>
        <p:spPr>
          <a:xfrm>
            <a:off x="1284538" y="4250950"/>
            <a:ext cx="9710424" cy="588600"/>
          </a:xfrm>
          <a:prstGeom prst="rect">
            <a:avLst/>
          </a:prstGeom>
          <a:noFill/>
          <a:ln w="9525" cap="flat" cmpd="sng">
            <a:solidFill>
              <a:srgbClr val="000000"/>
            </a:solidFill>
            <a:prstDash val="solid"/>
            <a:round/>
            <a:headEnd type="none" w="sm" len="sm"/>
            <a:tailEnd type="none" w="sm" len="sm"/>
          </a:ln>
        </p:spPr>
      </p:pic>
      <p:sp>
        <p:nvSpPr>
          <p:cNvPr id="316" name="Google Shape;316;p24"/>
          <p:cNvSpPr txBox="1"/>
          <p:nvPr/>
        </p:nvSpPr>
        <p:spPr>
          <a:xfrm>
            <a:off x="3131755" y="4839541"/>
            <a:ext cx="60159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none" strike="noStrike" cap="none">
                <a:solidFill>
                  <a:schemeClr val="dk1"/>
                </a:solidFill>
                <a:latin typeface="Lexend Light"/>
                <a:ea typeface="Lexend Light"/>
                <a:cs typeface="Lexend Light"/>
                <a:sym typeface="Lexend Light"/>
              </a:rPr>
              <a:t>Fig: Top banner of the module</a:t>
            </a:r>
            <a:endParaRPr>
              <a:latin typeface="Lexend Light"/>
              <a:ea typeface="Lexend Light"/>
              <a:cs typeface="Lexend Light"/>
              <a:sym typeface="Lexend Light"/>
            </a:endParaRPr>
          </a:p>
        </p:txBody>
      </p:sp>
      <p:sp>
        <p:nvSpPr>
          <p:cNvPr id="317" name="Google Shape;317;p24"/>
          <p:cNvSpPr txBox="1">
            <a:spLocks noGrp="1"/>
          </p:cNvSpPr>
          <p:nvPr>
            <p:ph type="title"/>
          </p:nvPr>
        </p:nvSpPr>
        <p:spPr>
          <a:xfrm>
            <a:off x="258625" y="0"/>
            <a:ext cx="7533900" cy="688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Module Navigation</a:t>
            </a:r>
            <a:endParaRPr sz="4000" u="sng">
              <a:latin typeface="Lexend"/>
              <a:ea typeface="Lexend"/>
              <a:cs typeface="Lexend"/>
              <a:sym typeface="Lexend"/>
            </a:endParaRPr>
          </a:p>
        </p:txBody>
      </p:sp>
      <p:sp>
        <p:nvSpPr>
          <p:cNvPr id="318" name="Google Shape;318;p24"/>
          <p:cNvSpPr txBox="1">
            <a:spLocks noGrp="1"/>
          </p:cNvSpPr>
          <p:nvPr>
            <p:ph type="sldNum" idx="12"/>
          </p:nvPr>
        </p:nvSpPr>
        <p:spPr>
          <a:xfrm>
            <a:off x="308278" y="64306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5"/>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324" name="Google Shape;324;p25"/>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325" name="Google Shape;325;p25"/>
          <p:cNvSpPr txBox="1"/>
          <p:nvPr/>
        </p:nvSpPr>
        <p:spPr>
          <a:xfrm>
            <a:off x="2662050" y="1680850"/>
            <a:ext cx="716775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0" u="none" strike="noStrike" cap="none" dirty="0">
                <a:solidFill>
                  <a:schemeClr val="dk1"/>
                </a:solidFill>
                <a:latin typeface="Lexend Light"/>
                <a:ea typeface="Lexend Light"/>
                <a:cs typeface="Lexend Light"/>
                <a:sym typeface="Lexend Light"/>
              </a:rPr>
              <a:t>Table 1: Main Tabs in MEASUR Assessment Modules</a:t>
            </a:r>
            <a:endParaRPr dirty="0">
              <a:latin typeface="Lexend Light"/>
              <a:ea typeface="Lexend Light"/>
              <a:cs typeface="Lexend Light"/>
              <a:sym typeface="Lexend Light"/>
            </a:endParaRPr>
          </a:p>
        </p:txBody>
      </p:sp>
      <p:sp>
        <p:nvSpPr>
          <p:cNvPr id="326" name="Google Shape;326;p25"/>
          <p:cNvSpPr txBox="1">
            <a:spLocks noGrp="1"/>
          </p:cNvSpPr>
          <p:nvPr>
            <p:ph type="title"/>
          </p:nvPr>
        </p:nvSpPr>
        <p:spPr>
          <a:xfrm>
            <a:off x="258625" y="0"/>
            <a:ext cx="7533900" cy="688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Main Tabs</a:t>
            </a:r>
            <a:endParaRPr sz="4000" u="sng">
              <a:latin typeface="Lexend"/>
              <a:ea typeface="Lexend"/>
              <a:cs typeface="Lexend"/>
              <a:sym typeface="Lexend"/>
            </a:endParaRPr>
          </a:p>
        </p:txBody>
      </p:sp>
      <p:graphicFrame>
        <p:nvGraphicFramePr>
          <p:cNvPr id="327" name="Google Shape;327;p25"/>
          <p:cNvGraphicFramePr/>
          <p:nvPr>
            <p:extLst>
              <p:ext uri="{D42A27DB-BD31-4B8C-83A1-F6EECF244321}">
                <p14:modId xmlns:p14="http://schemas.microsoft.com/office/powerpoint/2010/main" val="18644723"/>
              </p:ext>
            </p:extLst>
          </p:nvPr>
        </p:nvGraphicFramePr>
        <p:xfrm>
          <a:off x="444825" y="2129790"/>
          <a:ext cx="11560950" cy="3740600"/>
        </p:xfrm>
        <a:graphic>
          <a:graphicData uri="http://schemas.openxmlformats.org/drawingml/2006/table">
            <a:tbl>
              <a:tblPr>
                <a:noFill/>
                <a:tableStyleId>{373E43A4-9FF4-4118-A49A-AA7620509EC1}</a:tableStyleId>
              </a:tblPr>
              <a:tblGrid>
                <a:gridCol w="2629000">
                  <a:extLst>
                    <a:ext uri="{9D8B030D-6E8A-4147-A177-3AD203B41FA5}">
                      <a16:colId xmlns:a16="http://schemas.microsoft.com/office/drawing/2014/main" val="20000"/>
                    </a:ext>
                  </a:extLst>
                </a:gridCol>
                <a:gridCol w="8931950">
                  <a:extLst>
                    <a:ext uri="{9D8B030D-6E8A-4147-A177-3AD203B41FA5}">
                      <a16:colId xmlns:a16="http://schemas.microsoft.com/office/drawing/2014/main" val="20001"/>
                    </a:ext>
                  </a:extLst>
                </a:gridCol>
              </a:tblGrid>
              <a:tr h="381000">
                <a:tc>
                  <a:txBody>
                    <a:bodyPr/>
                    <a:lstStyle/>
                    <a:p>
                      <a:pPr marL="0" marR="0" lvl="0" indent="0" algn="ctr" rtl="0">
                        <a:spcBef>
                          <a:spcPts val="0"/>
                        </a:spcBef>
                        <a:spcAft>
                          <a:spcPts val="0"/>
                        </a:spcAft>
                        <a:buNone/>
                      </a:pPr>
                      <a:r>
                        <a:rPr lang="en-US" sz="2000" u="none" strike="noStrike" cap="none">
                          <a:latin typeface="Lexend"/>
                          <a:ea typeface="Lexend"/>
                          <a:cs typeface="Lexend"/>
                          <a:sym typeface="Lexend"/>
                        </a:rPr>
                        <a:t>Main Tab</a:t>
                      </a:r>
                      <a:endParaRPr sz="2000">
                        <a:latin typeface="Lexend"/>
                        <a:ea typeface="Lexend"/>
                        <a:cs typeface="Lexend"/>
                        <a:sym typeface="Lexend"/>
                      </a:endParaRPr>
                    </a:p>
                  </a:txBody>
                  <a:tcPr marL="39825" marR="39825" marT="19900" marB="1990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ctr" rtl="0">
                        <a:spcBef>
                          <a:spcPts val="0"/>
                        </a:spcBef>
                        <a:spcAft>
                          <a:spcPts val="0"/>
                        </a:spcAft>
                        <a:buNone/>
                      </a:pPr>
                      <a:r>
                        <a:rPr lang="en-US" sz="2000" u="none" strike="noStrike" cap="none" dirty="0">
                          <a:latin typeface="Lexend"/>
                          <a:ea typeface="Lexend"/>
                          <a:cs typeface="Lexend"/>
                          <a:sym typeface="Lexend"/>
                        </a:rPr>
                        <a:t>Explanation</a:t>
                      </a:r>
                      <a:endParaRPr sz="2000" dirty="0">
                        <a:latin typeface="Lexend"/>
                        <a:ea typeface="Lexend"/>
                        <a:cs typeface="Lexend"/>
                        <a:sym typeface="Lexend"/>
                      </a:endParaRPr>
                    </a:p>
                  </a:txBody>
                  <a:tcPr marL="39825" marR="39825" marT="19900" marB="1990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2000" u="none" strike="noStrike" cap="none" dirty="0">
                          <a:latin typeface="Lexend"/>
                          <a:ea typeface="Lexend"/>
                          <a:cs typeface="Lexend"/>
                          <a:sym typeface="Lexend"/>
                        </a:rPr>
                        <a:t>System Setup</a:t>
                      </a:r>
                      <a:endParaRPr sz="2000" dirty="0">
                        <a:latin typeface="Lexend"/>
                        <a:ea typeface="Lexend"/>
                        <a:cs typeface="Lexend"/>
                        <a:sym typeface="Lexend"/>
                      </a:endParaRPr>
                    </a:p>
                  </a:txBody>
                  <a:tcPr marL="39825" marR="39825" marT="19900" marB="19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spcBef>
                          <a:spcPts val="0"/>
                        </a:spcBef>
                        <a:spcAft>
                          <a:spcPts val="0"/>
                        </a:spcAft>
                        <a:buNone/>
                      </a:pPr>
                      <a:r>
                        <a:rPr lang="en-US" sz="2000" u="none" strike="noStrike" cap="none">
                          <a:latin typeface="Lexend Light"/>
                          <a:ea typeface="Lexend Light"/>
                          <a:cs typeface="Lexend Light"/>
                          <a:sym typeface="Lexend Light"/>
                        </a:rPr>
                        <a:t>Input baseline data for your system, divided into sub-tabs for detailed entry.</a:t>
                      </a:r>
                      <a:endParaRPr sz="2000">
                        <a:latin typeface="Lexend Light"/>
                        <a:ea typeface="Lexend Light"/>
                        <a:cs typeface="Lexend Light"/>
                        <a:sym typeface="Lexend Light"/>
                      </a:endParaRPr>
                    </a:p>
                  </a:txBody>
                  <a:tcPr marL="39825" marR="39825" marT="19900" marB="19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2000" u="none" strike="noStrike" cap="none">
                          <a:latin typeface="Lexend"/>
                          <a:ea typeface="Lexend"/>
                          <a:cs typeface="Lexend"/>
                          <a:sym typeface="Lexend"/>
                        </a:rPr>
                        <a:t>Assessment</a:t>
                      </a:r>
                      <a:endParaRPr sz="2000">
                        <a:latin typeface="Lexend"/>
                        <a:ea typeface="Lexend"/>
                        <a:cs typeface="Lexend"/>
                        <a:sym typeface="Lexend"/>
                      </a:endParaRPr>
                    </a:p>
                  </a:txBody>
                  <a:tcPr marL="39825" marR="39825" marT="19900" marB="19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spcBef>
                          <a:spcPts val="0"/>
                        </a:spcBef>
                        <a:spcAft>
                          <a:spcPts val="0"/>
                        </a:spcAft>
                        <a:buNone/>
                      </a:pPr>
                      <a:r>
                        <a:rPr lang="en-US" sz="2000" u="none" strike="noStrike" cap="none">
                          <a:latin typeface="Lexend Light"/>
                          <a:ea typeface="Lexend Light"/>
                          <a:cs typeface="Lexend Light"/>
                          <a:sym typeface="Lexend Light"/>
                        </a:rPr>
                        <a:t>Modify system scenarios to explore potential savings; options for novice and expert views.</a:t>
                      </a:r>
                      <a:endParaRPr sz="2000">
                        <a:latin typeface="Lexend Light"/>
                        <a:ea typeface="Lexend Light"/>
                        <a:cs typeface="Lexend Light"/>
                        <a:sym typeface="Lexend Light"/>
                      </a:endParaRPr>
                    </a:p>
                  </a:txBody>
                  <a:tcPr marL="39825" marR="39825" marT="19900" marB="19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2000" u="none" strike="noStrike" cap="none">
                          <a:latin typeface="Lexend"/>
                          <a:ea typeface="Lexend"/>
                          <a:cs typeface="Lexend"/>
                          <a:sym typeface="Lexend"/>
                        </a:rPr>
                        <a:t>Diagram</a:t>
                      </a:r>
                      <a:endParaRPr sz="2000">
                        <a:latin typeface="Lexend"/>
                        <a:ea typeface="Lexend"/>
                        <a:cs typeface="Lexend"/>
                        <a:sym typeface="Lexend"/>
                      </a:endParaRPr>
                    </a:p>
                  </a:txBody>
                  <a:tcPr marL="39825" marR="39825" marT="19900" marB="19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spcBef>
                          <a:spcPts val="0"/>
                        </a:spcBef>
                        <a:spcAft>
                          <a:spcPts val="0"/>
                        </a:spcAft>
                        <a:buNone/>
                      </a:pPr>
                      <a:r>
                        <a:rPr lang="en-US" sz="2000" u="none" strike="noStrike" cap="none">
                          <a:latin typeface="Lexend Light"/>
                          <a:ea typeface="Lexend Light"/>
                          <a:cs typeface="Lexend Light"/>
                          <a:sym typeface="Lexend Light"/>
                        </a:rPr>
                        <a:t>View graphical visualization of the current and modified systems.</a:t>
                      </a:r>
                      <a:endParaRPr sz="2000">
                        <a:latin typeface="Lexend Light"/>
                        <a:ea typeface="Lexend Light"/>
                        <a:cs typeface="Lexend Light"/>
                        <a:sym typeface="Lexend Light"/>
                      </a:endParaRPr>
                    </a:p>
                  </a:txBody>
                  <a:tcPr marL="39825" marR="39825" marT="19900" marB="19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2000" u="none" strike="noStrike" cap="none">
                          <a:latin typeface="Lexend"/>
                          <a:ea typeface="Lexend"/>
                          <a:cs typeface="Lexend"/>
                          <a:sym typeface="Lexend"/>
                        </a:rPr>
                        <a:t>Report</a:t>
                      </a:r>
                      <a:endParaRPr sz="2000">
                        <a:latin typeface="Lexend"/>
                        <a:ea typeface="Lexend"/>
                        <a:cs typeface="Lexend"/>
                        <a:sym typeface="Lexend"/>
                      </a:endParaRPr>
                    </a:p>
                  </a:txBody>
                  <a:tcPr marL="39825" marR="39825" marT="19900" marB="19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spcBef>
                          <a:spcPts val="0"/>
                        </a:spcBef>
                        <a:spcAft>
                          <a:spcPts val="0"/>
                        </a:spcAft>
                        <a:buNone/>
                      </a:pPr>
                      <a:r>
                        <a:rPr lang="en-US" sz="2000" u="none" strike="noStrike" cap="none">
                          <a:latin typeface="Lexend Light"/>
                          <a:ea typeface="Lexend Light"/>
                          <a:cs typeface="Lexend Light"/>
                          <a:sym typeface="Lexend Light"/>
                        </a:rPr>
                        <a:t>Access a full breakdown of the system, savings scenarios, and generate printable reports.</a:t>
                      </a:r>
                      <a:endParaRPr sz="2000">
                        <a:latin typeface="Lexend Light"/>
                        <a:ea typeface="Lexend Light"/>
                        <a:cs typeface="Lexend Light"/>
                        <a:sym typeface="Lexend Light"/>
                      </a:endParaRPr>
                    </a:p>
                  </a:txBody>
                  <a:tcPr marL="39825" marR="39825" marT="19900" marB="19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None/>
                      </a:pPr>
                      <a:r>
                        <a:rPr lang="en-US" sz="2000" u="none" strike="noStrike" cap="none">
                          <a:latin typeface="Lexend"/>
                          <a:ea typeface="Lexend"/>
                          <a:cs typeface="Lexend"/>
                          <a:sym typeface="Lexend"/>
                        </a:rPr>
                        <a:t>Sankey</a:t>
                      </a:r>
                      <a:endParaRPr sz="2000">
                        <a:latin typeface="Lexend"/>
                        <a:ea typeface="Lexend"/>
                        <a:cs typeface="Lexend"/>
                        <a:sym typeface="Lexend"/>
                      </a:endParaRPr>
                    </a:p>
                  </a:txBody>
                  <a:tcPr marL="39825" marR="39825" marT="19900" marB="19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spcBef>
                          <a:spcPts val="0"/>
                        </a:spcBef>
                        <a:spcAft>
                          <a:spcPts val="0"/>
                        </a:spcAft>
                        <a:buNone/>
                      </a:pPr>
                      <a:r>
                        <a:rPr lang="en-US" sz="2000" u="none" strike="noStrike" cap="none">
                          <a:latin typeface="Lexend Light"/>
                          <a:ea typeface="Lexend Light"/>
                          <a:cs typeface="Lexend Light"/>
                          <a:sym typeface="Lexend Light"/>
                        </a:rPr>
                        <a:t>See a visual representation of energy consumption and production for different scenarios.</a:t>
                      </a:r>
                      <a:endParaRPr sz="2000">
                        <a:latin typeface="Lexend Light"/>
                        <a:ea typeface="Lexend Light"/>
                        <a:cs typeface="Lexend Light"/>
                        <a:sym typeface="Lexend Light"/>
                      </a:endParaRPr>
                    </a:p>
                  </a:txBody>
                  <a:tcPr marL="39825" marR="39825" marT="19900" marB="19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5"/>
                  </a:ext>
                </a:extLst>
              </a:tr>
              <a:tr h="381000">
                <a:tc>
                  <a:txBody>
                    <a:bodyPr/>
                    <a:lstStyle/>
                    <a:p>
                      <a:pPr marL="0" marR="0" lvl="0" indent="0" algn="l" rtl="0">
                        <a:spcBef>
                          <a:spcPts val="0"/>
                        </a:spcBef>
                        <a:spcAft>
                          <a:spcPts val="0"/>
                        </a:spcAft>
                        <a:buNone/>
                      </a:pPr>
                      <a:r>
                        <a:rPr lang="en-US" sz="2000" u="none" strike="noStrike" cap="none">
                          <a:latin typeface="Lexend"/>
                          <a:ea typeface="Lexend"/>
                          <a:cs typeface="Lexend"/>
                          <a:sym typeface="Lexend"/>
                        </a:rPr>
                        <a:t>Calculators</a:t>
                      </a:r>
                      <a:endParaRPr sz="2000">
                        <a:latin typeface="Lexend"/>
                        <a:ea typeface="Lexend"/>
                        <a:cs typeface="Lexend"/>
                        <a:sym typeface="Lexend"/>
                      </a:endParaRPr>
                    </a:p>
                  </a:txBody>
                  <a:tcPr marL="39825" marR="39825" marT="19900" marB="19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spcBef>
                          <a:spcPts val="0"/>
                        </a:spcBef>
                        <a:spcAft>
                          <a:spcPts val="0"/>
                        </a:spcAft>
                        <a:buNone/>
                      </a:pPr>
                      <a:r>
                        <a:rPr lang="en-US" sz="2000" u="none" strike="noStrike" cap="none" dirty="0">
                          <a:latin typeface="Lexend Light"/>
                          <a:ea typeface="Lexend Light"/>
                          <a:cs typeface="Lexend Light"/>
                          <a:sym typeface="Lexend Light"/>
                        </a:rPr>
                        <a:t>Use standalone calculators for additional process heating calculations.</a:t>
                      </a:r>
                      <a:endParaRPr sz="2000" dirty="0">
                        <a:latin typeface="Lexend Light"/>
                        <a:ea typeface="Lexend Light"/>
                        <a:cs typeface="Lexend Light"/>
                        <a:sym typeface="Lexend Light"/>
                      </a:endParaRPr>
                    </a:p>
                  </a:txBody>
                  <a:tcPr marL="39825" marR="39825" marT="19900" marB="19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6"/>
                  </a:ext>
                </a:extLst>
              </a:tr>
            </a:tbl>
          </a:graphicData>
        </a:graphic>
      </p:graphicFrame>
      <p:sp>
        <p:nvSpPr>
          <p:cNvPr id="328" name="Google Shape;328;p25"/>
          <p:cNvSpPr txBox="1">
            <a:spLocks noGrp="1"/>
          </p:cNvSpPr>
          <p:nvPr>
            <p:ph type="sldNum" idx="12"/>
          </p:nvPr>
        </p:nvSpPr>
        <p:spPr>
          <a:xfrm>
            <a:off x="308278" y="64306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30cb2cd056c_0_83"/>
          <p:cNvSpPr txBox="1">
            <a:spLocks noGrp="1"/>
          </p:cNvSpPr>
          <p:nvPr>
            <p:ph type="ftr" idx="11"/>
          </p:nvPr>
        </p:nvSpPr>
        <p:spPr>
          <a:xfrm>
            <a:off x="4024283" y="6430651"/>
            <a:ext cx="4402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334" name="Google Shape;334;g30cb2cd056c_0_83"/>
          <p:cNvSpPr txBox="1">
            <a:spLocks noGrp="1"/>
          </p:cNvSpPr>
          <p:nvPr>
            <p:ph type="sldNum" idx="12"/>
          </p:nvPr>
        </p:nvSpPr>
        <p:spPr>
          <a:xfrm>
            <a:off x="10861040" y="6430967"/>
            <a:ext cx="939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335" name="Google Shape;335;g30cb2cd056c_0_83"/>
          <p:cNvSpPr txBox="1">
            <a:spLocks noGrp="1"/>
          </p:cNvSpPr>
          <p:nvPr>
            <p:ph type="title"/>
          </p:nvPr>
        </p:nvSpPr>
        <p:spPr>
          <a:xfrm>
            <a:off x="258625" y="0"/>
            <a:ext cx="7533900" cy="688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Additional Buttons</a:t>
            </a:r>
            <a:endParaRPr sz="4000" u="sng">
              <a:latin typeface="Lexend"/>
              <a:ea typeface="Lexend"/>
              <a:cs typeface="Lexend"/>
              <a:sym typeface="Lexend"/>
            </a:endParaRPr>
          </a:p>
        </p:txBody>
      </p:sp>
      <p:graphicFrame>
        <p:nvGraphicFramePr>
          <p:cNvPr id="336" name="Google Shape;336;g30cb2cd056c_0_83"/>
          <p:cNvGraphicFramePr/>
          <p:nvPr/>
        </p:nvGraphicFramePr>
        <p:xfrm>
          <a:off x="444825" y="2095500"/>
          <a:ext cx="11560950" cy="2545090"/>
        </p:xfrm>
        <a:graphic>
          <a:graphicData uri="http://schemas.openxmlformats.org/drawingml/2006/table">
            <a:tbl>
              <a:tblPr>
                <a:noFill/>
                <a:tableStyleId>{373E43A4-9FF4-4118-A49A-AA7620509EC1}</a:tableStyleId>
              </a:tblPr>
              <a:tblGrid>
                <a:gridCol w="2629000">
                  <a:extLst>
                    <a:ext uri="{9D8B030D-6E8A-4147-A177-3AD203B41FA5}">
                      <a16:colId xmlns:a16="http://schemas.microsoft.com/office/drawing/2014/main" val="20000"/>
                    </a:ext>
                  </a:extLst>
                </a:gridCol>
                <a:gridCol w="893195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u="none" strike="noStrike" cap="none">
                          <a:latin typeface="Lexend"/>
                          <a:ea typeface="Lexend"/>
                          <a:cs typeface="Lexend"/>
                          <a:sym typeface="Lexend"/>
                        </a:rPr>
                        <a:t>Button</a:t>
                      </a:r>
                      <a:endParaRPr>
                        <a:latin typeface="Lexend"/>
                        <a:ea typeface="Lexend"/>
                        <a:cs typeface="Lexend"/>
                        <a:sym typeface="Lexend"/>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ctr" rtl="0">
                        <a:spcBef>
                          <a:spcPts val="0"/>
                        </a:spcBef>
                        <a:spcAft>
                          <a:spcPts val="0"/>
                        </a:spcAft>
                        <a:buNone/>
                      </a:pPr>
                      <a:r>
                        <a:rPr lang="en-US" sz="1800" u="none" strike="noStrike" cap="none">
                          <a:latin typeface="Lexend"/>
                          <a:ea typeface="Lexend"/>
                          <a:cs typeface="Lexend"/>
                          <a:sym typeface="Lexend"/>
                        </a:rPr>
                        <a:t>Explanation</a:t>
                      </a:r>
                      <a:endParaRPr>
                        <a:latin typeface="Lexend"/>
                        <a:ea typeface="Lexend"/>
                        <a:cs typeface="Lexend"/>
                        <a:sym typeface="Lexend"/>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u="none" strike="noStrike" cap="none">
                          <a:latin typeface="Lexend"/>
                          <a:ea typeface="Lexend"/>
                          <a:cs typeface="Lexend"/>
                          <a:sym typeface="Lexend"/>
                        </a:rPr>
                        <a:t>Book</a:t>
                      </a:r>
                      <a:endParaRPr>
                        <a:latin typeface="Lexend"/>
                        <a:ea typeface="Lexend"/>
                        <a:cs typeface="Lexend"/>
                        <a:sym typeface="Lexen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spcBef>
                          <a:spcPts val="0"/>
                        </a:spcBef>
                        <a:spcAft>
                          <a:spcPts val="0"/>
                        </a:spcAft>
                        <a:buNone/>
                      </a:pPr>
                      <a:r>
                        <a:rPr lang="en-US" sz="1800" u="none" strike="noStrike" cap="none">
                          <a:latin typeface="Lexend Light"/>
                          <a:ea typeface="Lexend Light"/>
                          <a:cs typeface="Lexend Light"/>
                          <a:sym typeface="Lexend Light"/>
                        </a:rPr>
                        <a:t>Opens the full Process Heating User Manual in a new window.</a:t>
                      </a:r>
                      <a:endParaRPr>
                        <a:latin typeface="Lexend Light"/>
                        <a:ea typeface="Lexend Light"/>
                        <a:cs typeface="Lexend Light"/>
                        <a:sym typeface="Lexend Light"/>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u="none" strike="noStrike" cap="none">
                          <a:latin typeface="Lexend"/>
                          <a:ea typeface="Lexend"/>
                          <a:cs typeface="Lexend"/>
                          <a:sym typeface="Lexend"/>
                        </a:rPr>
                        <a:t>Gear</a:t>
                      </a:r>
                      <a:endParaRPr>
                        <a:latin typeface="Lexend"/>
                        <a:ea typeface="Lexend"/>
                        <a:cs typeface="Lexend"/>
                        <a:sym typeface="Lexen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spcBef>
                          <a:spcPts val="0"/>
                        </a:spcBef>
                        <a:spcAft>
                          <a:spcPts val="0"/>
                        </a:spcAft>
                        <a:buNone/>
                      </a:pPr>
                      <a:r>
                        <a:rPr lang="en-US" sz="1800" u="none" strike="noStrike" cap="none">
                          <a:latin typeface="Lexend Light"/>
                          <a:ea typeface="Lexend Light"/>
                          <a:cs typeface="Lexend Light"/>
                          <a:sym typeface="Lexend Light"/>
                        </a:rPr>
                        <a:t>Navigates to the global settings page of MEASUR.</a:t>
                      </a:r>
                      <a:endParaRPr>
                        <a:latin typeface="Lexend Light"/>
                        <a:ea typeface="Lexend Light"/>
                        <a:cs typeface="Lexend Light"/>
                        <a:sym typeface="Lexend Light"/>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u="none" strike="noStrike" cap="none">
                          <a:latin typeface="Lexend"/>
                          <a:ea typeface="Lexend"/>
                          <a:cs typeface="Lexend"/>
                          <a:sym typeface="Lexend"/>
                        </a:rPr>
                        <a:t>Folder</a:t>
                      </a:r>
                      <a:endParaRPr>
                        <a:latin typeface="Lexend"/>
                        <a:ea typeface="Lexend"/>
                        <a:cs typeface="Lexend"/>
                        <a:sym typeface="Lexen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spcBef>
                          <a:spcPts val="0"/>
                        </a:spcBef>
                        <a:spcAft>
                          <a:spcPts val="0"/>
                        </a:spcAft>
                        <a:buNone/>
                      </a:pPr>
                      <a:r>
                        <a:rPr lang="en-US" sz="1800" u="none" strike="noStrike" cap="none">
                          <a:latin typeface="Lexend Light"/>
                          <a:ea typeface="Lexend Light"/>
                          <a:cs typeface="Lexend Light"/>
                          <a:sym typeface="Lexend Light"/>
                        </a:rPr>
                        <a:t>Takes you to the assessment dashboard for the current assessment.</a:t>
                      </a:r>
                      <a:endParaRPr>
                        <a:latin typeface="Lexend Light"/>
                        <a:ea typeface="Lexend Light"/>
                        <a:cs typeface="Lexend Light"/>
                        <a:sym typeface="Lexend Light"/>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u="none" strike="noStrike" cap="none">
                          <a:latin typeface="Lexend"/>
                          <a:ea typeface="Lexend"/>
                          <a:cs typeface="Lexend"/>
                          <a:sym typeface="Lexend"/>
                        </a:rPr>
                        <a:t>Home</a:t>
                      </a:r>
                      <a:endParaRPr>
                        <a:latin typeface="Lexend"/>
                        <a:ea typeface="Lexend"/>
                        <a:cs typeface="Lexend"/>
                        <a:sym typeface="Lexen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spcBef>
                          <a:spcPts val="0"/>
                        </a:spcBef>
                        <a:spcAft>
                          <a:spcPts val="0"/>
                        </a:spcAft>
                        <a:buNone/>
                      </a:pPr>
                      <a:r>
                        <a:rPr lang="en-US" sz="1800" u="none" strike="noStrike" cap="none">
                          <a:latin typeface="Lexend Light"/>
                          <a:ea typeface="Lexend Light"/>
                          <a:cs typeface="Lexend Light"/>
                          <a:sym typeface="Lexend Light"/>
                        </a:rPr>
                        <a:t>Brings you to the MEASUR home page.</a:t>
                      </a:r>
                      <a:endParaRPr>
                        <a:latin typeface="Lexend Light"/>
                        <a:ea typeface="Lexend Light"/>
                        <a:cs typeface="Lexend Light"/>
                        <a:sym typeface="Lexend Light"/>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None/>
                      </a:pPr>
                      <a:r>
                        <a:rPr lang="en-US" sz="1800" u="none" strike="noStrike" cap="none">
                          <a:latin typeface="Lexend"/>
                          <a:ea typeface="Lexend"/>
                          <a:cs typeface="Lexend"/>
                          <a:sym typeface="Lexend"/>
                        </a:rPr>
                        <a:t>Next/Back</a:t>
                      </a:r>
                      <a:endParaRPr>
                        <a:latin typeface="Lexend"/>
                        <a:ea typeface="Lexend"/>
                        <a:cs typeface="Lexend"/>
                        <a:sym typeface="Lexen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spcBef>
                          <a:spcPts val="0"/>
                        </a:spcBef>
                        <a:spcAft>
                          <a:spcPts val="0"/>
                        </a:spcAft>
                        <a:buNone/>
                      </a:pPr>
                      <a:r>
                        <a:rPr lang="en-US" sz="1800" u="none" strike="noStrike" cap="none">
                          <a:latin typeface="Lexend Light"/>
                          <a:ea typeface="Lexend Light"/>
                          <a:cs typeface="Lexend Light"/>
                          <a:sym typeface="Lexend Light"/>
                        </a:rPr>
                        <a:t>Found in the footer, these buttons allow navigation through the System Setup to the Report sections.</a:t>
                      </a:r>
                      <a:endParaRPr>
                        <a:latin typeface="Lexend Light"/>
                        <a:ea typeface="Lexend Light"/>
                        <a:cs typeface="Lexend Light"/>
                        <a:sym typeface="Lexend Light"/>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5"/>
                  </a:ext>
                </a:extLst>
              </a:tr>
            </a:tbl>
          </a:graphicData>
        </a:graphic>
      </p:graphicFrame>
      <p:sp>
        <p:nvSpPr>
          <p:cNvPr id="337" name="Google Shape;337;g30cb2cd056c_0_83"/>
          <p:cNvSpPr txBox="1">
            <a:spLocks noGrp="1"/>
          </p:cNvSpPr>
          <p:nvPr>
            <p:ph type="sldNum" idx="12"/>
          </p:nvPr>
        </p:nvSpPr>
        <p:spPr>
          <a:xfrm>
            <a:off x="308278" y="64306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338" name="Google Shape;338;g30cb2cd056c_0_83"/>
          <p:cNvSpPr txBox="1"/>
          <p:nvPr/>
        </p:nvSpPr>
        <p:spPr>
          <a:xfrm>
            <a:off x="1945200" y="1593975"/>
            <a:ext cx="8560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Lexend Light"/>
                <a:ea typeface="Lexend Light"/>
                <a:cs typeface="Lexend Light"/>
                <a:sym typeface="Lexend Light"/>
              </a:rPr>
              <a:t>Table 2: Additional Buttons in MEASUR Assessments Modules</a:t>
            </a:r>
            <a:endParaRPr dirty="0">
              <a:latin typeface="Lexend Light"/>
              <a:ea typeface="Lexend Light"/>
              <a:cs typeface="Lexend Light"/>
              <a:sym typeface="Lexend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2"/>
        <p:cNvGrpSpPr/>
        <p:nvPr/>
      </p:nvGrpSpPr>
      <p:grpSpPr>
        <a:xfrm>
          <a:off x="0" y="0"/>
          <a:ext cx="0" cy="0"/>
          <a:chOff x="0" y="0"/>
          <a:chExt cx="0" cy="0"/>
        </a:xfrm>
      </p:grpSpPr>
      <p:sp>
        <p:nvSpPr>
          <p:cNvPr id="343" name="Google Shape;343;p27"/>
          <p:cNvSpPr txBox="1">
            <a:spLocks noGrp="1"/>
          </p:cNvSpPr>
          <p:nvPr>
            <p:ph type="title"/>
          </p:nvPr>
        </p:nvSpPr>
        <p:spPr>
          <a:xfrm>
            <a:off x="3359233" y="2738401"/>
            <a:ext cx="7501800" cy="1381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855"/>
              </a:buClr>
              <a:buSzPts val="4000"/>
              <a:buFont typeface="Arial Black"/>
              <a:buNone/>
            </a:pPr>
            <a:r>
              <a:rPr lang="en-US" sz="4000">
                <a:solidFill>
                  <a:srgbClr val="002855"/>
                </a:solidFill>
                <a:latin typeface="Lexend Medium"/>
                <a:ea typeface="Lexend Medium"/>
                <a:cs typeface="Lexend Medium"/>
                <a:sym typeface="Lexend Medium"/>
              </a:rPr>
              <a:t>Resources and Support</a:t>
            </a:r>
            <a:endParaRPr>
              <a:latin typeface="Lexend Medium"/>
              <a:ea typeface="Lexend Medium"/>
              <a:cs typeface="Lexend Medium"/>
              <a:sym typeface="Lexend Medium"/>
            </a:endParaRPr>
          </a:p>
        </p:txBody>
      </p:sp>
      <p:sp>
        <p:nvSpPr>
          <p:cNvPr id="344" name="Google Shape;344;p27"/>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345" name="Google Shape;345;p27"/>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346" name="Google Shape;346;p27"/>
          <p:cNvSpPr txBox="1">
            <a:spLocks noGrp="1"/>
          </p:cNvSpPr>
          <p:nvPr>
            <p:ph type="sldNum" idx="12"/>
          </p:nvPr>
        </p:nvSpPr>
        <p:spPr>
          <a:xfrm>
            <a:off x="308278" y="64306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8"/>
          <p:cNvSpPr txBox="1">
            <a:spLocks noGrp="1"/>
          </p:cNvSpPr>
          <p:nvPr>
            <p:ph type="body" idx="1"/>
          </p:nvPr>
        </p:nvSpPr>
        <p:spPr>
          <a:xfrm>
            <a:off x="406400" y="1151200"/>
            <a:ext cx="11394300" cy="5077200"/>
          </a:xfrm>
          <a:prstGeom prst="rect">
            <a:avLst/>
          </a:prstGeom>
          <a:noFill/>
          <a:ln>
            <a:noFill/>
          </a:ln>
        </p:spPr>
        <p:txBody>
          <a:bodyPr spcFirstLastPara="1" wrap="square" lIns="91425" tIns="45700" rIns="91425" bIns="45700" anchor="t" anchorCtr="0">
            <a:normAutofit/>
          </a:bodyPr>
          <a:lstStyle/>
          <a:p>
            <a:pPr marL="91440" lvl="0" indent="-91440" algn="l" rtl="0">
              <a:lnSpc>
                <a:spcPct val="90000"/>
              </a:lnSpc>
              <a:spcBef>
                <a:spcPts val="0"/>
              </a:spcBef>
              <a:spcAft>
                <a:spcPts val="0"/>
              </a:spcAft>
              <a:buClr>
                <a:schemeClr val="dk1"/>
              </a:buClr>
              <a:buSzPts val="2400"/>
              <a:buFont typeface="Lexend Light"/>
              <a:buChar char="●"/>
            </a:pPr>
            <a:r>
              <a:rPr lang="en-US" sz="2800" dirty="0">
                <a:latin typeface="Lexend Light"/>
                <a:ea typeface="Lexend Light"/>
                <a:cs typeface="Lexend Light"/>
                <a:sym typeface="Lexend Light"/>
              </a:rPr>
              <a:t>MEASUR trainings are provided by WVU Pollution Prevention (P2) Team</a:t>
            </a:r>
            <a:r>
              <a:rPr lang="en-US" sz="2800" i="0" dirty="0">
                <a:latin typeface="Lexend Light"/>
                <a:ea typeface="Lexend Light"/>
                <a:cs typeface="Lexend Light"/>
                <a:sym typeface="Lexend Light"/>
              </a:rPr>
              <a:t>.</a:t>
            </a:r>
            <a:r>
              <a:rPr lang="en-US" sz="2800" dirty="0">
                <a:latin typeface="Lexend Light"/>
                <a:ea typeface="Lexend Light"/>
                <a:cs typeface="Lexend Light"/>
                <a:sym typeface="Lexend Light"/>
              </a:rPr>
              <a:t> </a:t>
            </a:r>
            <a:r>
              <a:rPr lang="en-US" sz="2800" i="0" dirty="0">
                <a:latin typeface="Lexend Light"/>
                <a:ea typeface="Lexend Light"/>
                <a:cs typeface="Lexend Light"/>
                <a:sym typeface="Lexend Light"/>
              </a:rPr>
              <a:t>Contact </a:t>
            </a:r>
            <a:r>
              <a:rPr lang="en-US" sz="2800" dirty="0">
                <a:latin typeface="Lexend Light"/>
                <a:ea typeface="Lexend Light"/>
                <a:cs typeface="Lexend Light"/>
                <a:sym typeface="Lexend Light"/>
              </a:rPr>
              <a:t>Ashish Nimbarte (</a:t>
            </a:r>
            <a:r>
              <a:rPr lang="en-US" sz="2800" u="sng" dirty="0">
                <a:solidFill>
                  <a:schemeClr val="hlink"/>
                </a:solidFill>
                <a:latin typeface="Lexend Light"/>
                <a:ea typeface="Lexend Light"/>
                <a:cs typeface="Lexend Light"/>
                <a:sym typeface="Lexend Light"/>
                <a:hlinkClick r:id="rId3"/>
              </a:rPr>
              <a:t>ashish.nimbarte@mail.wvu.edu</a:t>
            </a:r>
            <a:r>
              <a:rPr lang="en-US" sz="2800" dirty="0">
                <a:latin typeface="Lexend Light"/>
                <a:ea typeface="Lexend Light"/>
                <a:cs typeface="Lexend Light"/>
                <a:sym typeface="Lexend Light"/>
              </a:rPr>
              <a:t>) or Chris Moore (</a:t>
            </a:r>
            <a:r>
              <a:rPr lang="en-US" sz="2800" u="sng" dirty="0">
                <a:solidFill>
                  <a:schemeClr val="hlink"/>
                </a:solidFill>
                <a:latin typeface="Lexend Light"/>
                <a:ea typeface="Lexend Light"/>
                <a:cs typeface="Lexend Light"/>
                <a:sym typeface="Lexend Light"/>
                <a:hlinkClick r:id="rId4"/>
              </a:rPr>
              <a:t>chris.moore@mail.wvu.edu</a:t>
            </a:r>
            <a:r>
              <a:rPr lang="en-US" sz="2800" dirty="0">
                <a:latin typeface="Lexend Light"/>
                <a:ea typeface="Lexend Light"/>
                <a:cs typeface="Lexend Light"/>
                <a:sym typeface="Lexend Light"/>
              </a:rPr>
              <a:t>) </a:t>
            </a:r>
            <a:r>
              <a:rPr lang="en-US" sz="2800" i="0" dirty="0">
                <a:latin typeface="Lexend Light"/>
                <a:ea typeface="Lexend Light"/>
                <a:cs typeface="Lexend Light"/>
                <a:sym typeface="Lexend Light"/>
              </a:rPr>
              <a:t> for support or inquiries.</a:t>
            </a:r>
            <a:endParaRPr dirty="0">
              <a:latin typeface="Lexend Light"/>
              <a:ea typeface="Lexend Light"/>
              <a:cs typeface="Lexend Light"/>
              <a:sym typeface="Lexend Light"/>
            </a:endParaRPr>
          </a:p>
          <a:p>
            <a:pPr marL="0" lvl="0" indent="0" algn="l" rtl="0">
              <a:lnSpc>
                <a:spcPct val="90000"/>
              </a:lnSpc>
              <a:spcBef>
                <a:spcPts val="0"/>
              </a:spcBef>
              <a:spcAft>
                <a:spcPts val="0"/>
              </a:spcAft>
              <a:buClr>
                <a:schemeClr val="dk1"/>
              </a:buClr>
              <a:buSzPts val="2400"/>
              <a:buNone/>
            </a:pPr>
            <a:endParaRPr sz="2800" dirty="0">
              <a:latin typeface="Lexend Light"/>
              <a:ea typeface="Lexend Light"/>
              <a:cs typeface="Lexend Light"/>
              <a:sym typeface="Lexend Light"/>
            </a:endParaRPr>
          </a:p>
          <a:p>
            <a:pPr marL="91440" lvl="0" indent="-91440" algn="l" rtl="0">
              <a:lnSpc>
                <a:spcPct val="90000"/>
              </a:lnSpc>
              <a:spcBef>
                <a:spcPts val="1400"/>
              </a:spcBef>
              <a:spcAft>
                <a:spcPts val="0"/>
              </a:spcAft>
              <a:buClr>
                <a:schemeClr val="dk1"/>
              </a:buClr>
              <a:buSzPts val="2400"/>
              <a:buFont typeface="Lexend Light"/>
              <a:buChar char="●"/>
            </a:pPr>
            <a:r>
              <a:rPr lang="en-US" sz="2800" dirty="0">
                <a:latin typeface="Lexend Light"/>
                <a:ea typeface="Lexend Light"/>
                <a:cs typeface="Lexend Light"/>
                <a:sym typeface="Lexend Light"/>
              </a:rPr>
              <a:t>U.S. DOE also provides MEASUR workshops and technical support upon request</a:t>
            </a:r>
            <a:endParaRPr dirty="0">
              <a:latin typeface="Lexend Light"/>
              <a:ea typeface="Lexend Light"/>
              <a:cs typeface="Lexend Light"/>
              <a:sym typeface="Lexend Light"/>
            </a:endParaRPr>
          </a:p>
          <a:p>
            <a:pPr marL="0" lvl="0" indent="0" algn="l" rtl="0">
              <a:lnSpc>
                <a:spcPct val="90000"/>
              </a:lnSpc>
              <a:spcBef>
                <a:spcPts val="1400"/>
              </a:spcBef>
              <a:spcAft>
                <a:spcPts val="0"/>
              </a:spcAft>
              <a:buClr>
                <a:schemeClr val="dk1"/>
              </a:buClr>
              <a:buSzPts val="2400"/>
              <a:buNone/>
            </a:pPr>
            <a:endParaRPr sz="2800" dirty="0">
              <a:latin typeface="Lexend Light"/>
              <a:ea typeface="Lexend Light"/>
              <a:cs typeface="Lexend Light"/>
              <a:sym typeface="Lexend Light"/>
            </a:endParaRPr>
          </a:p>
          <a:p>
            <a:pPr marL="91440" lvl="0" indent="-91440" algn="l" rtl="0">
              <a:lnSpc>
                <a:spcPct val="90000"/>
              </a:lnSpc>
              <a:spcBef>
                <a:spcPts val="1400"/>
              </a:spcBef>
              <a:spcAft>
                <a:spcPts val="0"/>
              </a:spcAft>
              <a:buClr>
                <a:schemeClr val="dk1"/>
              </a:buClr>
              <a:buSzPts val="2400"/>
              <a:buFont typeface="Lexend Light"/>
              <a:buChar char="●"/>
            </a:pPr>
            <a:r>
              <a:rPr lang="en-US" sz="2800" dirty="0">
                <a:latin typeface="Lexend Light"/>
                <a:ea typeface="Lexend Light"/>
                <a:cs typeface="Lexend Light"/>
                <a:sym typeface="Lexend Light"/>
              </a:rPr>
              <a:t>DOE YouTube Channel: </a:t>
            </a:r>
            <a:r>
              <a:rPr lang="en-US" sz="2800" u="sng" dirty="0">
                <a:solidFill>
                  <a:schemeClr val="hlink"/>
                </a:solidFill>
                <a:latin typeface="Lexend Light"/>
                <a:ea typeface="Lexend Light"/>
                <a:cs typeface="Lexend Light"/>
                <a:sym typeface="Lexend Light"/>
                <a:hlinkClick r:id="rId5"/>
              </a:rPr>
              <a:t>http://www.youtube.com/@BetterBuildingsDOE</a:t>
            </a:r>
            <a:r>
              <a:rPr lang="en-US" sz="2800" dirty="0">
                <a:latin typeface="Lexend Light"/>
                <a:ea typeface="Lexend Light"/>
                <a:cs typeface="Lexend Light"/>
                <a:sym typeface="Lexend Light"/>
              </a:rPr>
              <a:t> </a:t>
            </a:r>
            <a:endParaRPr sz="2800" i="0" dirty="0">
              <a:latin typeface="Lexend Light"/>
              <a:ea typeface="Lexend Light"/>
              <a:cs typeface="Lexend Light"/>
              <a:sym typeface="Lexend Light"/>
            </a:endParaRPr>
          </a:p>
          <a:p>
            <a:pPr marL="0" lvl="0" indent="0" algn="l" rtl="0">
              <a:lnSpc>
                <a:spcPct val="90000"/>
              </a:lnSpc>
              <a:spcBef>
                <a:spcPts val="1000"/>
              </a:spcBef>
              <a:spcAft>
                <a:spcPts val="0"/>
              </a:spcAft>
              <a:buClr>
                <a:schemeClr val="dk1"/>
              </a:buClr>
              <a:buSzPts val="2800"/>
              <a:buNone/>
            </a:pPr>
            <a:endParaRPr dirty="0">
              <a:latin typeface="Lexend Light"/>
              <a:ea typeface="Lexend Light"/>
              <a:cs typeface="Lexend Light"/>
              <a:sym typeface="Lexend Light"/>
            </a:endParaRPr>
          </a:p>
        </p:txBody>
      </p:sp>
      <p:sp>
        <p:nvSpPr>
          <p:cNvPr id="352" name="Google Shape;352;p28"/>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353" name="Google Shape;353;p28"/>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54" name="Google Shape;354;p28"/>
          <p:cNvSpPr txBox="1">
            <a:spLocks noGrp="1"/>
          </p:cNvSpPr>
          <p:nvPr>
            <p:ph type="title"/>
          </p:nvPr>
        </p:nvSpPr>
        <p:spPr>
          <a:xfrm>
            <a:off x="258625" y="0"/>
            <a:ext cx="7533900" cy="688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Resources</a:t>
            </a:r>
            <a:endParaRPr sz="4000" u="sng">
              <a:latin typeface="Lexend"/>
              <a:ea typeface="Lexend"/>
              <a:cs typeface="Lexend"/>
              <a:sym typeface="Lexend"/>
            </a:endParaRPr>
          </a:p>
        </p:txBody>
      </p:sp>
      <p:sp>
        <p:nvSpPr>
          <p:cNvPr id="355" name="Google Shape;355;p28"/>
          <p:cNvSpPr txBox="1">
            <a:spLocks noGrp="1"/>
          </p:cNvSpPr>
          <p:nvPr>
            <p:ph type="sldNum" idx="12"/>
          </p:nvPr>
        </p:nvSpPr>
        <p:spPr>
          <a:xfrm>
            <a:off x="308278" y="64306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9"/>
        <p:cNvGrpSpPr/>
        <p:nvPr/>
      </p:nvGrpSpPr>
      <p:grpSpPr>
        <a:xfrm>
          <a:off x="0" y="0"/>
          <a:ext cx="0" cy="0"/>
          <a:chOff x="0" y="0"/>
          <a:chExt cx="0" cy="0"/>
        </a:xfrm>
      </p:grpSpPr>
      <p:sp>
        <p:nvSpPr>
          <p:cNvPr id="360" name="Google Shape;360;p29"/>
          <p:cNvSpPr txBox="1">
            <a:spLocks noGrp="1"/>
          </p:cNvSpPr>
          <p:nvPr>
            <p:ph type="title"/>
          </p:nvPr>
        </p:nvSpPr>
        <p:spPr>
          <a:xfrm>
            <a:off x="2349752" y="2738401"/>
            <a:ext cx="7492500" cy="1381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855"/>
              </a:buClr>
              <a:buSzPts val="4000"/>
              <a:buFont typeface="Arial Black"/>
              <a:buNone/>
            </a:pPr>
            <a:r>
              <a:rPr lang="en-US" sz="4000">
                <a:solidFill>
                  <a:srgbClr val="002855"/>
                </a:solidFill>
                <a:latin typeface="Lexend Medium"/>
                <a:ea typeface="Lexend Medium"/>
                <a:cs typeface="Lexend Medium"/>
                <a:sym typeface="Lexend Medium"/>
              </a:rPr>
              <a:t>Questions?</a:t>
            </a:r>
            <a:endParaRPr>
              <a:latin typeface="Lexend Medium"/>
              <a:ea typeface="Lexend Medium"/>
              <a:cs typeface="Lexend Medium"/>
              <a:sym typeface="Lexend Medium"/>
            </a:endParaRPr>
          </a:p>
        </p:txBody>
      </p:sp>
      <p:sp>
        <p:nvSpPr>
          <p:cNvPr id="361" name="Google Shape;361;p29"/>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362" name="Google Shape;362;p29"/>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363" name="Google Shape;363;p29"/>
          <p:cNvSpPr txBox="1">
            <a:spLocks noGrp="1"/>
          </p:cNvSpPr>
          <p:nvPr>
            <p:ph type="sldNum" idx="12"/>
          </p:nvPr>
        </p:nvSpPr>
        <p:spPr>
          <a:xfrm>
            <a:off x="308278" y="64306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1524000" y="2738401"/>
            <a:ext cx="9144000" cy="1381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855"/>
              </a:buClr>
              <a:buSzPts val="4000"/>
              <a:buFont typeface="Arial Black"/>
              <a:buNone/>
            </a:pPr>
            <a:r>
              <a:rPr lang="en-US" sz="5000">
                <a:solidFill>
                  <a:srgbClr val="002855"/>
                </a:solidFill>
                <a:latin typeface="Lexend Medium"/>
                <a:ea typeface="Lexend Medium"/>
                <a:cs typeface="Lexend Medium"/>
                <a:sym typeface="Lexend Medium"/>
              </a:rPr>
              <a:t>Introduction</a:t>
            </a:r>
            <a:endParaRPr sz="5000">
              <a:latin typeface="Lexend Medium"/>
              <a:ea typeface="Lexend Medium"/>
              <a:cs typeface="Lexend Medium"/>
              <a:sym typeface="Lexend Medium"/>
            </a:endParaRPr>
          </a:p>
        </p:txBody>
      </p:sp>
      <p:sp>
        <p:nvSpPr>
          <p:cNvPr id="108" name="Google Shape;108;p3"/>
          <p:cNvSpPr txBox="1">
            <a:spLocks noGrp="1"/>
          </p:cNvSpPr>
          <p:nvPr>
            <p:ph type="ftr" idx="11"/>
          </p:nvPr>
        </p:nvSpPr>
        <p:spPr>
          <a:xfrm>
            <a:off x="4038600" y="6430977"/>
            <a:ext cx="4114800" cy="365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b="0">
                <a:solidFill>
                  <a:schemeClr val="lt1"/>
                </a:solidFill>
                <a:latin typeface="Lexend Light"/>
                <a:ea typeface="Lexend Light"/>
                <a:cs typeface="Lexend Light"/>
                <a:sym typeface="Lexend Light"/>
              </a:rPr>
              <a:t>MAIN MODULE</a:t>
            </a:r>
            <a:endParaRPr b="0">
              <a:solidFill>
                <a:schemeClr val="lt1"/>
              </a:solidFill>
              <a:latin typeface="Lexend Light"/>
              <a:ea typeface="Lexend Light"/>
              <a:cs typeface="Lexend Light"/>
              <a:sym typeface="Lexend Light"/>
            </a:endParaRPr>
          </a:p>
        </p:txBody>
      </p:sp>
      <p:sp>
        <p:nvSpPr>
          <p:cNvPr id="109" name="Google Shape;109;p3"/>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latin typeface="Lexend Light"/>
                <a:ea typeface="Lexend Light"/>
                <a:cs typeface="Lexend Light"/>
                <a:sym typeface="Lexend Light"/>
              </a:rPr>
              <a:t>3</a:t>
            </a:fld>
            <a:endParaRPr sz="1400">
              <a:latin typeface="Lexend Light"/>
              <a:ea typeface="Lexend Light"/>
              <a:cs typeface="Lexend Light"/>
              <a:sym typeface="Lexend Light"/>
            </a:endParaRPr>
          </a:p>
        </p:txBody>
      </p:sp>
      <p:sp>
        <p:nvSpPr>
          <p:cNvPr id="110" name="Google Shape;110;p3"/>
          <p:cNvSpPr txBox="1">
            <a:spLocks noGrp="1"/>
          </p:cNvSpPr>
          <p:nvPr>
            <p:ph type="sldNum" idx="12"/>
          </p:nvPr>
        </p:nvSpPr>
        <p:spPr>
          <a:xfrm>
            <a:off x="268928" y="64309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258625" y="0"/>
            <a:ext cx="6776400" cy="792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Introduction</a:t>
            </a:r>
            <a:endParaRPr sz="4000" u="sng">
              <a:latin typeface="Lexend"/>
              <a:ea typeface="Lexend"/>
              <a:cs typeface="Lexend"/>
              <a:sym typeface="Lexend"/>
            </a:endParaRPr>
          </a:p>
        </p:txBody>
      </p:sp>
      <p:grpSp>
        <p:nvGrpSpPr>
          <p:cNvPr id="116" name="Google Shape;116;p4"/>
          <p:cNvGrpSpPr/>
          <p:nvPr/>
        </p:nvGrpSpPr>
        <p:grpSpPr>
          <a:xfrm>
            <a:off x="398850" y="1078374"/>
            <a:ext cx="11401989" cy="5118690"/>
            <a:chOff x="-7550" y="-747250"/>
            <a:chExt cx="11401989" cy="5118690"/>
          </a:xfrm>
        </p:grpSpPr>
        <p:sp>
          <p:nvSpPr>
            <p:cNvPr id="117" name="Google Shape;117;p4"/>
            <p:cNvSpPr/>
            <p:nvPr/>
          </p:nvSpPr>
          <p:spPr>
            <a:xfrm>
              <a:off x="-7550" y="-747250"/>
              <a:ext cx="11394300" cy="1462500"/>
            </a:xfrm>
            <a:prstGeom prst="roundRect">
              <a:avLst>
                <a:gd name="adj" fmla="val 10000"/>
              </a:avLst>
            </a:prstGeom>
            <a:solidFill>
              <a:srgbClr val="CA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370225" y="-418199"/>
              <a:ext cx="748500" cy="804600"/>
            </a:xfrm>
            <a:prstGeom prst="rect">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1442399" y="533"/>
              <a:ext cx="9952040" cy="1248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txBox="1"/>
            <p:nvPr/>
          </p:nvSpPr>
          <p:spPr>
            <a:xfrm>
              <a:off x="1434849" y="-747250"/>
              <a:ext cx="9951900" cy="1462500"/>
            </a:xfrm>
            <a:prstGeom prst="rect">
              <a:avLst/>
            </a:prstGeom>
            <a:noFill/>
            <a:ln>
              <a:noFill/>
            </a:ln>
          </p:spPr>
          <p:txBody>
            <a:bodyPr spcFirstLastPara="1" wrap="square" lIns="132150" tIns="132150" rIns="132150" bIns="132150" anchor="ctr" anchorCtr="0">
              <a:noAutofit/>
            </a:bodyPr>
            <a:lstStyle/>
            <a:p>
              <a:pPr marL="0" marR="0" lvl="0" indent="0" algn="just" rtl="0">
                <a:lnSpc>
                  <a:spcPct val="100000"/>
                </a:lnSpc>
                <a:spcBef>
                  <a:spcPts val="0"/>
                </a:spcBef>
                <a:spcAft>
                  <a:spcPts val="0"/>
                </a:spcAft>
                <a:buClr>
                  <a:schemeClr val="dk1"/>
                </a:buClr>
                <a:buSzPts val="1700"/>
                <a:buFont typeface="Arial"/>
                <a:buNone/>
              </a:pPr>
              <a:r>
                <a:rPr lang="en-US" sz="1700" b="1" i="0" u="none" strike="noStrike" cap="none">
                  <a:solidFill>
                    <a:schemeClr val="dk1"/>
                  </a:solidFill>
                  <a:latin typeface="Lexend"/>
                  <a:ea typeface="Lexend"/>
                  <a:cs typeface="Lexend"/>
                  <a:sym typeface="Lexend"/>
                </a:rPr>
                <a:t>Energy Efficiency and Cost Savings:</a:t>
              </a:r>
              <a:r>
                <a:rPr lang="en-US" sz="1700" i="0" u="none" strike="noStrike" cap="none">
                  <a:solidFill>
                    <a:schemeClr val="dk1"/>
                  </a:solidFill>
                  <a:latin typeface="Lexend Light"/>
                  <a:ea typeface="Lexend Light"/>
                  <a:cs typeface="Lexend Light"/>
                  <a:sym typeface="Lexend Light"/>
                </a:rPr>
                <a:t> Implementing energy-efficient technologies and practices can lead to significant cost reductions by lowering energy consumption, minimizing waste, and optimizing production processes to be more fuel and power conservative.</a:t>
              </a:r>
              <a:endParaRPr>
                <a:latin typeface="Lexend Light"/>
                <a:ea typeface="Lexend Light"/>
                <a:cs typeface="Lexend Light"/>
                <a:sym typeface="Lexend Light"/>
              </a:endParaRPr>
            </a:p>
          </p:txBody>
        </p:sp>
        <p:sp>
          <p:nvSpPr>
            <p:cNvPr id="121" name="Google Shape;121;p4"/>
            <p:cNvSpPr/>
            <p:nvPr/>
          </p:nvSpPr>
          <p:spPr>
            <a:xfrm>
              <a:off x="-7550" y="1080829"/>
              <a:ext cx="11394300" cy="1462500"/>
            </a:xfrm>
            <a:prstGeom prst="roundRect">
              <a:avLst>
                <a:gd name="adj" fmla="val 10000"/>
              </a:avLst>
            </a:prstGeom>
            <a:solidFill>
              <a:srgbClr val="CA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370225" y="1409876"/>
              <a:ext cx="748500" cy="804600"/>
            </a:xfrm>
            <a:prstGeom prst="rect">
              <a:avLst/>
            </a:prstGeom>
            <a:blipFill rotWithShape="1">
              <a:blip r:embed="rId4">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442399" y="1561572"/>
              <a:ext cx="9952040" cy="1248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txBox="1"/>
            <p:nvPr/>
          </p:nvSpPr>
          <p:spPr>
            <a:xfrm>
              <a:off x="1434849" y="1080829"/>
              <a:ext cx="9951900" cy="1462500"/>
            </a:xfrm>
            <a:prstGeom prst="rect">
              <a:avLst/>
            </a:prstGeom>
            <a:noFill/>
            <a:ln>
              <a:noFill/>
            </a:ln>
          </p:spPr>
          <p:txBody>
            <a:bodyPr spcFirstLastPara="1" wrap="square" lIns="132150" tIns="132150" rIns="132150" bIns="132150" anchor="ctr" anchorCtr="0">
              <a:noAutofit/>
            </a:bodyPr>
            <a:lstStyle/>
            <a:p>
              <a:pPr marL="0" marR="0" lvl="0" indent="0" algn="just" rtl="0">
                <a:lnSpc>
                  <a:spcPct val="100000"/>
                </a:lnSpc>
                <a:spcBef>
                  <a:spcPts val="0"/>
                </a:spcBef>
                <a:spcAft>
                  <a:spcPts val="0"/>
                </a:spcAft>
                <a:buClr>
                  <a:schemeClr val="dk1"/>
                </a:buClr>
                <a:buSzPts val="1700"/>
                <a:buFont typeface="Arial"/>
                <a:buNone/>
              </a:pPr>
              <a:r>
                <a:rPr lang="en-US" sz="1700" b="1" i="0" u="none" strike="noStrike" cap="none">
                  <a:solidFill>
                    <a:schemeClr val="dk1"/>
                  </a:solidFill>
                  <a:latin typeface="Lexend"/>
                  <a:ea typeface="Lexend"/>
                  <a:cs typeface="Lexend"/>
                  <a:sym typeface="Lexend"/>
                </a:rPr>
                <a:t>Impact on Process and Product Quality:</a:t>
              </a:r>
              <a:r>
                <a:rPr lang="en-US" sz="1700" i="0" u="none" strike="noStrike" cap="none">
                  <a:solidFill>
                    <a:schemeClr val="dk1"/>
                  </a:solidFill>
                  <a:latin typeface="Lexend Light"/>
                  <a:ea typeface="Lexend Light"/>
                  <a:cs typeface="Lexend Light"/>
                  <a:sym typeface="Lexend Light"/>
                </a:rPr>
                <a:t> Energy efficiency often involves refining operational processes which can result in consistent product quality. Improved equipment and reduced strain on resources can lead to better control over manufacturing processes, yielding high-quality outcomes.</a:t>
              </a:r>
              <a:endParaRPr>
                <a:latin typeface="Lexend Light"/>
                <a:ea typeface="Lexend Light"/>
                <a:cs typeface="Lexend Light"/>
                <a:sym typeface="Lexend Light"/>
              </a:endParaRPr>
            </a:p>
          </p:txBody>
        </p:sp>
        <p:sp>
          <p:nvSpPr>
            <p:cNvPr id="125" name="Google Shape;125;p4"/>
            <p:cNvSpPr/>
            <p:nvPr/>
          </p:nvSpPr>
          <p:spPr>
            <a:xfrm>
              <a:off x="-7550" y="2908906"/>
              <a:ext cx="11394300" cy="1462500"/>
            </a:xfrm>
            <a:prstGeom prst="roundRect">
              <a:avLst>
                <a:gd name="adj" fmla="val 10000"/>
              </a:avLst>
            </a:prstGeom>
            <a:solidFill>
              <a:srgbClr val="CA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370225" y="3237951"/>
              <a:ext cx="748500" cy="804600"/>
            </a:xfrm>
            <a:prstGeom prst="rect">
              <a:avLst/>
            </a:prstGeom>
            <a:blipFill rotWithShape="1">
              <a:blip r:embed="rId5">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1442399" y="3122610"/>
              <a:ext cx="9952040" cy="1248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txBox="1"/>
            <p:nvPr/>
          </p:nvSpPr>
          <p:spPr>
            <a:xfrm>
              <a:off x="1434849" y="2908906"/>
              <a:ext cx="9951900" cy="1462500"/>
            </a:xfrm>
            <a:prstGeom prst="rect">
              <a:avLst/>
            </a:prstGeom>
            <a:noFill/>
            <a:ln>
              <a:noFill/>
            </a:ln>
          </p:spPr>
          <p:txBody>
            <a:bodyPr spcFirstLastPara="1" wrap="square" lIns="132150" tIns="132150" rIns="132150" bIns="132150" anchor="ctr" anchorCtr="0">
              <a:noAutofit/>
            </a:bodyPr>
            <a:lstStyle/>
            <a:p>
              <a:pPr marL="0" marR="0" lvl="0" indent="0" algn="just" rtl="0">
                <a:lnSpc>
                  <a:spcPct val="100000"/>
                </a:lnSpc>
                <a:spcBef>
                  <a:spcPts val="0"/>
                </a:spcBef>
                <a:spcAft>
                  <a:spcPts val="0"/>
                </a:spcAft>
                <a:buClr>
                  <a:schemeClr val="dk1"/>
                </a:buClr>
                <a:buSzPts val="1700"/>
                <a:buFont typeface="Arial"/>
                <a:buNone/>
              </a:pPr>
              <a:r>
                <a:rPr lang="en-US" sz="1700" b="1" i="0" u="none" strike="noStrike" cap="none">
                  <a:solidFill>
                    <a:schemeClr val="dk1"/>
                  </a:solidFill>
                  <a:latin typeface="Lexend"/>
                  <a:ea typeface="Lexend"/>
                  <a:cs typeface="Lexend"/>
                  <a:sym typeface="Lexend"/>
                </a:rPr>
                <a:t>Environmental Impact:</a:t>
              </a:r>
              <a:r>
                <a:rPr lang="en-US" sz="1700" i="0" u="none" strike="noStrike" cap="none">
                  <a:solidFill>
                    <a:schemeClr val="dk1"/>
                  </a:solidFill>
                  <a:latin typeface="Lexend Light"/>
                  <a:ea typeface="Lexend Light"/>
                  <a:cs typeface="Lexend Light"/>
                  <a:sym typeface="Lexend Light"/>
                </a:rPr>
                <a:t> Enhancing energy efficiency reduces the carbon footprint of production, leading to less greenhouse gas emissions and a lower environmental impact. Sustainable practices also foster a positive public image and align with global environmental goals.</a:t>
              </a:r>
              <a:endParaRPr>
                <a:latin typeface="Lexend Light"/>
                <a:ea typeface="Lexend Light"/>
                <a:cs typeface="Lexend Light"/>
                <a:sym typeface="Lexend Light"/>
              </a:endParaRPr>
            </a:p>
          </p:txBody>
        </p:sp>
      </p:grpSp>
      <p:sp>
        <p:nvSpPr>
          <p:cNvPr id="129" name="Google Shape;129;p4"/>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7/22/2024</a:t>
            </a:r>
            <a:endParaRPr/>
          </a:p>
        </p:txBody>
      </p:sp>
      <p:sp>
        <p:nvSpPr>
          <p:cNvPr id="130" name="Google Shape;130;p4"/>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131" name="Google Shape;131;p4"/>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3321698" y="2776538"/>
            <a:ext cx="7529804" cy="13811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855"/>
              </a:buClr>
              <a:buSzPts val="4000"/>
              <a:buFont typeface="Arial Black"/>
              <a:buNone/>
            </a:pPr>
            <a:r>
              <a:rPr lang="en-US" sz="4000">
                <a:solidFill>
                  <a:srgbClr val="002855"/>
                </a:solidFill>
                <a:latin typeface="Lexend Medium"/>
                <a:ea typeface="Lexend Medium"/>
                <a:cs typeface="Lexend Medium"/>
                <a:sym typeface="Lexend Medium"/>
              </a:rPr>
              <a:t>Introduction to MEASUR Tool Suite</a:t>
            </a:r>
            <a:endParaRPr>
              <a:latin typeface="Lexend Medium"/>
              <a:ea typeface="Lexend Medium"/>
              <a:cs typeface="Lexend Medium"/>
              <a:sym typeface="Lexend Medium"/>
            </a:endParaRPr>
          </a:p>
        </p:txBody>
      </p:sp>
      <p:sp>
        <p:nvSpPr>
          <p:cNvPr id="138" name="Google Shape;138;p5"/>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139" name="Google Shape;139;p5"/>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40" name="Google Shape;140;p5"/>
          <p:cNvSpPr txBox="1">
            <a:spLocks noGrp="1"/>
          </p:cNvSpPr>
          <p:nvPr>
            <p:ph type="sldNum" idx="12"/>
          </p:nvPr>
        </p:nvSpPr>
        <p:spPr>
          <a:xfrm>
            <a:off x="308278" y="64306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261213" y="0"/>
            <a:ext cx="5205000" cy="63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Arial Black"/>
              <a:buNone/>
            </a:pPr>
            <a:r>
              <a:rPr lang="en-US" sz="4000" u="sng">
                <a:latin typeface="Lexend"/>
                <a:ea typeface="Lexend"/>
                <a:cs typeface="Lexend"/>
                <a:sym typeface="Lexend"/>
              </a:rPr>
              <a:t>What is MEASUR</a:t>
            </a:r>
            <a:r>
              <a:rPr lang="en-US" sz="4000">
                <a:latin typeface="Lexend"/>
                <a:ea typeface="Lexend"/>
                <a:cs typeface="Lexend"/>
                <a:sym typeface="Lexend"/>
              </a:rPr>
              <a:t>?</a:t>
            </a:r>
            <a:endParaRPr sz="4000">
              <a:latin typeface="Lexend"/>
              <a:ea typeface="Lexend"/>
              <a:cs typeface="Lexend"/>
              <a:sym typeface="Lexend"/>
            </a:endParaRPr>
          </a:p>
        </p:txBody>
      </p:sp>
      <p:pic>
        <p:nvPicPr>
          <p:cNvPr id="146" name="Google Shape;146;p6" descr="White calculator"/>
          <p:cNvPicPr preferRelativeResize="0"/>
          <p:nvPr/>
        </p:nvPicPr>
        <p:blipFill rotWithShape="1">
          <a:blip r:embed="rId3">
            <a:alphaModFix/>
          </a:blip>
          <a:srcRect l="6215" r="43647" b="-1"/>
          <a:stretch/>
        </p:blipFill>
        <p:spPr>
          <a:xfrm>
            <a:off x="883148" y="1672650"/>
            <a:ext cx="3827901" cy="4240799"/>
          </a:xfrm>
          <a:prstGeom prst="rect">
            <a:avLst/>
          </a:prstGeom>
          <a:noFill/>
          <a:ln w="9525" cap="flat" cmpd="sng">
            <a:solidFill>
              <a:srgbClr val="000000"/>
            </a:solidFill>
            <a:prstDash val="solid"/>
            <a:round/>
            <a:headEnd type="none" w="sm" len="sm"/>
            <a:tailEnd type="none" w="sm" len="sm"/>
          </a:ln>
        </p:spPr>
      </p:pic>
      <p:sp>
        <p:nvSpPr>
          <p:cNvPr id="147" name="Google Shape;147;p6"/>
          <p:cNvSpPr txBox="1">
            <a:spLocks noGrp="1"/>
          </p:cNvSpPr>
          <p:nvPr>
            <p:ph type="body" idx="1"/>
          </p:nvPr>
        </p:nvSpPr>
        <p:spPr>
          <a:xfrm>
            <a:off x="5546200" y="1672650"/>
            <a:ext cx="6395700" cy="4240800"/>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000"/>
              <a:buFont typeface="Lexend Light"/>
              <a:buChar char="●"/>
            </a:pPr>
            <a:r>
              <a:rPr lang="en-US" sz="2000" dirty="0">
                <a:latin typeface="Lexend Light"/>
                <a:ea typeface="Lexend Light"/>
                <a:cs typeface="Lexend Light"/>
                <a:sym typeface="Lexend Light"/>
              </a:rPr>
              <a:t>MEASUR (Manufacturing Energy Assessment Software for Utility Reduction) is a toolkit developed by the Department of Energy (DOE).</a:t>
            </a:r>
            <a:endParaRPr dirty="0">
              <a:latin typeface="Lexend Light"/>
              <a:ea typeface="Lexend Light"/>
              <a:cs typeface="Lexend Light"/>
              <a:sym typeface="Lexend Light"/>
            </a:endParaRPr>
          </a:p>
          <a:p>
            <a:pPr marL="228600" lvl="0" indent="-228600" algn="just" rtl="0">
              <a:lnSpc>
                <a:spcPct val="150000"/>
              </a:lnSpc>
              <a:spcBef>
                <a:spcPts val="0"/>
              </a:spcBef>
              <a:spcAft>
                <a:spcPts val="0"/>
              </a:spcAft>
              <a:buClr>
                <a:schemeClr val="dk1"/>
              </a:buClr>
              <a:buSzPts val="2000"/>
              <a:buFont typeface="Lexend Light"/>
              <a:buChar char="●"/>
            </a:pPr>
            <a:r>
              <a:rPr lang="en-US" sz="2000" dirty="0">
                <a:latin typeface="Lexend Light"/>
                <a:ea typeface="Lexend Light"/>
                <a:cs typeface="Lexend Light"/>
                <a:sym typeface="Lexend Light"/>
              </a:rPr>
              <a:t>MEASUR is a series of tools and calculators (in one platform) that can perform investment grade energy analysis </a:t>
            </a:r>
            <a:endParaRPr dirty="0">
              <a:latin typeface="Lexend Light"/>
              <a:ea typeface="Lexend Light"/>
              <a:cs typeface="Lexend Light"/>
              <a:sym typeface="Lexend Light"/>
            </a:endParaRPr>
          </a:p>
          <a:p>
            <a:pPr marL="228600" lvl="0" indent="-228600" algn="just" rtl="0">
              <a:lnSpc>
                <a:spcPct val="150000"/>
              </a:lnSpc>
              <a:spcBef>
                <a:spcPts val="0"/>
              </a:spcBef>
              <a:spcAft>
                <a:spcPts val="0"/>
              </a:spcAft>
              <a:buClr>
                <a:schemeClr val="dk1"/>
              </a:buClr>
              <a:buSzPts val="2000"/>
              <a:buFont typeface="Lexend Light"/>
              <a:buChar char="●"/>
            </a:pPr>
            <a:r>
              <a:rPr lang="en-US" sz="2000" dirty="0">
                <a:latin typeface="Lexend Light"/>
                <a:ea typeface="Lexend Light"/>
                <a:cs typeface="Lexend Light"/>
                <a:sym typeface="Lexend Light"/>
              </a:rPr>
              <a:t>It can also be used as smaller, stand-alone tools to perform simple calculations.</a:t>
            </a:r>
            <a:endParaRPr dirty="0">
              <a:latin typeface="Lexend Light"/>
              <a:ea typeface="Lexend Light"/>
              <a:cs typeface="Lexend Light"/>
              <a:sym typeface="Lexend Light"/>
            </a:endParaRPr>
          </a:p>
          <a:p>
            <a:pPr marL="228600" lvl="0" indent="-228600" algn="just" rtl="0">
              <a:lnSpc>
                <a:spcPct val="150000"/>
              </a:lnSpc>
              <a:spcBef>
                <a:spcPts val="0"/>
              </a:spcBef>
              <a:spcAft>
                <a:spcPts val="0"/>
              </a:spcAft>
              <a:buClr>
                <a:schemeClr val="dk1"/>
              </a:buClr>
              <a:buSzPts val="2000"/>
              <a:buFont typeface="Lexend Light"/>
              <a:buChar char="●"/>
            </a:pPr>
            <a:r>
              <a:rPr lang="en-US" sz="2000" dirty="0">
                <a:latin typeface="Lexend Light"/>
                <a:ea typeface="Lexend Light"/>
                <a:cs typeface="Lexend Light"/>
                <a:sym typeface="Lexend Light"/>
              </a:rPr>
              <a:t>Free and open access</a:t>
            </a:r>
            <a:endParaRPr dirty="0">
              <a:latin typeface="Lexend Light"/>
              <a:ea typeface="Lexend Light"/>
              <a:cs typeface="Lexend Light"/>
              <a:sym typeface="Lexend Light"/>
            </a:endParaRPr>
          </a:p>
        </p:txBody>
      </p:sp>
      <p:sp>
        <p:nvSpPr>
          <p:cNvPr id="148" name="Google Shape;148;p6"/>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149" name="Google Shape;149;p6"/>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50" name="Google Shape;150;p6"/>
          <p:cNvSpPr txBox="1">
            <a:spLocks noGrp="1"/>
          </p:cNvSpPr>
          <p:nvPr>
            <p:ph type="sldNum" idx="12"/>
          </p:nvPr>
        </p:nvSpPr>
        <p:spPr>
          <a:xfrm>
            <a:off x="308278" y="64306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3237125" y="2738400"/>
            <a:ext cx="7569900" cy="1381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855"/>
              </a:buClr>
              <a:buSzPts val="4000"/>
              <a:buFont typeface="Arial Black"/>
              <a:buNone/>
            </a:pPr>
            <a:r>
              <a:rPr lang="en-US" sz="4000">
                <a:solidFill>
                  <a:srgbClr val="002855"/>
                </a:solidFill>
                <a:latin typeface="Lexend Medium"/>
                <a:ea typeface="Lexend Medium"/>
                <a:cs typeface="Lexend Medium"/>
                <a:sym typeface="Lexend Medium"/>
              </a:rPr>
              <a:t>Getting started with MEASUR </a:t>
            </a:r>
            <a:endParaRPr>
              <a:latin typeface="Lexend Medium"/>
              <a:ea typeface="Lexend Medium"/>
              <a:cs typeface="Lexend Medium"/>
              <a:sym typeface="Lexend Medium"/>
            </a:endParaRPr>
          </a:p>
        </p:txBody>
      </p:sp>
      <p:sp>
        <p:nvSpPr>
          <p:cNvPr id="156" name="Google Shape;156;p7"/>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157" name="Google Shape;157;p7"/>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58" name="Google Shape;158;p7"/>
          <p:cNvSpPr txBox="1">
            <a:spLocks noGrp="1"/>
          </p:cNvSpPr>
          <p:nvPr>
            <p:ph type="sldNum" idx="12"/>
          </p:nvPr>
        </p:nvSpPr>
        <p:spPr>
          <a:xfrm>
            <a:off x="308278" y="64306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258625" y="0"/>
            <a:ext cx="7533900" cy="688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a:ea typeface="Lexend"/>
                <a:cs typeface="Lexend"/>
                <a:sym typeface="Lexend"/>
              </a:rPr>
              <a:t>Installation Directions</a:t>
            </a:r>
            <a:endParaRPr sz="4000" u="sng">
              <a:latin typeface="Lexend"/>
              <a:ea typeface="Lexend"/>
              <a:cs typeface="Lexend"/>
              <a:sym typeface="Lexend"/>
            </a:endParaRPr>
          </a:p>
        </p:txBody>
      </p:sp>
      <p:sp>
        <p:nvSpPr>
          <p:cNvPr id="164" name="Google Shape;164;p8"/>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165" name="Google Shape;165;p8"/>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grpSp>
        <p:nvGrpSpPr>
          <p:cNvPr id="166" name="Google Shape;166;p8"/>
          <p:cNvGrpSpPr/>
          <p:nvPr/>
        </p:nvGrpSpPr>
        <p:grpSpPr>
          <a:xfrm>
            <a:off x="1569343" y="1246884"/>
            <a:ext cx="9311912" cy="4364231"/>
            <a:chOff x="1041581" y="3871"/>
            <a:chExt cx="9311912" cy="4364231"/>
          </a:xfrm>
        </p:grpSpPr>
        <p:sp>
          <p:nvSpPr>
            <p:cNvPr id="167" name="Google Shape;167;p8"/>
            <p:cNvSpPr/>
            <p:nvPr/>
          </p:nvSpPr>
          <p:spPr>
            <a:xfrm>
              <a:off x="5552038" y="1666921"/>
              <a:ext cx="3200970" cy="761685"/>
            </a:xfrm>
            <a:custGeom>
              <a:avLst/>
              <a:gdLst/>
              <a:ahLst/>
              <a:cxnLst/>
              <a:rect l="l" t="t" r="r" b="b"/>
              <a:pathLst>
                <a:path w="120000" h="120000" extrusionOk="0">
                  <a:moveTo>
                    <a:pt x="0" y="0"/>
                  </a:moveTo>
                  <a:lnTo>
                    <a:pt x="0" y="81776"/>
                  </a:lnTo>
                  <a:lnTo>
                    <a:pt x="120000" y="81776"/>
                  </a:lnTo>
                  <a:lnTo>
                    <a:pt x="120000" y="120000"/>
                  </a:lnTo>
                </a:path>
              </a:pathLst>
            </a:custGeom>
            <a:noFill/>
            <a:ln w="19050" cap="flat" cmpd="sng">
              <a:solidFill>
                <a:srgbClr val="176B22"/>
              </a:solidFill>
              <a:prstDash val="solid"/>
              <a:miter lim="800000"/>
              <a:headEnd type="none" w="sm" len="sm"/>
              <a:tailEnd type="none" w="sm" len="sm"/>
            </a:ln>
          </p:spPr>
          <p:txBody>
            <a:bodyPr/>
            <a:lstStyle/>
            <a:p>
              <a:endParaRPr lang="en-US"/>
            </a:p>
          </p:txBody>
        </p:sp>
        <p:sp>
          <p:nvSpPr>
            <p:cNvPr id="168" name="Google Shape;168;p8"/>
            <p:cNvSpPr/>
            <p:nvPr/>
          </p:nvSpPr>
          <p:spPr>
            <a:xfrm>
              <a:off x="5506318" y="1666921"/>
              <a:ext cx="91440" cy="761685"/>
            </a:xfrm>
            <a:custGeom>
              <a:avLst/>
              <a:gdLst/>
              <a:ahLst/>
              <a:cxnLst/>
              <a:rect l="l" t="t" r="r" b="b"/>
              <a:pathLst>
                <a:path w="120000" h="120000" extrusionOk="0">
                  <a:moveTo>
                    <a:pt x="60000" y="0"/>
                  </a:moveTo>
                  <a:lnTo>
                    <a:pt x="60000" y="120000"/>
                  </a:lnTo>
                </a:path>
              </a:pathLst>
            </a:custGeom>
            <a:noFill/>
            <a:ln w="19050" cap="flat" cmpd="sng">
              <a:solidFill>
                <a:srgbClr val="176B22"/>
              </a:solidFill>
              <a:prstDash val="solid"/>
              <a:miter lim="800000"/>
              <a:headEnd type="none" w="sm" len="sm"/>
              <a:tailEnd type="none" w="sm" len="sm"/>
            </a:ln>
          </p:spPr>
          <p:txBody>
            <a:bodyPr/>
            <a:lstStyle/>
            <a:p>
              <a:endParaRPr lang="en-US"/>
            </a:p>
          </p:txBody>
        </p:sp>
        <p:sp>
          <p:nvSpPr>
            <p:cNvPr id="169" name="Google Shape;169;p8"/>
            <p:cNvSpPr/>
            <p:nvPr/>
          </p:nvSpPr>
          <p:spPr>
            <a:xfrm>
              <a:off x="2351068" y="1666921"/>
              <a:ext cx="3200970" cy="761685"/>
            </a:xfrm>
            <a:custGeom>
              <a:avLst/>
              <a:gdLst/>
              <a:ahLst/>
              <a:cxnLst/>
              <a:rect l="l" t="t" r="r" b="b"/>
              <a:pathLst>
                <a:path w="120000" h="120000" extrusionOk="0">
                  <a:moveTo>
                    <a:pt x="120000" y="0"/>
                  </a:moveTo>
                  <a:lnTo>
                    <a:pt x="120000" y="81776"/>
                  </a:lnTo>
                  <a:lnTo>
                    <a:pt x="0" y="81776"/>
                  </a:lnTo>
                  <a:lnTo>
                    <a:pt x="0" y="120000"/>
                  </a:lnTo>
                </a:path>
              </a:pathLst>
            </a:custGeom>
            <a:noFill/>
            <a:ln w="19050" cap="flat" cmpd="sng">
              <a:solidFill>
                <a:srgbClr val="176B22"/>
              </a:solidFill>
              <a:prstDash val="solid"/>
              <a:miter lim="800000"/>
              <a:headEnd type="none" w="sm" len="sm"/>
              <a:tailEnd type="none" w="sm" len="sm"/>
            </a:ln>
          </p:spPr>
          <p:txBody>
            <a:bodyPr/>
            <a:lstStyle/>
            <a:p>
              <a:endParaRPr lang="en-US"/>
            </a:p>
          </p:txBody>
        </p:sp>
        <p:sp>
          <p:nvSpPr>
            <p:cNvPr id="170" name="Google Shape;170;p8"/>
            <p:cNvSpPr/>
            <p:nvPr/>
          </p:nvSpPr>
          <p:spPr>
            <a:xfrm>
              <a:off x="4242551" y="3871"/>
              <a:ext cx="2618975" cy="1663049"/>
            </a:xfrm>
            <a:prstGeom prst="roundRect">
              <a:avLst>
                <a:gd name="adj" fmla="val 10000"/>
              </a:avLst>
            </a:prstGeom>
            <a:solidFill>
              <a:srgbClr val="6AA84F"/>
            </a:solidFill>
            <a:ln w="254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4533548" y="280319"/>
              <a:ext cx="2618975" cy="1663049"/>
            </a:xfrm>
            <a:prstGeom prst="roundRect">
              <a:avLst>
                <a:gd name="adj" fmla="val 10000"/>
              </a:avLst>
            </a:prstGeom>
            <a:solidFill>
              <a:schemeClr val="lt1">
                <a:alpha val="89803"/>
              </a:schemeClr>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txBox="1"/>
            <p:nvPr/>
          </p:nvSpPr>
          <p:spPr>
            <a:xfrm>
              <a:off x="4582257" y="329028"/>
              <a:ext cx="2521557" cy="15656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i="0" u="none" strike="noStrike" cap="none">
                  <a:solidFill>
                    <a:schemeClr val="dk1"/>
                  </a:solidFill>
                  <a:latin typeface="Lexend Light"/>
                  <a:ea typeface="Lexend Light"/>
                  <a:cs typeface="Lexend Light"/>
                  <a:sym typeface="Lexend Light"/>
                </a:rPr>
                <a:t>Step-by-step guide on downloading and installing MEASUR.</a:t>
              </a:r>
              <a:endParaRPr>
                <a:latin typeface="Lexend Light"/>
                <a:ea typeface="Lexend Light"/>
                <a:cs typeface="Lexend Light"/>
                <a:sym typeface="Lexend Light"/>
              </a:endParaRPr>
            </a:p>
          </p:txBody>
        </p:sp>
        <p:sp>
          <p:nvSpPr>
            <p:cNvPr id="173" name="Google Shape;173;p8"/>
            <p:cNvSpPr/>
            <p:nvPr/>
          </p:nvSpPr>
          <p:spPr>
            <a:xfrm>
              <a:off x="1041581" y="2428606"/>
              <a:ext cx="2618975" cy="1663049"/>
            </a:xfrm>
            <a:prstGeom prst="roundRect">
              <a:avLst>
                <a:gd name="adj" fmla="val 10000"/>
              </a:avLst>
            </a:prstGeom>
            <a:solidFill>
              <a:srgbClr val="C9DAF8"/>
            </a:solidFill>
            <a:ln w="254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1332578" y="2705053"/>
              <a:ext cx="2618975" cy="1663049"/>
            </a:xfrm>
            <a:prstGeom prst="roundRect">
              <a:avLst>
                <a:gd name="adj" fmla="val 10000"/>
              </a:avLst>
            </a:prstGeom>
            <a:solidFill>
              <a:schemeClr val="lt1">
                <a:alpha val="89803"/>
              </a:schemeClr>
            </a:solidFill>
            <a:ln w="19050" cap="flat" cmpd="sng">
              <a:solidFill>
                <a:srgbClr val="176B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txBox="1"/>
            <p:nvPr/>
          </p:nvSpPr>
          <p:spPr>
            <a:xfrm>
              <a:off x="1381287" y="2753762"/>
              <a:ext cx="2521557" cy="15656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i="0" u="none" strike="noStrike" cap="none">
                  <a:solidFill>
                    <a:schemeClr val="dk1"/>
                  </a:solidFill>
                  <a:latin typeface="Lexend Light"/>
                  <a:ea typeface="Lexend Light"/>
                  <a:cs typeface="Lexend Light"/>
                  <a:sym typeface="Lexend Light"/>
                </a:rPr>
                <a:t>Web version of MEASUR available at </a:t>
              </a:r>
              <a:r>
                <a:rPr lang="en-US" sz="1600" i="0" u="sng" strike="noStrike" cap="none">
                  <a:solidFill>
                    <a:schemeClr val="dk1"/>
                  </a:solidFill>
                  <a:latin typeface="Lexend Light"/>
                  <a:ea typeface="Lexend Light"/>
                  <a:cs typeface="Lexend Light"/>
                  <a:sym typeface="Lexend Light"/>
                  <a:hlinkClick r:id="rId3">
                    <a:extLst>
                      <a:ext uri="{A12FA001-AC4F-418D-AE19-62706E023703}">
                        <ahyp:hlinkClr xmlns:ahyp="http://schemas.microsoft.com/office/drawing/2018/hyperlinkcolor" val="tx"/>
                      </a:ext>
                    </a:extLst>
                  </a:hlinkClick>
                </a:rPr>
                <a:t>https://measur.ornl.gov/</a:t>
              </a:r>
              <a:r>
                <a:rPr lang="en-US" sz="1600" i="0" u="none" strike="noStrike" cap="none">
                  <a:solidFill>
                    <a:schemeClr val="dk1"/>
                  </a:solidFill>
                  <a:latin typeface="Lexend Light"/>
                  <a:ea typeface="Lexend Light"/>
                  <a:cs typeface="Lexend Light"/>
                  <a:sym typeface="Lexend Light"/>
                </a:rPr>
                <a:t> </a:t>
              </a:r>
              <a:endParaRPr>
                <a:latin typeface="Lexend Light"/>
                <a:ea typeface="Lexend Light"/>
                <a:cs typeface="Lexend Light"/>
                <a:sym typeface="Lexend Light"/>
              </a:endParaRPr>
            </a:p>
          </p:txBody>
        </p:sp>
        <p:sp>
          <p:nvSpPr>
            <p:cNvPr id="176" name="Google Shape;176;p8"/>
            <p:cNvSpPr/>
            <p:nvPr/>
          </p:nvSpPr>
          <p:spPr>
            <a:xfrm>
              <a:off x="4242551" y="2428606"/>
              <a:ext cx="2618975" cy="1663049"/>
            </a:xfrm>
            <a:prstGeom prst="roundRect">
              <a:avLst>
                <a:gd name="adj" fmla="val 10000"/>
              </a:avLst>
            </a:prstGeom>
            <a:solidFill>
              <a:srgbClr val="C9DAF8"/>
            </a:solidFill>
            <a:ln w="254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4533548" y="2705053"/>
              <a:ext cx="2618975" cy="1663049"/>
            </a:xfrm>
            <a:prstGeom prst="roundRect">
              <a:avLst>
                <a:gd name="adj" fmla="val 10000"/>
              </a:avLst>
            </a:prstGeom>
            <a:solidFill>
              <a:schemeClr val="lt1">
                <a:alpha val="89803"/>
              </a:schemeClr>
            </a:solidFill>
            <a:ln w="19050" cap="flat" cmpd="sng">
              <a:solidFill>
                <a:srgbClr val="176B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txBox="1"/>
            <p:nvPr/>
          </p:nvSpPr>
          <p:spPr>
            <a:xfrm>
              <a:off x="4582257" y="2753762"/>
              <a:ext cx="2521557" cy="15656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i="0" u="none" strike="noStrike" cap="none">
                  <a:solidFill>
                    <a:schemeClr val="dk1"/>
                  </a:solidFill>
                  <a:latin typeface="Lexend Light"/>
                  <a:ea typeface="Lexend Light"/>
                  <a:cs typeface="Lexend Light"/>
                  <a:sym typeface="Lexend Light"/>
                </a:rPr>
                <a:t>Users can also download MEASUR from the U.S. DOE website and install it on their devices</a:t>
              </a:r>
              <a:endParaRPr>
                <a:latin typeface="Lexend Light"/>
                <a:ea typeface="Lexend Light"/>
                <a:cs typeface="Lexend Light"/>
                <a:sym typeface="Lexend Light"/>
              </a:endParaRPr>
            </a:p>
          </p:txBody>
        </p:sp>
        <p:sp>
          <p:nvSpPr>
            <p:cNvPr id="179" name="Google Shape;179;p8"/>
            <p:cNvSpPr/>
            <p:nvPr/>
          </p:nvSpPr>
          <p:spPr>
            <a:xfrm>
              <a:off x="7443521" y="2428606"/>
              <a:ext cx="2618975" cy="1663049"/>
            </a:xfrm>
            <a:prstGeom prst="roundRect">
              <a:avLst>
                <a:gd name="adj" fmla="val 10000"/>
              </a:avLst>
            </a:prstGeom>
            <a:solidFill>
              <a:srgbClr val="C9DAF8"/>
            </a:solidFill>
            <a:ln w="254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7734518" y="2705053"/>
              <a:ext cx="2618975" cy="1663049"/>
            </a:xfrm>
            <a:prstGeom prst="roundRect">
              <a:avLst>
                <a:gd name="adj" fmla="val 10000"/>
              </a:avLst>
            </a:prstGeom>
            <a:solidFill>
              <a:schemeClr val="lt1">
                <a:alpha val="89803"/>
              </a:schemeClr>
            </a:solidFill>
            <a:ln w="19050" cap="flat" cmpd="sng">
              <a:solidFill>
                <a:srgbClr val="176B2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txBox="1"/>
            <p:nvPr/>
          </p:nvSpPr>
          <p:spPr>
            <a:xfrm>
              <a:off x="7783227" y="2753762"/>
              <a:ext cx="2521557" cy="15656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i="0" u="none" strike="noStrike" cap="none">
                  <a:solidFill>
                    <a:schemeClr val="dk1"/>
                  </a:solidFill>
                  <a:latin typeface="Lexend Light"/>
                  <a:ea typeface="Lexend Light"/>
                  <a:cs typeface="Lexend Light"/>
                  <a:sym typeface="Lexend Light"/>
                </a:rPr>
                <a:t>GitHub Repository: </a:t>
              </a:r>
              <a:r>
                <a:rPr lang="en-US" sz="1600" i="0" u="sng" strike="noStrike" cap="none">
                  <a:solidFill>
                    <a:schemeClr val="dk1"/>
                  </a:solidFill>
                  <a:latin typeface="Lexend Light"/>
                  <a:ea typeface="Lexend Light"/>
                  <a:cs typeface="Lexend Light"/>
                  <a:sym typeface="Lexend Light"/>
                  <a:hlinkClick r:id="rId4">
                    <a:extLst>
                      <a:ext uri="{A12FA001-AC4F-418D-AE19-62706E023703}">
                        <ahyp:hlinkClr xmlns:ahyp="http://schemas.microsoft.com/office/drawing/2018/hyperlinkcolor" val="tx"/>
                      </a:ext>
                    </a:extLst>
                  </a:hlinkClick>
                </a:rPr>
                <a:t>https://ornl-amo.github.io/</a:t>
              </a:r>
              <a:endParaRPr sz="1600" i="0" u="none" strike="noStrike" cap="none">
                <a:solidFill>
                  <a:schemeClr val="dk1"/>
                </a:solidFill>
                <a:latin typeface="Lexend Light"/>
                <a:ea typeface="Lexend Light"/>
                <a:cs typeface="Lexend Light"/>
                <a:sym typeface="Lexend Light"/>
              </a:endParaRPr>
            </a:p>
          </p:txBody>
        </p:sp>
      </p:grpSp>
      <p:sp>
        <p:nvSpPr>
          <p:cNvPr id="182" name="Google Shape;182;p8"/>
          <p:cNvSpPr txBox="1">
            <a:spLocks noGrp="1"/>
          </p:cNvSpPr>
          <p:nvPr>
            <p:ph type="sldNum" idx="12"/>
          </p:nvPr>
        </p:nvSpPr>
        <p:spPr>
          <a:xfrm>
            <a:off x="308278" y="6430663"/>
            <a:ext cx="117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258613" y="-5"/>
            <a:ext cx="11394300" cy="792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Black"/>
              <a:buNone/>
            </a:pPr>
            <a:r>
              <a:rPr lang="en-US" sz="4000" u="sng">
                <a:latin typeface="Lexend Light"/>
                <a:ea typeface="Lexend Light"/>
                <a:cs typeface="Lexend Light"/>
                <a:sym typeface="Lexend Light"/>
              </a:rPr>
              <a:t>Downloading via DOE Website</a:t>
            </a:r>
            <a:endParaRPr sz="4000" u="sng">
              <a:latin typeface="Lexend Light"/>
              <a:ea typeface="Lexend Light"/>
              <a:cs typeface="Lexend Light"/>
              <a:sym typeface="Lexend Light"/>
            </a:endParaRPr>
          </a:p>
        </p:txBody>
      </p:sp>
      <p:sp>
        <p:nvSpPr>
          <p:cNvPr id="188" name="Google Shape;188;p9"/>
          <p:cNvSpPr txBox="1">
            <a:spLocks noGrp="1"/>
          </p:cNvSpPr>
          <p:nvPr>
            <p:ph type="ftr" idx="11"/>
          </p:nvPr>
        </p:nvSpPr>
        <p:spPr>
          <a:xfrm>
            <a:off x="4024283" y="6430651"/>
            <a:ext cx="4402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MODULE</a:t>
            </a:r>
            <a:endParaRPr/>
          </a:p>
        </p:txBody>
      </p:sp>
      <p:sp>
        <p:nvSpPr>
          <p:cNvPr id="189" name="Google Shape;189;p9"/>
          <p:cNvSpPr txBox="1">
            <a:spLocks noGrp="1"/>
          </p:cNvSpPr>
          <p:nvPr>
            <p:ph type="sldNum" idx="12"/>
          </p:nvPr>
        </p:nvSpPr>
        <p:spPr>
          <a:xfrm>
            <a:off x="10861040" y="6430967"/>
            <a:ext cx="939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190" name="Google Shape;190;p9"/>
          <p:cNvSpPr/>
          <p:nvPr/>
        </p:nvSpPr>
        <p:spPr>
          <a:xfrm>
            <a:off x="2691412" y="5901025"/>
            <a:ext cx="6893700" cy="2463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000"/>
              <a:buFont typeface="Calibri"/>
              <a:buNone/>
            </a:pPr>
            <a:r>
              <a:rPr lang="en-US" sz="1000" i="0" u="none" strike="noStrike" cap="none">
                <a:solidFill>
                  <a:srgbClr val="000000"/>
                </a:solidFill>
                <a:latin typeface="Lexend ExtraLight"/>
                <a:ea typeface="Lexend ExtraLight"/>
                <a:cs typeface="Lexend ExtraLight"/>
                <a:sym typeface="Lexend ExtraLight"/>
              </a:rPr>
              <a:t>https://www.energy.gov/eere/amo/articles/how-download-amo-tools-desktop-v040-better-plants-template</a:t>
            </a:r>
            <a:endParaRPr sz="1800" i="0" u="none" strike="noStrike" cap="none">
              <a:solidFill>
                <a:schemeClr val="dk1"/>
              </a:solidFill>
              <a:latin typeface="Lexend ExtraLight"/>
              <a:ea typeface="Lexend ExtraLight"/>
              <a:cs typeface="Lexend ExtraLight"/>
              <a:sym typeface="Lexend ExtraLight"/>
            </a:endParaRPr>
          </a:p>
        </p:txBody>
      </p:sp>
      <p:pic>
        <p:nvPicPr>
          <p:cNvPr id="191" name="Google Shape;191;p9"/>
          <p:cNvPicPr preferRelativeResize="0"/>
          <p:nvPr/>
        </p:nvPicPr>
        <p:blipFill rotWithShape="1">
          <a:blip r:embed="rId3">
            <a:alphaModFix/>
          </a:blip>
          <a:srcRect/>
          <a:stretch/>
        </p:blipFill>
        <p:spPr>
          <a:xfrm>
            <a:off x="1828800" y="914400"/>
            <a:ext cx="9144001" cy="4571999"/>
          </a:xfrm>
          <a:prstGeom prst="rect">
            <a:avLst/>
          </a:prstGeom>
          <a:noFill/>
          <a:ln>
            <a:noFill/>
          </a:ln>
        </p:spPr>
      </p:pic>
      <p:sp>
        <p:nvSpPr>
          <p:cNvPr id="192" name="Google Shape;192;p9"/>
          <p:cNvSpPr txBox="1">
            <a:spLocks noGrp="1"/>
          </p:cNvSpPr>
          <p:nvPr>
            <p:ph type="dt" idx="10"/>
          </p:nvPr>
        </p:nvSpPr>
        <p:spPr>
          <a:xfrm>
            <a:off x="258626" y="6430975"/>
            <a:ext cx="2932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1876</Words>
  <Application>Microsoft Office PowerPoint</Application>
  <PresentationFormat>Widescreen</PresentationFormat>
  <Paragraphs>177</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 Black</vt:lpstr>
      <vt:lpstr>Arial</vt:lpstr>
      <vt:lpstr>Lexend</vt:lpstr>
      <vt:lpstr>Calibri</vt:lpstr>
      <vt:lpstr>Lexend Light</vt:lpstr>
      <vt:lpstr>Lexend Medium</vt:lpstr>
      <vt:lpstr>Lexend ExtraLight</vt:lpstr>
      <vt:lpstr>Office Theme</vt:lpstr>
      <vt:lpstr>PowerPoint Presentation</vt:lpstr>
      <vt:lpstr>Outline of the Module</vt:lpstr>
      <vt:lpstr>Introduction</vt:lpstr>
      <vt:lpstr>Introduction</vt:lpstr>
      <vt:lpstr>Introduction to MEASUR Tool Suite</vt:lpstr>
      <vt:lpstr>What is MEASUR?</vt:lpstr>
      <vt:lpstr>Getting started with MEASUR </vt:lpstr>
      <vt:lpstr>Installation Directions</vt:lpstr>
      <vt:lpstr>Downloading via DOE Website</vt:lpstr>
      <vt:lpstr>Downloading from Github</vt:lpstr>
      <vt:lpstr>MEASUR Walkthrough</vt:lpstr>
      <vt:lpstr>Welcome Note</vt:lpstr>
      <vt:lpstr>Location Whereabouts</vt:lpstr>
      <vt:lpstr>Demo Examples</vt:lpstr>
      <vt:lpstr>Calculators</vt:lpstr>
      <vt:lpstr>More Information</vt:lpstr>
      <vt:lpstr>PowerPoint Presentation</vt:lpstr>
      <vt:lpstr>Home Screen</vt:lpstr>
      <vt:lpstr>Fan Assessment</vt:lpstr>
      <vt:lpstr>Understanding the basics of MEASUR </vt:lpstr>
      <vt:lpstr>Use of MEASUR</vt:lpstr>
      <vt:lpstr>Module Navigation</vt:lpstr>
      <vt:lpstr>Main Tabs</vt:lpstr>
      <vt:lpstr>Additional Buttons</vt:lpstr>
      <vt:lpstr>Resources and Support</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Farzana Islam</dc:creator>
  <cp:lastModifiedBy>Christopher Moore</cp:lastModifiedBy>
  <cp:revision>1</cp:revision>
  <dcterms:created xsi:type="dcterms:W3CDTF">2024-06-27T18:19:36Z</dcterms:created>
  <dcterms:modified xsi:type="dcterms:W3CDTF">2025-01-22T18:43:59Z</dcterms:modified>
</cp:coreProperties>
</file>