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12192000"/>
  <p:notesSz cx="6858000" cy="9144000"/>
  <p:embeddedFontLst>
    <p:embeddedFont>
      <p:font typeface="Lexend Light"/>
      <p:regular r:id="rId45"/>
      <p:bold r:id="rId46"/>
    </p:embeddedFont>
    <p:embeddedFont>
      <p:font typeface="Lexend Medium"/>
      <p:regular r:id="rId47"/>
      <p:bold r:id="rId48"/>
    </p:embeddedFont>
    <p:embeddedFont>
      <p:font typeface="Arial Black"/>
      <p:regular r:id="rId49"/>
    </p:embeddedFont>
    <p:embeddedFont>
      <p:font typeface="Lexend"/>
      <p:regular r:id="rId50"/>
      <p:bold r:id="rId51"/>
    </p:embeddedFont>
    <p:embeddedFont>
      <p:font typeface="Lexend ExtraLight"/>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jftgzTYHJkBvK7xqiMiW89H8pA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LexendLight-bold.fntdata"/><Relationship Id="rId45" Type="http://schemas.openxmlformats.org/officeDocument/2006/relationships/font" Target="fonts/Lexend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LexendMedium-bold.fntdata"/><Relationship Id="rId47" Type="http://schemas.openxmlformats.org/officeDocument/2006/relationships/font" Target="fonts/LexendMedium-regular.fntdata"/><Relationship Id="rId49" Type="http://schemas.openxmlformats.org/officeDocument/2006/relationships/font" Target="fonts/ArialBlack-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exend-bold.fntdata"/><Relationship Id="rId50" Type="http://schemas.openxmlformats.org/officeDocument/2006/relationships/font" Target="fonts/Lexend-regular.fntdata"/><Relationship Id="rId53" Type="http://schemas.openxmlformats.org/officeDocument/2006/relationships/font" Target="fonts/LexendExtraLight-bold.fntdata"/><Relationship Id="rId52" Type="http://schemas.openxmlformats.org/officeDocument/2006/relationships/font" Target="fonts/LexendExtraLight-regular.fntdata"/><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137c824777_1_9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g3137c824777_1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137c824777_1_65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Facilitator</a:t>
            </a:r>
            <a:r>
              <a:rPr lang="en-US"/>
              <a:t>’s note:</a:t>
            </a:r>
            <a:br>
              <a:rPr lang="en-US"/>
            </a:br>
            <a:r>
              <a:rPr lang="en-US"/>
              <a:t>Improper maintenance of fan systems can lead to equipment failure and unscheduled downtime, which can disrupt operations and incur significant costs. To avoid this, regular maintenance tasks should be carried out, such as cleaning the fan blades, inspecting the motor and drive system, checking for leaks, and ensuring the system is free from obstructions. Establishing effective maintenance schedules is critical to ensure that these tasks are performed regularly, according to manufacturer recommendations and operational needs. Additionally, predictive maintenance techniques, such as monitoring vibration, temperature, and performance data, can help detect early signs of wear and prevent unexpected failures by addressing issues before they escalate. Finally, thorough recordkeeping is essential for tracking maintenance activities, documenting repairs, and identifying patterns that can inform future maintenance strategies. These practices help maintain fan system efficiency, prolong equipment lifespan, and minimize the risk of costly downtime.</a:t>
            </a:r>
            <a:endParaRPr/>
          </a:p>
        </p:txBody>
      </p:sp>
      <p:sp>
        <p:nvSpPr>
          <p:cNvPr id="365" name="Google Shape;365;g3137c824777_1_6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137c824777_1_66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Facilitator’s note:</a:t>
            </a:r>
            <a:br>
              <a:rPr lang="en-US"/>
            </a:br>
            <a:r>
              <a:rPr lang="en-US">
                <a:solidFill>
                  <a:schemeClr val="dk1"/>
                </a:solidFill>
              </a:rPr>
              <a:t>Timely and periodic inspection of fan system components is essential to ensure efficient operation and prevent failure. Regular </a:t>
            </a:r>
            <a:r>
              <a:rPr b="1" lang="en-US">
                <a:solidFill>
                  <a:schemeClr val="dk1"/>
                </a:solidFill>
              </a:rPr>
              <a:t>fan cleaning</a:t>
            </a:r>
            <a:r>
              <a:rPr lang="en-US">
                <a:solidFill>
                  <a:schemeClr val="dk1"/>
                </a:solidFill>
              </a:rPr>
              <a:t> helps maintain optimal airflow and reduces strain on the system. It’s also important to </a:t>
            </a:r>
            <a:r>
              <a:rPr b="1" lang="en-US">
                <a:solidFill>
                  <a:schemeClr val="dk1"/>
                </a:solidFill>
              </a:rPr>
              <a:t>repair, lubricate, or replace bearings, fan belts, and the motor</a:t>
            </a:r>
            <a:r>
              <a:rPr lang="en-US">
                <a:solidFill>
                  <a:schemeClr val="dk1"/>
                </a:solidFill>
              </a:rPr>
              <a:t> to ensure smooth and efficient operation. Additionally, </a:t>
            </a:r>
            <a:r>
              <a:rPr b="1" lang="en-US">
                <a:solidFill>
                  <a:schemeClr val="dk1"/>
                </a:solidFill>
              </a:rPr>
              <a:t>checking for leaks</a:t>
            </a:r>
            <a:r>
              <a:rPr lang="en-US">
                <a:solidFill>
                  <a:schemeClr val="dk1"/>
                </a:solidFill>
              </a:rPr>
              <a:t> in the fan system is crucial, as even small leaks can significantly reduce efficiency and increase energy costs. These maintenance tasks help extend the life of the fan system and minimize the risk of unscheduled downtime.</a:t>
            </a:r>
            <a:endParaRPr/>
          </a:p>
        </p:txBody>
      </p:sp>
      <p:sp>
        <p:nvSpPr>
          <p:cNvPr id="373" name="Google Shape;373;g3137c824777_1_6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137c824777_1_68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Facilitator’s note:</a:t>
            </a:r>
            <a:br>
              <a:rPr lang="en-US"/>
            </a:br>
            <a:r>
              <a:rPr lang="en-US">
                <a:solidFill>
                  <a:schemeClr val="dk1"/>
                </a:solidFill>
              </a:rPr>
              <a:t>The length of intervals between maintenance schedules should be determined based on factors such as the </a:t>
            </a:r>
            <a:r>
              <a:rPr b="1" lang="en-US">
                <a:solidFill>
                  <a:schemeClr val="dk1"/>
                </a:solidFill>
              </a:rPr>
              <a:t>hours of operation</a:t>
            </a:r>
            <a:r>
              <a:rPr lang="en-US">
                <a:solidFill>
                  <a:schemeClr val="dk1"/>
                </a:solidFill>
              </a:rPr>
              <a:t>, </a:t>
            </a:r>
            <a:r>
              <a:rPr b="1" lang="en-US">
                <a:solidFill>
                  <a:schemeClr val="dk1"/>
                </a:solidFill>
              </a:rPr>
              <a:t>manufacturer recommendations</a:t>
            </a:r>
            <a:r>
              <a:rPr lang="en-US">
                <a:solidFill>
                  <a:schemeClr val="dk1"/>
                </a:solidFill>
              </a:rPr>
              <a:t>, or </a:t>
            </a:r>
            <a:r>
              <a:rPr b="1" lang="en-US">
                <a:solidFill>
                  <a:schemeClr val="dk1"/>
                </a:solidFill>
              </a:rPr>
              <a:t>prior experience</a:t>
            </a:r>
            <a:r>
              <a:rPr lang="en-US">
                <a:solidFill>
                  <a:schemeClr val="dk1"/>
                </a:solidFill>
              </a:rPr>
              <a:t> with similar fan systems. Regularly assessing the system's usage and performance history helps establish a maintenance schedule that balances the need for preventive care with operational efficiency.</a:t>
            </a:r>
            <a:endParaRPr/>
          </a:p>
        </p:txBody>
      </p:sp>
      <p:sp>
        <p:nvSpPr>
          <p:cNvPr id="384" name="Google Shape;384;g3137c824777_1_6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137c824777_1_85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Facilitator’s note:</a:t>
            </a:r>
            <a:br>
              <a:rPr lang="en-US"/>
            </a:br>
            <a:r>
              <a:rPr lang="en-US"/>
              <a:t>Vibration monitoring equipment and analysis software are valuable tools for detecting early signs of issues in fan systems. By continuously monitoring vibrations, these devices can identify irregularities that may indicate wear or potential failure, allowing problems to be addressed before they worsen or cause a complete system shutdown. These monitoring systems can be permanently installed on the fan, with integrated alarms or safety shutdown features that trigger if vibration levels exceed safe thresholds, ensuring timely intervention and preventing costly downtime.</a:t>
            </a:r>
            <a:endParaRPr/>
          </a:p>
        </p:txBody>
      </p:sp>
      <p:sp>
        <p:nvSpPr>
          <p:cNvPr id="392" name="Google Shape;392;g3137c824777_1_8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137c824777_1_86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Facilitator’s note;</a:t>
            </a:r>
            <a:br>
              <a:rPr lang="en-US"/>
            </a:br>
            <a:r>
              <a:rPr lang="en-US"/>
              <a:t>Maintaining a written log or record of inspection results and any issues is crucial for effective fan system management. This log should include details such as repair histories, adjustments, and operator observations about conditions that could negatively impact fan performance, like unusual noise, vibrations, or environmental factors. By keeping track of these observations, maintenance activities, and the fan's operating history, you can identify recurring issues, plan for future maintenance, and ensure timely corrective actions are taken.</a:t>
            </a:r>
            <a:endParaRPr/>
          </a:p>
        </p:txBody>
      </p:sp>
      <p:sp>
        <p:nvSpPr>
          <p:cNvPr id="400" name="Google Shape;400;g3137c824777_1_8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13812836c4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313812836c4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09" name="Google Shape;409;g313812836c4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13812836c4_0_2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Facilitator’s note:</a:t>
            </a:r>
            <a:br>
              <a:rPr lang="en-US"/>
            </a:br>
            <a:r>
              <a:rPr lang="en-US"/>
              <a:t>MEASUR (Manufacturing Energy Assessment Software for Utility Reduction) is a comprehensive toolkit developed by the Department of Energy (DOE). It combines a series of tools and calculators within a single platform to perform investment-grade energy analysis, helping manufacturers optimize energy use and reduce costs. In addition to its full suite of features, MEASUR can also be used as smaller, stand-alone tools to perform simpler, quick calculations for specific energy assessments. The software is free and open access, making it an accessible resource for businesses of all sizes to improve energy efficiency and achieve cost savings.</a:t>
            </a:r>
            <a:endParaRPr/>
          </a:p>
        </p:txBody>
      </p:sp>
      <p:sp>
        <p:nvSpPr>
          <p:cNvPr id="417" name="Google Shape;417;g313812836c4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13812836c4_0_2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Facilitator’s note:</a:t>
            </a:r>
            <a:br>
              <a:rPr lang="en-US"/>
            </a:br>
            <a:r>
              <a:rPr lang="en-US"/>
              <a:t>FSAT (Fan System Assessment Tool) is a specialized tool within the MEASUR platform designed to help users identify and evaluate potential energy savings opportunities in fan systems. It allows users to assess various modifications and determine the optimal configuration for improving system efficiency. FSAT also offers the ability to test customized "what-if" scenarios, enabling users to explore different operating conditions and minimize energy consumption. Additionally, FSAT features an automatic optimizer functionality, which uses published fan efficiency and motor performance data to recommend adjustments for achieving the best possible energy performance.</a:t>
            </a:r>
            <a:endParaRPr/>
          </a:p>
        </p:txBody>
      </p:sp>
      <p:sp>
        <p:nvSpPr>
          <p:cNvPr id="424" name="Google Shape;424;g313812836c4_0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13812836c4_0_3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313812836c4_0_3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32" name="Google Shape;432;g313812836c4_0_3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13812836c4_0_38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 name="Google Shape;440;g313812836c4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137c824777_1_20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g3137c824777_1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13812836c4_0_39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g313812836c4_0_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13812836c4_0_40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g313812836c4_0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13812836c4_0_4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 name="Google Shape;467;g313812836c4_0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13812836c4_0_4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 name="Google Shape;476;g313812836c4_0_4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13812836c4_0_4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 name="Google Shape;487;g313812836c4_0_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13812836c4_0_46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5" name="Google Shape;495;g313812836c4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13812836c4_0_47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6" name="Google Shape;506;g313812836c4_0_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13812836c4_0_47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g313812836c4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13812836c4_0_48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6" name="Google Shape;526;g313812836c4_0_4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13812836c4_0_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313812836c4_0_5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37" name="Google Shape;537;g313812836c4_0_5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137c824777_1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3137c824777_1_5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06" name="Google Shape;306;g3137c824777_1_5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13812836c4_0_5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5" name="Google Shape;545;g313812836c4_0_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13812836c4_0_5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5" name="Google Shape;555;g313812836c4_0_5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13812836c4_0_54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5" name="Google Shape;565;g313812836c4_0_5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13812836c4_0_55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5" name="Google Shape;575;g313812836c4_0_5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13812836c4_0_5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4" name="Google Shape;584;g313812836c4_0_5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13812836c4_0_7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313812836c4_0_7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94" name="Google Shape;594;g313812836c4_0_7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13812836c4_0_80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2" name="Google Shape;602;g313812836c4_0_8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13812836c4_0_8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9" name="Google Shape;609;g313812836c4_0_8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313812836c4_0_6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g313812836c4_0_6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617" name="Google Shape;617;g313812836c4_0_6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137c824777_1_3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Facilitator’s note:</a:t>
            </a:r>
            <a:endParaRPr/>
          </a:p>
          <a:p>
            <a:pPr indent="0" lvl="0" marL="0" rtl="0" algn="l">
              <a:lnSpc>
                <a:spcPct val="100000"/>
              </a:lnSpc>
              <a:spcBef>
                <a:spcPts val="0"/>
              </a:spcBef>
              <a:spcAft>
                <a:spcPts val="0"/>
              </a:spcAft>
              <a:buSzPts val="1100"/>
              <a:buNone/>
            </a:pPr>
            <a:r>
              <a:rPr lang="en-US"/>
              <a:t>Fans are essential for moving air or gases through ventilation, cooling, and exhaust systems, making them crucial in maintaining optimal environmental conditions and supporting various operations. In many industries, fan systems are responsible for controlling air flow, regulating temperature, and ensuring the proper functioning of other equipment. However, despite their importance, fan systems can also be a significant source of energy consumption, especially if they are not properly optimized. Understanding the fundamentals of fan systems, such as their components, efficiency factors, and typical energy demands, is essential for identifying opportunities to improve energy performance, reduce operational costs, and enhance system reliability. In this section, we’ll explore how MEASUR Fan Module can be used as a potential for energy savings through optimization strategies.</a:t>
            </a:r>
            <a:endParaRPr/>
          </a:p>
        </p:txBody>
      </p:sp>
      <p:sp>
        <p:nvSpPr>
          <p:cNvPr id="314" name="Google Shape;314;g3137c824777_1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137c824777_1_4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Facilitator’s note:</a:t>
            </a:r>
            <a:endParaRPr/>
          </a:p>
          <a:p>
            <a:pPr indent="0" lvl="0" marL="0" rtl="0" algn="l">
              <a:lnSpc>
                <a:spcPct val="100000"/>
              </a:lnSpc>
              <a:spcBef>
                <a:spcPts val="0"/>
              </a:spcBef>
              <a:spcAft>
                <a:spcPts val="0"/>
              </a:spcAft>
              <a:buSzPts val="1100"/>
              <a:buNone/>
            </a:pPr>
            <a:r>
              <a:rPr lang="en-US"/>
              <a:t>Fan systems account for a significant portion of energy costs in many industrial and commercial processes, making energy efficiency in these systems critical for both financial savings and reducing environmental impact. Optimizing fan systems not only lowers energy consumption but also contributes to sustainability goals. However, the reliability of these systems is equally important. A failure in the fan system can have severe consequences, such as plant production shutdowns, which can disrupt operations and cause delays. It can also lead to a decrease in worker productivity since cooling or ventilation may be compromised, creating an uncomfortable or unsafe environment. Moreover, a malfunctioning fan system can impact product quality, as processes that rely on precise air flow or temperature control may be affected. Therefore, ensuring fan system efficiency and reliability is essential for maintaining smooth operations, quality standards, and overall productivity.</a:t>
            </a:r>
            <a:endParaRPr/>
          </a:p>
        </p:txBody>
      </p:sp>
      <p:sp>
        <p:nvSpPr>
          <p:cNvPr id="322" name="Google Shape;322;g3137c824777_1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137c824777_1_6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3137c824777_1_6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31" name="Google Shape;331;g3137c824777_1_6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137c824777_1_6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Fan systems can be broadly classified into centrifugal fans and axial fans, each serving different applications based on airflow and pressure requirements. Centrifugal fans use a radial motion to move air, with three main types: radial fans, which generate high pressure with lower airflow; forward curved fans, which provide higher airflow at lower pressures and are used in HVAC systems; and backward curved fans, which are efficient for high-pressure systems, commonly found in industrial applications. Axial fans move air along the axis of rotation and are used in applications needing higher flow rates at lower pressures. These include propeller fans, which generate large airflow with low pressure and are often used in ventilation; tubeaxial fans, which have blades within a cylindrical housing for increased airflow and noise reduction, typically used in HVAC systems; and vaneaxial fans, which add vanes to improve efficiency and control airflow, making them suitable for more precise applications requiring both high pressure and flow. The choice between these fan types depends on specific system needs, such as airflow volume, pressure, and efficiency.</a:t>
            </a:r>
            <a:endParaRPr/>
          </a:p>
        </p:txBody>
      </p:sp>
      <p:sp>
        <p:nvSpPr>
          <p:cNvPr id="339" name="Google Shape;339;g3137c824777_1_6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137c824777_1_64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Facilitator’s note:</a:t>
            </a:r>
            <a:br>
              <a:rPr lang="en-US"/>
            </a:br>
            <a:r>
              <a:rPr lang="en-US">
                <a:solidFill>
                  <a:schemeClr val="dk1"/>
                </a:solidFill>
              </a:rPr>
              <a:t>The key components of a fan system include the </a:t>
            </a:r>
            <a:r>
              <a:rPr b="1" lang="en-US">
                <a:solidFill>
                  <a:schemeClr val="dk1"/>
                </a:solidFill>
              </a:rPr>
              <a:t>fan</a:t>
            </a:r>
            <a:r>
              <a:rPr lang="en-US">
                <a:solidFill>
                  <a:schemeClr val="dk1"/>
                </a:solidFill>
              </a:rPr>
              <a:t>, which moves air or gases; the </a:t>
            </a:r>
            <a:r>
              <a:rPr b="1" lang="en-US">
                <a:solidFill>
                  <a:schemeClr val="dk1"/>
                </a:solidFill>
              </a:rPr>
              <a:t>electric motor</a:t>
            </a:r>
            <a:r>
              <a:rPr lang="en-US">
                <a:solidFill>
                  <a:schemeClr val="dk1"/>
                </a:solidFill>
              </a:rPr>
              <a:t>, which powers the fan; and the </a:t>
            </a:r>
            <a:r>
              <a:rPr b="1" lang="en-US">
                <a:solidFill>
                  <a:schemeClr val="dk1"/>
                </a:solidFill>
              </a:rPr>
              <a:t>drive system</a:t>
            </a:r>
            <a:r>
              <a:rPr lang="en-US">
                <a:solidFill>
                  <a:schemeClr val="dk1"/>
                </a:solidFill>
              </a:rPr>
              <a:t>, which transfers power from the motor to the fan using belts, pulleys, or direct drive. </a:t>
            </a:r>
            <a:r>
              <a:rPr b="1" lang="en-US">
                <a:solidFill>
                  <a:schemeClr val="dk1"/>
                </a:solidFill>
              </a:rPr>
              <a:t>Ducts or piping</a:t>
            </a:r>
            <a:r>
              <a:rPr lang="en-US">
                <a:solidFill>
                  <a:schemeClr val="dk1"/>
                </a:solidFill>
              </a:rPr>
              <a:t> channel the airflow, while </a:t>
            </a:r>
            <a:r>
              <a:rPr b="1" lang="en-US">
                <a:solidFill>
                  <a:schemeClr val="dk1"/>
                </a:solidFill>
              </a:rPr>
              <a:t>flow control devices</a:t>
            </a:r>
            <a:r>
              <a:rPr lang="en-US">
                <a:solidFill>
                  <a:schemeClr val="dk1"/>
                </a:solidFill>
              </a:rPr>
              <a:t> like dampers or variable speed drives regulate air volume and system performance. Additionally, </a:t>
            </a:r>
            <a:r>
              <a:rPr b="1" lang="en-US">
                <a:solidFill>
                  <a:schemeClr val="dk1"/>
                </a:solidFill>
              </a:rPr>
              <a:t>air conditioning equipment</a:t>
            </a:r>
            <a:r>
              <a:rPr lang="en-US">
                <a:solidFill>
                  <a:schemeClr val="dk1"/>
                </a:solidFill>
              </a:rPr>
              <a:t>, such as cooling coils or filters, may be integrated to control temperature, humidity, or air quality. Together, these components ensure efficient fan system operation.</a:t>
            </a:r>
            <a:endParaRPr/>
          </a:p>
        </p:txBody>
      </p:sp>
      <p:sp>
        <p:nvSpPr>
          <p:cNvPr id="347" name="Google Shape;347;g3137c824777_1_6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137c824777_1_6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3137c824777_1_6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57" name="Google Shape;357;g3137c824777_1_6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137c824777_1_114"/>
          <p:cNvSpPr txBox="1"/>
          <p:nvPr>
            <p:ph type="ctrTitle"/>
          </p:nvPr>
        </p:nvSpPr>
        <p:spPr>
          <a:xfrm>
            <a:off x="1524000" y="2107883"/>
            <a:ext cx="9144000" cy="2189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g3137c824777_1_114"/>
          <p:cNvSpPr txBox="1"/>
          <p:nvPr>
            <p:ph idx="1" type="subTitle"/>
          </p:nvPr>
        </p:nvSpPr>
        <p:spPr>
          <a:xfrm>
            <a:off x="1524000" y="4521200"/>
            <a:ext cx="9144000" cy="17220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4" name="Shape 74"/>
        <p:cNvGrpSpPr/>
        <p:nvPr/>
      </p:nvGrpSpPr>
      <p:grpSpPr>
        <a:xfrm>
          <a:off x="0" y="0"/>
          <a:ext cx="0" cy="0"/>
          <a:chOff x="0" y="0"/>
          <a:chExt cx="0" cy="0"/>
        </a:xfrm>
      </p:grpSpPr>
      <p:sp>
        <p:nvSpPr>
          <p:cNvPr id="75" name="Google Shape;75;g3137c824777_1_178"/>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3137c824777_1_178"/>
          <p:cNvSpPr txBox="1"/>
          <p:nvPr>
            <p:ph idx="1" type="body"/>
          </p:nvPr>
        </p:nvSpPr>
        <p:spPr>
          <a:xfrm rot="5400000">
            <a:off x="3917740" y="-1685576"/>
            <a:ext cx="4371900" cy="1139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g3137c824777_1_178"/>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8" name="Google Shape;78;g3137c824777_1_178"/>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g3137c824777_1_178"/>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g3137c824777_1_178"/>
          <p:cNvSpPr txBox="1"/>
          <p:nvPr>
            <p:ph idx="2"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81" name="Shape 81"/>
        <p:cNvGrpSpPr/>
        <p:nvPr/>
      </p:nvGrpSpPr>
      <p:grpSpPr>
        <a:xfrm>
          <a:off x="0" y="0"/>
          <a:ext cx="0" cy="0"/>
          <a:chOff x="0" y="0"/>
          <a:chExt cx="0" cy="0"/>
        </a:xfrm>
      </p:grpSpPr>
      <p:sp>
        <p:nvSpPr>
          <p:cNvPr id="82" name="Google Shape;82;g3137c824777_1_185"/>
          <p:cNvSpPr txBox="1"/>
          <p:nvPr>
            <p:ph type="title"/>
          </p:nvPr>
        </p:nvSpPr>
        <p:spPr>
          <a:xfrm rot="5400000">
            <a:off x="7133400" y="1956625"/>
            <a:ext cx="5811900"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3137c824777_1_185"/>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g3137c824777_1_185"/>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g3137c824777_1_185"/>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g3137c824777_1_185"/>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g3137c824777_1_185"/>
          <p:cNvSpPr txBox="1"/>
          <p:nvPr>
            <p:ph idx="2"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8" name="Shape 88"/>
        <p:cNvGrpSpPr/>
        <p:nvPr/>
      </p:nvGrpSpPr>
      <p:grpSpPr>
        <a:xfrm>
          <a:off x="0" y="0"/>
          <a:ext cx="0" cy="0"/>
          <a:chOff x="0" y="0"/>
          <a:chExt cx="0" cy="0"/>
        </a:xfrm>
      </p:grpSpPr>
      <p:sp>
        <p:nvSpPr>
          <p:cNvPr id="89" name="Google Shape;89;g3137c824777_1_192"/>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3137c824777_1_192"/>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1" name="Google Shape;91;g3137c824777_1_192"/>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g3137c824777_1_192"/>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g3137c824777_1_192"/>
          <p:cNvSpPr txBox="1"/>
          <p:nvPr>
            <p:ph idx="1"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g313812836c4_0_13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313812836c4_0_13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06" name="Google Shape;106;g313812836c4_0_131"/>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313812836c4_0_131"/>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313812836c4_0_131"/>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9" name="Shape 109"/>
        <p:cNvGrpSpPr/>
        <p:nvPr/>
      </p:nvGrpSpPr>
      <p:grpSpPr>
        <a:xfrm>
          <a:off x="0" y="0"/>
          <a:ext cx="0" cy="0"/>
          <a:chOff x="0" y="0"/>
          <a:chExt cx="0" cy="0"/>
        </a:xfrm>
      </p:grpSpPr>
      <p:sp>
        <p:nvSpPr>
          <p:cNvPr id="110" name="Google Shape;110;g313812836c4_0_118"/>
          <p:cNvSpPr txBox="1"/>
          <p:nvPr>
            <p:ph type="ctrTitle"/>
          </p:nvPr>
        </p:nvSpPr>
        <p:spPr>
          <a:xfrm>
            <a:off x="1524000" y="2107883"/>
            <a:ext cx="9144000" cy="2189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313812836c4_0_118"/>
          <p:cNvSpPr txBox="1"/>
          <p:nvPr>
            <p:ph idx="1" type="subTitle"/>
          </p:nvPr>
        </p:nvSpPr>
        <p:spPr>
          <a:xfrm>
            <a:off x="1524000" y="4521200"/>
            <a:ext cx="9144000" cy="17220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2" name="Google Shape;112;g313812836c4_0_118"/>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313812836c4_0_118"/>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313812836c4_0_118"/>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5" name="Shape 115"/>
        <p:cNvGrpSpPr/>
        <p:nvPr/>
      </p:nvGrpSpPr>
      <p:grpSpPr>
        <a:xfrm>
          <a:off x="0" y="0"/>
          <a:ext cx="0" cy="0"/>
          <a:chOff x="0" y="0"/>
          <a:chExt cx="0" cy="0"/>
        </a:xfrm>
      </p:grpSpPr>
      <p:sp>
        <p:nvSpPr>
          <p:cNvPr id="116" name="Google Shape;116;g313812836c4_0_124"/>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313812836c4_0_124"/>
          <p:cNvSpPr txBox="1"/>
          <p:nvPr>
            <p:ph idx="1" type="body"/>
          </p:nvPr>
        </p:nvSpPr>
        <p:spPr>
          <a:xfrm>
            <a:off x="406400" y="1825624"/>
            <a:ext cx="11394300" cy="437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g313812836c4_0_124"/>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313812836c4_0_124"/>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313812836c4_0_124"/>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g313812836c4_0_124"/>
          <p:cNvSpPr txBox="1"/>
          <p:nvPr>
            <p:ph idx="2"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2" name="Shape 122"/>
        <p:cNvGrpSpPr/>
        <p:nvPr/>
      </p:nvGrpSpPr>
      <p:grpSpPr>
        <a:xfrm>
          <a:off x="0" y="0"/>
          <a:ext cx="0" cy="0"/>
          <a:chOff x="0" y="0"/>
          <a:chExt cx="0" cy="0"/>
        </a:xfrm>
      </p:grpSpPr>
      <p:sp>
        <p:nvSpPr>
          <p:cNvPr id="123" name="Google Shape;123;g313812836c4_0_137"/>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313812836c4_0_137"/>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313812836c4_0_137"/>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313812836c4_0_137"/>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g313812836c4_0_137"/>
          <p:cNvSpPr txBox="1"/>
          <p:nvPr>
            <p:ph idx="1"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8" name="Shape 128"/>
        <p:cNvGrpSpPr/>
        <p:nvPr/>
      </p:nvGrpSpPr>
      <p:grpSpPr>
        <a:xfrm>
          <a:off x="0" y="0"/>
          <a:ext cx="0" cy="0"/>
          <a:chOff x="0" y="0"/>
          <a:chExt cx="0" cy="0"/>
        </a:xfrm>
      </p:grpSpPr>
      <p:sp>
        <p:nvSpPr>
          <p:cNvPr id="129" name="Google Shape;129;g313812836c4_0_143"/>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313812836c4_0_14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g313812836c4_0_14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g313812836c4_0_143"/>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313812836c4_0_143"/>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313812836c4_0_143"/>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g313812836c4_0_143"/>
          <p:cNvSpPr txBox="1"/>
          <p:nvPr>
            <p:ph idx="3"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36" name="Shape 136"/>
        <p:cNvGrpSpPr/>
        <p:nvPr/>
      </p:nvGrpSpPr>
      <p:grpSpPr>
        <a:xfrm>
          <a:off x="0" y="0"/>
          <a:ext cx="0" cy="0"/>
          <a:chOff x="0" y="0"/>
          <a:chExt cx="0" cy="0"/>
        </a:xfrm>
      </p:grpSpPr>
      <p:sp>
        <p:nvSpPr>
          <p:cNvPr id="137" name="Google Shape;137;g313812836c4_0_151"/>
          <p:cNvSpPr txBox="1"/>
          <p:nvPr>
            <p:ph type="title"/>
          </p:nvPr>
        </p:nvSpPr>
        <p:spPr>
          <a:xfrm>
            <a:off x="839788" y="866776"/>
            <a:ext cx="10515600" cy="82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313812836c4_0_15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9" name="Google Shape;139;g313812836c4_0_151"/>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g313812836c4_0_15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1" name="Google Shape;141;g313812836c4_0_15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g313812836c4_0_151"/>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313812836c4_0_151"/>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313812836c4_0_151"/>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g313812836c4_0_151"/>
          <p:cNvSpPr txBox="1"/>
          <p:nvPr>
            <p:ph idx="5"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6" name="Shape 146"/>
        <p:cNvGrpSpPr/>
        <p:nvPr/>
      </p:nvGrpSpPr>
      <p:grpSpPr>
        <a:xfrm>
          <a:off x="0" y="0"/>
          <a:ext cx="0" cy="0"/>
          <a:chOff x="0" y="0"/>
          <a:chExt cx="0" cy="0"/>
        </a:xfrm>
      </p:grpSpPr>
      <p:sp>
        <p:nvSpPr>
          <p:cNvPr id="147" name="Google Shape;147;g313812836c4_0_161"/>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g313812836c4_0_161"/>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313812836c4_0_161"/>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50" name="Google Shape;150;g313812836c4_0_161"/>
          <p:cNvSpPr txBox="1"/>
          <p:nvPr>
            <p:ph idx="1"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g3137c824777_1_120"/>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3137c824777_1_120"/>
          <p:cNvSpPr txBox="1"/>
          <p:nvPr>
            <p:ph idx="1" type="body"/>
          </p:nvPr>
        </p:nvSpPr>
        <p:spPr>
          <a:xfrm>
            <a:off x="406400" y="1825624"/>
            <a:ext cx="11394300" cy="437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g3137c824777_1_120"/>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g3137c824777_1_120"/>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3137c824777_1_120"/>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g3137c824777_1_120"/>
          <p:cNvSpPr txBox="1"/>
          <p:nvPr>
            <p:ph idx="2"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51" name="Shape 151"/>
        <p:cNvGrpSpPr/>
        <p:nvPr/>
      </p:nvGrpSpPr>
      <p:grpSpPr>
        <a:xfrm>
          <a:off x="0" y="0"/>
          <a:ext cx="0" cy="0"/>
          <a:chOff x="0" y="0"/>
          <a:chExt cx="0" cy="0"/>
        </a:xfrm>
      </p:grpSpPr>
      <p:sp>
        <p:nvSpPr>
          <p:cNvPr id="152" name="Google Shape;152;g313812836c4_0_166"/>
          <p:cNvSpPr txBox="1"/>
          <p:nvPr>
            <p:ph type="title"/>
          </p:nvPr>
        </p:nvSpPr>
        <p:spPr>
          <a:xfrm>
            <a:off x="406400" y="987424"/>
            <a:ext cx="4365600" cy="10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313812836c4_0_16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4" name="Google Shape;154;g313812836c4_0_166"/>
          <p:cNvSpPr txBox="1"/>
          <p:nvPr>
            <p:ph idx="2" type="body"/>
          </p:nvPr>
        </p:nvSpPr>
        <p:spPr>
          <a:xfrm>
            <a:off x="406400" y="2057400"/>
            <a:ext cx="43656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5" name="Google Shape;155;g313812836c4_0_166"/>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313812836c4_0_166"/>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313812836c4_0_166"/>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g313812836c4_0_166"/>
          <p:cNvSpPr txBox="1"/>
          <p:nvPr>
            <p:ph idx="3"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59" name="Shape 159"/>
        <p:cNvGrpSpPr/>
        <p:nvPr/>
      </p:nvGrpSpPr>
      <p:grpSpPr>
        <a:xfrm>
          <a:off x="0" y="0"/>
          <a:ext cx="0" cy="0"/>
          <a:chOff x="0" y="0"/>
          <a:chExt cx="0" cy="0"/>
        </a:xfrm>
      </p:grpSpPr>
      <p:sp>
        <p:nvSpPr>
          <p:cNvPr id="160" name="Google Shape;160;g313812836c4_0_174"/>
          <p:cNvSpPr txBox="1"/>
          <p:nvPr>
            <p:ph type="title"/>
          </p:nvPr>
        </p:nvSpPr>
        <p:spPr>
          <a:xfrm>
            <a:off x="406400" y="987424"/>
            <a:ext cx="4365600" cy="10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313812836c4_0_174"/>
          <p:cNvSpPr/>
          <p:nvPr>
            <p:ph idx="2" type="pic"/>
          </p:nvPr>
        </p:nvSpPr>
        <p:spPr>
          <a:xfrm>
            <a:off x="5183188" y="987425"/>
            <a:ext cx="6172200" cy="4873500"/>
          </a:xfrm>
          <a:prstGeom prst="rect">
            <a:avLst/>
          </a:prstGeom>
          <a:noFill/>
          <a:ln>
            <a:noFill/>
          </a:ln>
        </p:spPr>
      </p:sp>
      <p:sp>
        <p:nvSpPr>
          <p:cNvPr id="162" name="Google Shape;162;g313812836c4_0_174"/>
          <p:cNvSpPr txBox="1"/>
          <p:nvPr>
            <p:ph idx="1" type="body"/>
          </p:nvPr>
        </p:nvSpPr>
        <p:spPr>
          <a:xfrm>
            <a:off x="406400" y="2057400"/>
            <a:ext cx="43656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3" name="Google Shape;163;g313812836c4_0_174"/>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313812836c4_0_174"/>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313812836c4_0_174"/>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66" name="Google Shape;166;g313812836c4_0_174"/>
          <p:cNvSpPr txBox="1"/>
          <p:nvPr>
            <p:ph idx="3"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67" name="Shape 167"/>
        <p:cNvGrpSpPr/>
        <p:nvPr/>
      </p:nvGrpSpPr>
      <p:grpSpPr>
        <a:xfrm>
          <a:off x="0" y="0"/>
          <a:ext cx="0" cy="0"/>
          <a:chOff x="0" y="0"/>
          <a:chExt cx="0" cy="0"/>
        </a:xfrm>
      </p:grpSpPr>
      <p:sp>
        <p:nvSpPr>
          <p:cNvPr id="168" name="Google Shape;168;g313812836c4_0_182"/>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313812836c4_0_182"/>
          <p:cNvSpPr txBox="1"/>
          <p:nvPr>
            <p:ph idx="1" type="body"/>
          </p:nvPr>
        </p:nvSpPr>
        <p:spPr>
          <a:xfrm rot="5400000">
            <a:off x="3917740" y="-1685576"/>
            <a:ext cx="4371900" cy="1139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g313812836c4_0_182"/>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313812836c4_0_182"/>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313812836c4_0_182"/>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g313812836c4_0_182"/>
          <p:cNvSpPr txBox="1"/>
          <p:nvPr>
            <p:ph idx="2"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74" name="Shape 174"/>
        <p:cNvGrpSpPr/>
        <p:nvPr/>
      </p:nvGrpSpPr>
      <p:grpSpPr>
        <a:xfrm>
          <a:off x="0" y="0"/>
          <a:ext cx="0" cy="0"/>
          <a:chOff x="0" y="0"/>
          <a:chExt cx="0" cy="0"/>
        </a:xfrm>
      </p:grpSpPr>
      <p:sp>
        <p:nvSpPr>
          <p:cNvPr id="175" name="Google Shape;175;g313812836c4_0_189"/>
          <p:cNvSpPr txBox="1"/>
          <p:nvPr>
            <p:ph type="title"/>
          </p:nvPr>
        </p:nvSpPr>
        <p:spPr>
          <a:xfrm rot="5400000">
            <a:off x="7133400" y="1956625"/>
            <a:ext cx="5811900"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313812836c4_0_189"/>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g313812836c4_0_189"/>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g313812836c4_0_189"/>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313812836c4_0_189"/>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80" name="Google Shape;180;g313812836c4_0_189"/>
          <p:cNvSpPr txBox="1"/>
          <p:nvPr>
            <p:ph idx="2"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81" name="Shape 181"/>
        <p:cNvGrpSpPr/>
        <p:nvPr/>
      </p:nvGrpSpPr>
      <p:grpSpPr>
        <a:xfrm>
          <a:off x="0" y="0"/>
          <a:ext cx="0" cy="0"/>
          <a:chOff x="0" y="0"/>
          <a:chExt cx="0" cy="0"/>
        </a:xfrm>
      </p:grpSpPr>
      <p:sp>
        <p:nvSpPr>
          <p:cNvPr id="182" name="Google Shape;182;g313812836c4_0_196"/>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g313812836c4_0_196"/>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313812836c4_0_196"/>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313812836c4_0_196"/>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86" name="Google Shape;186;g313812836c4_0_196"/>
          <p:cNvSpPr txBox="1"/>
          <p:nvPr>
            <p:ph idx="1"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6" name="Shape 196"/>
        <p:cNvGrpSpPr/>
        <p:nvPr/>
      </p:nvGrpSpPr>
      <p:grpSpPr>
        <a:xfrm>
          <a:off x="0" y="0"/>
          <a:ext cx="0" cy="0"/>
          <a:chOff x="0" y="0"/>
          <a:chExt cx="0" cy="0"/>
        </a:xfrm>
      </p:grpSpPr>
      <p:sp>
        <p:nvSpPr>
          <p:cNvPr id="197" name="Google Shape;197;g313812836c4_0_722"/>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Black"/>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8" name="Google Shape;198;g313812836c4_0_722"/>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900"/>
              <a:buNone/>
              <a:defRPr sz="19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99" name="Google Shape;199;g313812836c4_0_722"/>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0" name="Google Shape;200;g313812836c4_0_722"/>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1" name="Google Shape;201;g313812836c4_0_722"/>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2" name="Shape 202"/>
        <p:cNvGrpSpPr/>
        <p:nvPr/>
      </p:nvGrpSpPr>
      <p:grpSpPr>
        <a:xfrm>
          <a:off x="0" y="0"/>
          <a:ext cx="0" cy="0"/>
          <a:chOff x="0" y="0"/>
          <a:chExt cx="0" cy="0"/>
        </a:xfrm>
      </p:grpSpPr>
      <p:sp>
        <p:nvSpPr>
          <p:cNvPr id="203" name="Google Shape;203;g313812836c4_0_709"/>
          <p:cNvSpPr txBox="1"/>
          <p:nvPr>
            <p:ph type="ctrTitle"/>
          </p:nvPr>
        </p:nvSpPr>
        <p:spPr>
          <a:xfrm>
            <a:off x="1524000" y="2107883"/>
            <a:ext cx="9144000" cy="2189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Black"/>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4" name="Google Shape;204;g313812836c4_0_709"/>
          <p:cNvSpPr txBox="1"/>
          <p:nvPr>
            <p:ph idx="1" type="subTitle"/>
          </p:nvPr>
        </p:nvSpPr>
        <p:spPr>
          <a:xfrm>
            <a:off x="1524000" y="4521200"/>
            <a:ext cx="9144000" cy="17220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5" name="Google Shape;205;g313812836c4_0_709"/>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6" name="Google Shape;206;g313812836c4_0_709"/>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7" name="Google Shape;207;g313812836c4_0_709"/>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8" name="Shape 208"/>
        <p:cNvGrpSpPr/>
        <p:nvPr/>
      </p:nvGrpSpPr>
      <p:grpSpPr>
        <a:xfrm>
          <a:off x="0" y="0"/>
          <a:ext cx="0" cy="0"/>
          <a:chOff x="0" y="0"/>
          <a:chExt cx="0" cy="0"/>
        </a:xfrm>
      </p:grpSpPr>
      <p:sp>
        <p:nvSpPr>
          <p:cNvPr id="209" name="Google Shape;209;g313812836c4_0_715"/>
          <p:cNvSpPr txBox="1"/>
          <p:nvPr>
            <p:ph type="title"/>
          </p:nvPr>
        </p:nvSpPr>
        <p:spPr>
          <a:xfrm>
            <a:off x="406400" y="897920"/>
            <a:ext cx="113940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0" name="Google Shape;210;g313812836c4_0_715"/>
          <p:cNvSpPr txBox="1"/>
          <p:nvPr>
            <p:ph idx="1" type="body"/>
          </p:nvPr>
        </p:nvSpPr>
        <p:spPr>
          <a:xfrm>
            <a:off x="406400" y="1825624"/>
            <a:ext cx="11394000" cy="4371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1" name="Google Shape;211;g313812836c4_0_715"/>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2" name="Google Shape;212;g313812836c4_0_715"/>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3" name="Google Shape;213;g313812836c4_0_715"/>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214" name="Google Shape;214;g313812836c4_0_715"/>
          <p:cNvSpPr txBox="1"/>
          <p:nvPr>
            <p:ph idx="2" type="body"/>
          </p:nvPr>
        </p:nvSpPr>
        <p:spPr>
          <a:xfrm>
            <a:off x="406400" y="243205"/>
            <a:ext cx="77220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7F7F7F"/>
              </a:buClr>
              <a:buSzPts val="3600"/>
              <a:buNone/>
              <a:defRPr sz="3600">
                <a:solidFill>
                  <a:srgbClr val="7F7F7F"/>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5" name="Shape 215"/>
        <p:cNvGrpSpPr/>
        <p:nvPr/>
      </p:nvGrpSpPr>
      <p:grpSpPr>
        <a:xfrm>
          <a:off x="0" y="0"/>
          <a:ext cx="0" cy="0"/>
          <a:chOff x="0" y="0"/>
          <a:chExt cx="0" cy="0"/>
        </a:xfrm>
      </p:grpSpPr>
      <p:sp>
        <p:nvSpPr>
          <p:cNvPr id="216" name="Google Shape;216;g313812836c4_0_728"/>
          <p:cNvSpPr txBox="1"/>
          <p:nvPr>
            <p:ph type="title"/>
          </p:nvPr>
        </p:nvSpPr>
        <p:spPr>
          <a:xfrm>
            <a:off x="406400" y="897920"/>
            <a:ext cx="113940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7" name="Google Shape;217;g313812836c4_0_728"/>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8" name="Google Shape;218;g313812836c4_0_728"/>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9" name="Google Shape;219;g313812836c4_0_728"/>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220" name="Google Shape;220;g313812836c4_0_728"/>
          <p:cNvSpPr txBox="1"/>
          <p:nvPr>
            <p:ph idx="1" type="body"/>
          </p:nvPr>
        </p:nvSpPr>
        <p:spPr>
          <a:xfrm>
            <a:off x="406400" y="243205"/>
            <a:ext cx="77220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7F7F7F"/>
              </a:buClr>
              <a:buSzPts val="3600"/>
              <a:buNone/>
              <a:defRPr sz="3600">
                <a:solidFill>
                  <a:srgbClr val="7F7F7F"/>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21" name="Shape 221"/>
        <p:cNvGrpSpPr/>
        <p:nvPr/>
      </p:nvGrpSpPr>
      <p:grpSpPr>
        <a:xfrm>
          <a:off x="0" y="0"/>
          <a:ext cx="0" cy="0"/>
          <a:chOff x="0" y="0"/>
          <a:chExt cx="0" cy="0"/>
        </a:xfrm>
      </p:grpSpPr>
      <p:sp>
        <p:nvSpPr>
          <p:cNvPr id="222" name="Google Shape;222;g313812836c4_0_734"/>
          <p:cNvSpPr txBox="1"/>
          <p:nvPr>
            <p:ph type="title"/>
          </p:nvPr>
        </p:nvSpPr>
        <p:spPr>
          <a:xfrm>
            <a:off x="406400" y="897920"/>
            <a:ext cx="113940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3" name="Google Shape;223;g313812836c4_0_73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4" name="Google Shape;224;g313812836c4_0_73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5" name="Google Shape;225;g313812836c4_0_734"/>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6" name="Google Shape;226;g313812836c4_0_734"/>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7" name="Google Shape;227;g313812836c4_0_734"/>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228" name="Google Shape;228;g313812836c4_0_734"/>
          <p:cNvSpPr txBox="1"/>
          <p:nvPr>
            <p:ph idx="3" type="body"/>
          </p:nvPr>
        </p:nvSpPr>
        <p:spPr>
          <a:xfrm>
            <a:off x="406400" y="243205"/>
            <a:ext cx="77220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7F7F7F"/>
              </a:buClr>
              <a:buSzPts val="3600"/>
              <a:buNone/>
              <a:defRPr sz="3600">
                <a:solidFill>
                  <a:srgbClr val="7F7F7F"/>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g3137c824777_1_12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3137c824777_1_12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6" name="Google Shape;26;g3137c824777_1_127"/>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g3137c824777_1_127"/>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3137c824777_1_127"/>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29" name="Shape 229"/>
        <p:cNvGrpSpPr/>
        <p:nvPr/>
      </p:nvGrpSpPr>
      <p:grpSpPr>
        <a:xfrm>
          <a:off x="0" y="0"/>
          <a:ext cx="0" cy="0"/>
          <a:chOff x="0" y="0"/>
          <a:chExt cx="0" cy="0"/>
        </a:xfrm>
      </p:grpSpPr>
      <p:sp>
        <p:nvSpPr>
          <p:cNvPr id="230" name="Google Shape;230;g313812836c4_0_742"/>
          <p:cNvSpPr txBox="1"/>
          <p:nvPr>
            <p:ph type="title"/>
          </p:nvPr>
        </p:nvSpPr>
        <p:spPr>
          <a:xfrm>
            <a:off x="839788" y="866776"/>
            <a:ext cx="10515600" cy="824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31" name="Google Shape;231;g313812836c4_0_742"/>
          <p:cNvSpPr txBox="1"/>
          <p:nvPr>
            <p:ph idx="1" type="body"/>
          </p:nvPr>
        </p:nvSpPr>
        <p:spPr>
          <a:xfrm>
            <a:off x="839788" y="1681163"/>
            <a:ext cx="51579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2" name="Google Shape;232;g313812836c4_0_742"/>
          <p:cNvSpPr txBox="1"/>
          <p:nvPr>
            <p:ph idx="2" type="body"/>
          </p:nvPr>
        </p:nvSpPr>
        <p:spPr>
          <a:xfrm>
            <a:off x="839788" y="2505075"/>
            <a:ext cx="51579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3" name="Google Shape;233;g313812836c4_0_742"/>
          <p:cNvSpPr txBox="1"/>
          <p:nvPr>
            <p:ph idx="3" type="body"/>
          </p:nvPr>
        </p:nvSpPr>
        <p:spPr>
          <a:xfrm>
            <a:off x="6172200" y="1681163"/>
            <a:ext cx="51831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4" name="Google Shape;234;g313812836c4_0_742"/>
          <p:cNvSpPr txBox="1"/>
          <p:nvPr>
            <p:ph idx="4" type="body"/>
          </p:nvPr>
        </p:nvSpPr>
        <p:spPr>
          <a:xfrm>
            <a:off x="6172200" y="2505075"/>
            <a:ext cx="51831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5" name="Google Shape;235;g313812836c4_0_742"/>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36" name="Google Shape;236;g313812836c4_0_742"/>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37" name="Google Shape;237;g313812836c4_0_742"/>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238" name="Google Shape;238;g313812836c4_0_742"/>
          <p:cNvSpPr txBox="1"/>
          <p:nvPr>
            <p:ph idx="5" type="body"/>
          </p:nvPr>
        </p:nvSpPr>
        <p:spPr>
          <a:xfrm>
            <a:off x="406400" y="243205"/>
            <a:ext cx="77220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7F7F7F"/>
              </a:buClr>
              <a:buSzPts val="3600"/>
              <a:buNone/>
              <a:defRPr sz="3600">
                <a:solidFill>
                  <a:srgbClr val="7F7F7F"/>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9" name="Shape 239"/>
        <p:cNvGrpSpPr/>
        <p:nvPr/>
      </p:nvGrpSpPr>
      <p:grpSpPr>
        <a:xfrm>
          <a:off x="0" y="0"/>
          <a:ext cx="0" cy="0"/>
          <a:chOff x="0" y="0"/>
          <a:chExt cx="0" cy="0"/>
        </a:xfrm>
      </p:grpSpPr>
      <p:sp>
        <p:nvSpPr>
          <p:cNvPr id="240" name="Google Shape;240;g313812836c4_0_752"/>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1" name="Google Shape;241;g313812836c4_0_752"/>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2" name="Google Shape;242;g313812836c4_0_752"/>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243" name="Google Shape;243;g313812836c4_0_752"/>
          <p:cNvSpPr txBox="1"/>
          <p:nvPr>
            <p:ph idx="1" type="body"/>
          </p:nvPr>
        </p:nvSpPr>
        <p:spPr>
          <a:xfrm>
            <a:off x="406400" y="243205"/>
            <a:ext cx="77220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7F7F7F"/>
              </a:buClr>
              <a:buSzPts val="3600"/>
              <a:buNone/>
              <a:defRPr sz="3600">
                <a:solidFill>
                  <a:srgbClr val="7F7F7F"/>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44" name="Shape 244"/>
        <p:cNvGrpSpPr/>
        <p:nvPr/>
      </p:nvGrpSpPr>
      <p:grpSpPr>
        <a:xfrm>
          <a:off x="0" y="0"/>
          <a:ext cx="0" cy="0"/>
          <a:chOff x="0" y="0"/>
          <a:chExt cx="0" cy="0"/>
        </a:xfrm>
      </p:grpSpPr>
      <p:sp>
        <p:nvSpPr>
          <p:cNvPr id="245" name="Google Shape;245;g313812836c4_0_757"/>
          <p:cNvSpPr txBox="1"/>
          <p:nvPr>
            <p:ph type="title"/>
          </p:nvPr>
        </p:nvSpPr>
        <p:spPr>
          <a:xfrm>
            <a:off x="406400" y="987424"/>
            <a:ext cx="4365600" cy="10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Black"/>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6" name="Google Shape;246;g313812836c4_0_757"/>
          <p:cNvSpPr txBox="1"/>
          <p:nvPr>
            <p:ph idx="1" type="body"/>
          </p:nvPr>
        </p:nvSpPr>
        <p:spPr>
          <a:xfrm>
            <a:off x="5183188" y="987425"/>
            <a:ext cx="61725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47" name="Google Shape;247;g313812836c4_0_757"/>
          <p:cNvSpPr txBox="1"/>
          <p:nvPr>
            <p:ph idx="2" type="body"/>
          </p:nvPr>
        </p:nvSpPr>
        <p:spPr>
          <a:xfrm>
            <a:off x="406400" y="2057400"/>
            <a:ext cx="43656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248" name="Google Shape;248;g313812836c4_0_757"/>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9" name="Google Shape;249;g313812836c4_0_757"/>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50" name="Google Shape;250;g313812836c4_0_757"/>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251" name="Google Shape;251;g313812836c4_0_757"/>
          <p:cNvSpPr txBox="1"/>
          <p:nvPr>
            <p:ph idx="3" type="body"/>
          </p:nvPr>
        </p:nvSpPr>
        <p:spPr>
          <a:xfrm>
            <a:off x="406400" y="243205"/>
            <a:ext cx="77220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7F7F7F"/>
              </a:buClr>
              <a:buSzPts val="3600"/>
              <a:buNone/>
              <a:defRPr sz="3600">
                <a:solidFill>
                  <a:srgbClr val="7F7F7F"/>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52" name="Shape 252"/>
        <p:cNvGrpSpPr/>
        <p:nvPr/>
      </p:nvGrpSpPr>
      <p:grpSpPr>
        <a:xfrm>
          <a:off x="0" y="0"/>
          <a:ext cx="0" cy="0"/>
          <a:chOff x="0" y="0"/>
          <a:chExt cx="0" cy="0"/>
        </a:xfrm>
      </p:grpSpPr>
      <p:sp>
        <p:nvSpPr>
          <p:cNvPr id="253" name="Google Shape;253;g313812836c4_0_765"/>
          <p:cNvSpPr txBox="1"/>
          <p:nvPr>
            <p:ph type="title"/>
          </p:nvPr>
        </p:nvSpPr>
        <p:spPr>
          <a:xfrm>
            <a:off x="406400" y="987424"/>
            <a:ext cx="4365600" cy="10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Black"/>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54" name="Google Shape;254;g313812836c4_0_765"/>
          <p:cNvSpPr/>
          <p:nvPr>
            <p:ph idx="2" type="pic"/>
          </p:nvPr>
        </p:nvSpPr>
        <p:spPr>
          <a:xfrm>
            <a:off x="5183188" y="987425"/>
            <a:ext cx="6172500" cy="4873500"/>
          </a:xfrm>
          <a:prstGeom prst="rect">
            <a:avLst/>
          </a:prstGeom>
          <a:noFill/>
          <a:ln>
            <a:noFill/>
          </a:ln>
        </p:spPr>
      </p:sp>
      <p:sp>
        <p:nvSpPr>
          <p:cNvPr id="255" name="Google Shape;255;g313812836c4_0_765"/>
          <p:cNvSpPr txBox="1"/>
          <p:nvPr>
            <p:ph idx="1" type="body"/>
          </p:nvPr>
        </p:nvSpPr>
        <p:spPr>
          <a:xfrm>
            <a:off x="406400" y="2057400"/>
            <a:ext cx="43656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256" name="Google Shape;256;g313812836c4_0_765"/>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57" name="Google Shape;257;g313812836c4_0_765"/>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58" name="Google Shape;258;g313812836c4_0_765"/>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259" name="Google Shape;259;g313812836c4_0_765"/>
          <p:cNvSpPr txBox="1"/>
          <p:nvPr>
            <p:ph idx="3" type="body"/>
          </p:nvPr>
        </p:nvSpPr>
        <p:spPr>
          <a:xfrm>
            <a:off x="406400" y="243205"/>
            <a:ext cx="77220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7F7F7F"/>
              </a:buClr>
              <a:buSzPts val="3600"/>
              <a:buNone/>
              <a:defRPr sz="3600">
                <a:solidFill>
                  <a:srgbClr val="7F7F7F"/>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260" name="Shape 260"/>
        <p:cNvGrpSpPr/>
        <p:nvPr/>
      </p:nvGrpSpPr>
      <p:grpSpPr>
        <a:xfrm>
          <a:off x="0" y="0"/>
          <a:ext cx="0" cy="0"/>
          <a:chOff x="0" y="0"/>
          <a:chExt cx="0" cy="0"/>
        </a:xfrm>
      </p:grpSpPr>
      <p:sp>
        <p:nvSpPr>
          <p:cNvPr id="261" name="Google Shape;261;g313812836c4_0_773"/>
          <p:cNvSpPr txBox="1"/>
          <p:nvPr>
            <p:ph type="title"/>
          </p:nvPr>
        </p:nvSpPr>
        <p:spPr>
          <a:xfrm>
            <a:off x="406400" y="897920"/>
            <a:ext cx="113940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2" name="Google Shape;262;g313812836c4_0_773"/>
          <p:cNvSpPr txBox="1"/>
          <p:nvPr>
            <p:ph idx="1" type="body"/>
          </p:nvPr>
        </p:nvSpPr>
        <p:spPr>
          <a:xfrm rot="5400000">
            <a:off x="3917890" y="-1685426"/>
            <a:ext cx="4371900" cy="113940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3" name="Google Shape;263;g313812836c4_0_773"/>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4" name="Google Shape;264;g313812836c4_0_773"/>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5" name="Google Shape;265;g313812836c4_0_773"/>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g313812836c4_0_773"/>
          <p:cNvSpPr txBox="1"/>
          <p:nvPr>
            <p:ph idx="2" type="body"/>
          </p:nvPr>
        </p:nvSpPr>
        <p:spPr>
          <a:xfrm>
            <a:off x="406400" y="243205"/>
            <a:ext cx="77220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7F7F7F"/>
              </a:buClr>
              <a:buSzPts val="3600"/>
              <a:buNone/>
              <a:defRPr sz="3600">
                <a:solidFill>
                  <a:srgbClr val="7F7F7F"/>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267" name="Shape 267"/>
        <p:cNvGrpSpPr/>
        <p:nvPr/>
      </p:nvGrpSpPr>
      <p:grpSpPr>
        <a:xfrm>
          <a:off x="0" y="0"/>
          <a:ext cx="0" cy="0"/>
          <a:chOff x="0" y="0"/>
          <a:chExt cx="0" cy="0"/>
        </a:xfrm>
      </p:grpSpPr>
      <p:sp>
        <p:nvSpPr>
          <p:cNvPr id="268" name="Google Shape;268;g313812836c4_0_780"/>
          <p:cNvSpPr txBox="1"/>
          <p:nvPr>
            <p:ph type="title"/>
          </p:nvPr>
        </p:nvSpPr>
        <p:spPr>
          <a:xfrm rot="5400000">
            <a:off x="7133400" y="1956625"/>
            <a:ext cx="5811900"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9" name="Google Shape;269;g313812836c4_0_78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0" name="Google Shape;270;g313812836c4_0_780"/>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1" name="Google Shape;271;g313812836c4_0_780"/>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2" name="Google Shape;272;g313812836c4_0_780"/>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273" name="Google Shape;273;g313812836c4_0_780"/>
          <p:cNvSpPr txBox="1"/>
          <p:nvPr>
            <p:ph idx="2" type="body"/>
          </p:nvPr>
        </p:nvSpPr>
        <p:spPr>
          <a:xfrm>
            <a:off x="406400" y="243205"/>
            <a:ext cx="77220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7F7F7F"/>
              </a:buClr>
              <a:buSzPts val="3600"/>
              <a:buNone/>
              <a:defRPr sz="3600">
                <a:solidFill>
                  <a:srgbClr val="7F7F7F"/>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74" name="Shape 274"/>
        <p:cNvGrpSpPr/>
        <p:nvPr/>
      </p:nvGrpSpPr>
      <p:grpSpPr>
        <a:xfrm>
          <a:off x="0" y="0"/>
          <a:ext cx="0" cy="0"/>
          <a:chOff x="0" y="0"/>
          <a:chExt cx="0" cy="0"/>
        </a:xfrm>
      </p:grpSpPr>
      <p:sp>
        <p:nvSpPr>
          <p:cNvPr id="275" name="Google Shape;275;g313812836c4_0_787"/>
          <p:cNvSpPr txBox="1"/>
          <p:nvPr>
            <p:ph type="title"/>
          </p:nvPr>
        </p:nvSpPr>
        <p:spPr>
          <a:xfrm>
            <a:off x="406400" y="897920"/>
            <a:ext cx="113940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6" name="Google Shape;276;g313812836c4_0_787"/>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7" name="Google Shape;277;g313812836c4_0_787"/>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8" name="Google Shape;278;g313812836c4_0_787"/>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279" name="Google Shape;279;g313812836c4_0_787"/>
          <p:cNvSpPr txBox="1"/>
          <p:nvPr>
            <p:ph idx="1" type="body"/>
          </p:nvPr>
        </p:nvSpPr>
        <p:spPr>
          <a:xfrm>
            <a:off x="406400" y="243205"/>
            <a:ext cx="77220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7F7F7F"/>
              </a:buClr>
              <a:buSzPts val="3600"/>
              <a:buNone/>
              <a:defRPr sz="3600">
                <a:solidFill>
                  <a:srgbClr val="7F7F7F"/>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9" name="Shape 29"/>
        <p:cNvGrpSpPr/>
        <p:nvPr/>
      </p:nvGrpSpPr>
      <p:grpSpPr>
        <a:xfrm>
          <a:off x="0" y="0"/>
          <a:ext cx="0" cy="0"/>
          <a:chOff x="0" y="0"/>
          <a:chExt cx="0" cy="0"/>
        </a:xfrm>
      </p:grpSpPr>
      <p:sp>
        <p:nvSpPr>
          <p:cNvPr id="30" name="Google Shape;30;g3137c824777_1_133"/>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3137c824777_1_133"/>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g3137c824777_1_133"/>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g3137c824777_1_133"/>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g3137c824777_1_133"/>
          <p:cNvSpPr txBox="1"/>
          <p:nvPr>
            <p:ph idx="1"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g3137c824777_1_139"/>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3137c824777_1_13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g3137c824777_1_13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3137c824777_1_139"/>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g3137c824777_1_139"/>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g3137c824777_1_139"/>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g3137c824777_1_139"/>
          <p:cNvSpPr txBox="1"/>
          <p:nvPr>
            <p:ph idx="3"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3" name="Shape 43"/>
        <p:cNvGrpSpPr/>
        <p:nvPr/>
      </p:nvGrpSpPr>
      <p:grpSpPr>
        <a:xfrm>
          <a:off x="0" y="0"/>
          <a:ext cx="0" cy="0"/>
          <a:chOff x="0" y="0"/>
          <a:chExt cx="0" cy="0"/>
        </a:xfrm>
      </p:grpSpPr>
      <p:sp>
        <p:nvSpPr>
          <p:cNvPr id="44" name="Google Shape;44;g3137c824777_1_147"/>
          <p:cNvSpPr txBox="1"/>
          <p:nvPr>
            <p:ph type="title"/>
          </p:nvPr>
        </p:nvSpPr>
        <p:spPr>
          <a:xfrm>
            <a:off x="839788" y="866776"/>
            <a:ext cx="10515600" cy="82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g3137c824777_1_14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g3137c824777_1_14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g3137c824777_1_14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g3137c824777_1_14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g3137c824777_1_147"/>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g3137c824777_1_147"/>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g3137c824777_1_147"/>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g3137c824777_1_147"/>
          <p:cNvSpPr txBox="1"/>
          <p:nvPr>
            <p:ph idx="5"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3" name="Shape 53"/>
        <p:cNvGrpSpPr/>
        <p:nvPr/>
      </p:nvGrpSpPr>
      <p:grpSpPr>
        <a:xfrm>
          <a:off x="0" y="0"/>
          <a:ext cx="0" cy="0"/>
          <a:chOff x="0" y="0"/>
          <a:chExt cx="0" cy="0"/>
        </a:xfrm>
      </p:grpSpPr>
      <p:sp>
        <p:nvSpPr>
          <p:cNvPr id="54" name="Google Shape;54;g3137c824777_1_157"/>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g3137c824777_1_157"/>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g3137c824777_1_157"/>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g3137c824777_1_157"/>
          <p:cNvSpPr txBox="1"/>
          <p:nvPr>
            <p:ph idx="1"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8" name="Shape 58"/>
        <p:cNvGrpSpPr/>
        <p:nvPr/>
      </p:nvGrpSpPr>
      <p:grpSpPr>
        <a:xfrm>
          <a:off x="0" y="0"/>
          <a:ext cx="0" cy="0"/>
          <a:chOff x="0" y="0"/>
          <a:chExt cx="0" cy="0"/>
        </a:xfrm>
      </p:grpSpPr>
      <p:sp>
        <p:nvSpPr>
          <p:cNvPr id="59" name="Google Shape;59;g3137c824777_1_162"/>
          <p:cNvSpPr txBox="1"/>
          <p:nvPr>
            <p:ph type="title"/>
          </p:nvPr>
        </p:nvSpPr>
        <p:spPr>
          <a:xfrm>
            <a:off x="406400" y="987424"/>
            <a:ext cx="4365600" cy="10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3137c824777_1_162"/>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g3137c824777_1_162"/>
          <p:cNvSpPr txBox="1"/>
          <p:nvPr>
            <p:ph idx="2" type="body"/>
          </p:nvPr>
        </p:nvSpPr>
        <p:spPr>
          <a:xfrm>
            <a:off x="406400" y="2057400"/>
            <a:ext cx="43656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g3137c824777_1_162"/>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g3137c824777_1_162"/>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g3137c824777_1_162"/>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g3137c824777_1_162"/>
          <p:cNvSpPr txBox="1"/>
          <p:nvPr>
            <p:ph idx="3"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6" name="Shape 66"/>
        <p:cNvGrpSpPr/>
        <p:nvPr/>
      </p:nvGrpSpPr>
      <p:grpSpPr>
        <a:xfrm>
          <a:off x="0" y="0"/>
          <a:ext cx="0" cy="0"/>
          <a:chOff x="0" y="0"/>
          <a:chExt cx="0" cy="0"/>
        </a:xfrm>
      </p:grpSpPr>
      <p:sp>
        <p:nvSpPr>
          <p:cNvPr id="67" name="Google Shape;67;g3137c824777_1_170"/>
          <p:cNvSpPr txBox="1"/>
          <p:nvPr>
            <p:ph type="title"/>
          </p:nvPr>
        </p:nvSpPr>
        <p:spPr>
          <a:xfrm>
            <a:off x="406400" y="987424"/>
            <a:ext cx="4365600" cy="10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3137c824777_1_170"/>
          <p:cNvSpPr/>
          <p:nvPr>
            <p:ph idx="2" type="pic"/>
          </p:nvPr>
        </p:nvSpPr>
        <p:spPr>
          <a:xfrm>
            <a:off x="5183188" y="987425"/>
            <a:ext cx="6172200" cy="4873500"/>
          </a:xfrm>
          <a:prstGeom prst="rect">
            <a:avLst/>
          </a:prstGeom>
          <a:noFill/>
          <a:ln>
            <a:noFill/>
          </a:ln>
        </p:spPr>
      </p:sp>
      <p:sp>
        <p:nvSpPr>
          <p:cNvPr id="69" name="Google Shape;69;g3137c824777_1_170"/>
          <p:cNvSpPr txBox="1"/>
          <p:nvPr>
            <p:ph idx="1" type="body"/>
          </p:nvPr>
        </p:nvSpPr>
        <p:spPr>
          <a:xfrm>
            <a:off x="406400" y="2057400"/>
            <a:ext cx="43656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g3137c824777_1_170"/>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g3137c824777_1_170"/>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g3137c824777_1_170"/>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g3137c824777_1_170"/>
          <p:cNvSpPr txBox="1"/>
          <p:nvPr>
            <p:ph idx="3" type="body"/>
          </p:nvPr>
        </p:nvSpPr>
        <p:spPr>
          <a:xfrm>
            <a:off x="406400" y="243205"/>
            <a:ext cx="77217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3137c824777_1_105"/>
          <p:cNvSpPr/>
          <p:nvPr/>
        </p:nvSpPr>
        <p:spPr>
          <a:xfrm>
            <a:off x="0" y="0"/>
            <a:ext cx="258600"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 name="Google Shape;7;g3137c824777_1_105"/>
          <p:cNvSpPr/>
          <p:nvPr/>
        </p:nvSpPr>
        <p:spPr>
          <a:xfrm>
            <a:off x="258618" y="6369063"/>
            <a:ext cx="11933400" cy="4890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 name="Google Shape;8;g3137c824777_1_105"/>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Black"/>
              <a:buNone/>
              <a:defRPr b="0" i="0" sz="4400" u="none" cap="none" strike="noStrike">
                <a:solidFill>
                  <a:schemeClr val="dk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g3137c824777_1_105"/>
          <p:cNvSpPr txBox="1"/>
          <p:nvPr>
            <p:ph idx="1" type="body"/>
          </p:nvPr>
        </p:nvSpPr>
        <p:spPr>
          <a:xfrm>
            <a:off x="406400" y="1825624"/>
            <a:ext cx="11394300" cy="4371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0" name="Google Shape;10;g3137c824777_1_105"/>
          <p:cNvPicPr preferRelativeResize="0"/>
          <p:nvPr/>
        </p:nvPicPr>
        <p:blipFill rotWithShape="1">
          <a:blip r:embed="rId1">
            <a:alphaModFix/>
          </a:blip>
          <a:srcRect b="0" l="0" r="0" t="0"/>
          <a:stretch/>
        </p:blipFill>
        <p:spPr>
          <a:xfrm>
            <a:off x="9510622" y="0"/>
            <a:ext cx="2680709" cy="897924"/>
          </a:xfrm>
          <a:prstGeom prst="rect">
            <a:avLst/>
          </a:prstGeom>
          <a:noFill/>
          <a:ln>
            <a:noFill/>
          </a:ln>
        </p:spPr>
      </p:pic>
      <p:sp>
        <p:nvSpPr>
          <p:cNvPr id="11" name="Google Shape;11;g3137c824777_1_105"/>
          <p:cNvSpPr txBox="1"/>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D8D8D8"/>
                </a:solidFill>
                <a:latin typeface="Lexend"/>
                <a:ea typeface="Lexend"/>
                <a:cs typeface="Lexend"/>
                <a:sym typeface="Lexend"/>
              </a:rPr>
              <a:t>Fan System</a:t>
            </a:r>
            <a:endParaRPr b="0" i="0" sz="1400" u="none" cap="none" strike="noStrike">
              <a:solidFill>
                <a:srgbClr val="D8D8D8"/>
              </a:solidFill>
              <a:latin typeface="Lexend"/>
              <a:ea typeface="Lexend"/>
              <a:cs typeface="Lexend"/>
              <a:sym typeface="Lexend"/>
            </a:endParaRPr>
          </a:p>
        </p:txBody>
      </p:sp>
      <p:sp>
        <p:nvSpPr>
          <p:cNvPr id="12" name="Google Shape;12;g3137c824777_1_105"/>
          <p:cNvSpPr txBox="1"/>
          <p:nvPr/>
        </p:nvSpPr>
        <p:spPr>
          <a:xfrm>
            <a:off x="308200" y="6430675"/>
            <a:ext cx="13341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Lexend Light"/>
                <a:ea typeface="Lexend Light"/>
                <a:cs typeface="Lexend Light"/>
                <a:sym typeface="Lexend Light"/>
              </a:rPr>
              <a:t>11/09/2024</a:t>
            </a:r>
            <a:endParaRPr b="0" i="0" sz="1400" u="none" cap="none" strike="noStrike">
              <a:solidFill>
                <a:srgbClr val="FFFFFF"/>
              </a:solidFill>
              <a:latin typeface="Lexend Light"/>
              <a:ea typeface="Lexend Light"/>
              <a:cs typeface="Lexend Light"/>
              <a:sym typeface="Lexend Light"/>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g313812836c4_0_109"/>
          <p:cNvSpPr/>
          <p:nvPr/>
        </p:nvSpPr>
        <p:spPr>
          <a:xfrm>
            <a:off x="0" y="0"/>
            <a:ext cx="258600"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g313812836c4_0_109"/>
          <p:cNvSpPr/>
          <p:nvPr/>
        </p:nvSpPr>
        <p:spPr>
          <a:xfrm>
            <a:off x="258618" y="6369063"/>
            <a:ext cx="11933400" cy="4890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g313812836c4_0_109"/>
          <p:cNvSpPr txBox="1"/>
          <p:nvPr>
            <p:ph type="title"/>
          </p:nvPr>
        </p:nvSpPr>
        <p:spPr>
          <a:xfrm>
            <a:off x="406400" y="897920"/>
            <a:ext cx="11394300" cy="7929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Black"/>
              <a:buNone/>
              <a:defRPr b="0" i="0" sz="4400" u="none" cap="none" strike="noStrike">
                <a:solidFill>
                  <a:schemeClr val="dk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Google Shape;98;g313812836c4_0_109"/>
          <p:cNvSpPr txBox="1"/>
          <p:nvPr>
            <p:ph idx="1" type="body"/>
          </p:nvPr>
        </p:nvSpPr>
        <p:spPr>
          <a:xfrm>
            <a:off x="406400" y="1825624"/>
            <a:ext cx="11394300" cy="4371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 name="Google Shape;99;g313812836c4_0_109"/>
          <p:cNvSpPr txBox="1"/>
          <p:nvPr>
            <p:ph idx="10" type="dt"/>
          </p:nvPr>
        </p:nvSpPr>
        <p:spPr>
          <a:xfrm>
            <a:off x="258626" y="6430975"/>
            <a:ext cx="2932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Lexend Light"/>
              <a:buNone/>
              <a:defRPr b="0" i="0" sz="1400" u="none" cap="none" strike="noStrike">
                <a:solidFill>
                  <a:schemeClr val="lt1"/>
                </a:solidFill>
                <a:latin typeface="Lexend Light"/>
                <a:ea typeface="Lexend Light"/>
                <a:cs typeface="Lexend Light"/>
                <a:sym typeface="Lexend Light"/>
              </a:defRPr>
            </a:lvl1pPr>
            <a:lvl2pPr lvl="1"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2pPr>
            <a:lvl3pPr lvl="2"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3pPr>
            <a:lvl4pPr lvl="3"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4pPr>
            <a:lvl5pPr lvl="4"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5pPr>
            <a:lvl6pPr lvl="5"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6pPr>
            <a:lvl7pPr lvl="6"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7pPr>
            <a:lvl8pPr lvl="7"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8pPr>
            <a:lvl9pPr lvl="8"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9pPr>
          </a:lstStyle>
          <a:p/>
        </p:txBody>
      </p:sp>
      <p:sp>
        <p:nvSpPr>
          <p:cNvPr id="100" name="Google Shape;100;g313812836c4_0_109"/>
          <p:cNvSpPr txBox="1"/>
          <p:nvPr>
            <p:ph idx="11" type="ftr"/>
          </p:nvPr>
        </p:nvSpPr>
        <p:spPr>
          <a:xfrm>
            <a:off x="4024283" y="6430651"/>
            <a:ext cx="4402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Lexend Light"/>
              <a:buNone/>
              <a:defRPr b="0" i="0" sz="1400" u="none" cap="none" strike="noStrike">
                <a:solidFill>
                  <a:srgbClr val="D8D8D8"/>
                </a:solidFill>
                <a:latin typeface="Lexend Light"/>
                <a:ea typeface="Lexend Light"/>
                <a:cs typeface="Lexend Light"/>
                <a:sym typeface="Lexend Light"/>
              </a:defRPr>
            </a:lvl1pPr>
            <a:lvl2pPr lvl="1"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2pPr>
            <a:lvl3pPr lvl="2"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3pPr>
            <a:lvl4pPr lvl="3"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4pPr>
            <a:lvl5pPr lvl="4"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5pPr>
            <a:lvl6pPr lvl="5"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6pPr>
            <a:lvl7pPr lvl="6"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7pPr>
            <a:lvl8pPr lvl="7"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8pPr>
            <a:lvl9pPr lvl="8" marR="0" rtl="0" algn="l">
              <a:lnSpc>
                <a:spcPct val="100000"/>
              </a:lnSpc>
              <a:spcBef>
                <a:spcPts val="0"/>
              </a:spcBef>
              <a:spcAft>
                <a:spcPts val="0"/>
              </a:spcAft>
              <a:buClr>
                <a:srgbClr val="000000"/>
              </a:buClr>
              <a:buSzPts val="1400"/>
              <a:buFont typeface="Lexend Light"/>
              <a:buNone/>
              <a:defRPr b="0" i="0" sz="1400" u="none" cap="none" strike="noStrike">
                <a:solidFill>
                  <a:schemeClr val="dk1"/>
                </a:solidFill>
                <a:latin typeface="Lexend Light"/>
                <a:ea typeface="Lexend Light"/>
                <a:cs typeface="Lexend Light"/>
                <a:sym typeface="Lexend Light"/>
              </a:defRPr>
            </a:lvl9pPr>
          </a:lstStyle>
          <a:p/>
        </p:txBody>
      </p:sp>
      <p:sp>
        <p:nvSpPr>
          <p:cNvPr id="101" name="Google Shape;101;g313812836c4_0_109"/>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pic>
        <p:nvPicPr>
          <p:cNvPr id="102" name="Google Shape;102;g313812836c4_0_109"/>
          <p:cNvPicPr preferRelativeResize="0"/>
          <p:nvPr/>
        </p:nvPicPr>
        <p:blipFill rotWithShape="1">
          <a:blip r:embed="rId1">
            <a:alphaModFix/>
          </a:blip>
          <a:srcRect b="0" l="0" r="0" t="0"/>
          <a:stretch/>
        </p:blipFill>
        <p:spPr>
          <a:xfrm>
            <a:off x="9510622" y="0"/>
            <a:ext cx="2680709" cy="8979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g313812836c4_0_700"/>
          <p:cNvSpPr/>
          <p:nvPr/>
        </p:nvSpPr>
        <p:spPr>
          <a:xfrm>
            <a:off x="0" y="0"/>
            <a:ext cx="258900"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89" name="Google Shape;189;g313812836c4_0_700"/>
          <p:cNvSpPr/>
          <p:nvPr/>
        </p:nvSpPr>
        <p:spPr>
          <a:xfrm>
            <a:off x="258618" y="6369063"/>
            <a:ext cx="11933100" cy="4893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90" name="Google Shape;190;g313812836c4_0_700"/>
          <p:cNvSpPr txBox="1"/>
          <p:nvPr>
            <p:ph type="title"/>
          </p:nvPr>
        </p:nvSpPr>
        <p:spPr>
          <a:xfrm>
            <a:off x="406400" y="897920"/>
            <a:ext cx="11394000" cy="7929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Black"/>
              <a:buNone/>
              <a:defRPr b="0" i="0" sz="4400" u="none" cap="none" strike="noStrike">
                <a:solidFill>
                  <a:schemeClr val="dk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91" name="Google Shape;191;g313812836c4_0_700"/>
          <p:cNvSpPr txBox="1"/>
          <p:nvPr>
            <p:ph idx="1" type="body"/>
          </p:nvPr>
        </p:nvSpPr>
        <p:spPr>
          <a:xfrm>
            <a:off x="406400" y="1825624"/>
            <a:ext cx="11394000" cy="4371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192" name="Google Shape;192;g313812836c4_0_700"/>
          <p:cNvSpPr txBox="1"/>
          <p:nvPr>
            <p:ph idx="10" type="dt"/>
          </p:nvPr>
        </p:nvSpPr>
        <p:spPr>
          <a:xfrm>
            <a:off x="258626" y="6430975"/>
            <a:ext cx="29328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Lexend Light"/>
              <a:buNone/>
              <a:defRPr b="0" i="0" sz="1500" u="none" cap="none" strike="noStrike">
                <a:solidFill>
                  <a:schemeClr val="lt1"/>
                </a:solidFill>
                <a:latin typeface="Lexend Light"/>
                <a:ea typeface="Lexend Light"/>
                <a:cs typeface="Lexend Light"/>
                <a:sym typeface="Lexend Light"/>
              </a:defRPr>
            </a:lvl1pPr>
            <a:lvl2pPr lvl="1"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2pPr>
            <a:lvl3pPr lvl="2"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3pPr>
            <a:lvl4pPr lvl="3"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4pPr>
            <a:lvl5pPr lvl="4"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5pPr>
            <a:lvl6pPr lvl="5"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6pPr>
            <a:lvl7pPr lvl="6"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7pPr>
            <a:lvl8pPr lvl="7"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8pPr>
            <a:lvl9pPr lvl="8"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9pPr>
          </a:lstStyle>
          <a:p/>
        </p:txBody>
      </p:sp>
      <p:sp>
        <p:nvSpPr>
          <p:cNvPr id="193" name="Google Shape;193;g313812836c4_0_700"/>
          <p:cNvSpPr txBox="1"/>
          <p:nvPr>
            <p:ph idx="11" type="ftr"/>
          </p:nvPr>
        </p:nvSpPr>
        <p:spPr>
          <a:xfrm>
            <a:off x="4024283" y="6430651"/>
            <a:ext cx="44019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Lexend Light"/>
              <a:buNone/>
              <a:defRPr b="0" i="0" sz="1500" u="none" cap="none" strike="noStrike">
                <a:solidFill>
                  <a:srgbClr val="D8D8D8"/>
                </a:solidFill>
                <a:latin typeface="Lexend Light"/>
                <a:ea typeface="Lexend Light"/>
                <a:cs typeface="Lexend Light"/>
                <a:sym typeface="Lexend Light"/>
              </a:defRPr>
            </a:lvl1pPr>
            <a:lvl2pPr lvl="1"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2pPr>
            <a:lvl3pPr lvl="2"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3pPr>
            <a:lvl4pPr lvl="3"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4pPr>
            <a:lvl5pPr lvl="4"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5pPr>
            <a:lvl6pPr lvl="5"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6pPr>
            <a:lvl7pPr lvl="6"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7pPr>
            <a:lvl8pPr lvl="7"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8pPr>
            <a:lvl9pPr lvl="8" marR="0" rtl="0" algn="l">
              <a:lnSpc>
                <a:spcPct val="100000"/>
              </a:lnSpc>
              <a:spcBef>
                <a:spcPts val="0"/>
              </a:spcBef>
              <a:spcAft>
                <a:spcPts val="0"/>
              </a:spcAft>
              <a:buClr>
                <a:srgbClr val="000000"/>
              </a:buClr>
              <a:buSzPts val="1500"/>
              <a:buFont typeface="Lexend Light"/>
              <a:buNone/>
              <a:defRPr b="0" i="0" sz="1500" u="none" cap="none" strike="noStrike">
                <a:solidFill>
                  <a:schemeClr val="dk1"/>
                </a:solidFill>
                <a:latin typeface="Lexend Light"/>
                <a:ea typeface="Lexend Light"/>
                <a:cs typeface="Lexend Light"/>
                <a:sym typeface="Lexend Light"/>
              </a:defRPr>
            </a:lvl9pPr>
          </a:lstStyle>
          <a:p/>
        </p:txBody>
      </p:sp>
      <p:sp>
        <p:nvSpPr>
          <p:cNvPr id="194" name="Google Shape;194;g313812836c4_0_700"/>
          <p:cNvSpPr txBox="1"/>
          <p:nvPr>
            <p:ph idx="12" type="sldNum"/>
          </p:nvPr>
        </p:nvSpPr>
        <p:spPr>
          <a:xfrm>
            <a:off x="10861040" y="6430967"/>
            <a:ext cx="939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pic>
        <p:nvPicPr>
          <p:cNvPr id="195" name="Google Shape;195;g313812836c4_0_700"/>
          <p:cNvPicPr preferRelativeResize="0"/>
          <p:nvPr/>
        </p:nvPicPr>
        <p:blipFill rotWithShape="1">
          <a:blip r:embed="rId1">
            <a:alphaModFix/>
          </a:blip>
          <a:srcRect b="0" l="0" r="0" t="0"/>
          <a:stretch/>
        </p:blipFill>
        <p:spPr>
          <a:xfrm>
            <a:off x="9510622" y="0"/>
            <a:ext cx="2680709" cy="8979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mailto:asnimbarte@mix.wvu.edu" TargetMode="External"/><Relationship Id="rId4" Type="http://schemas.openxmlformats.org/officeDocument/2006/relationships/hyperlink" Target="mailto:chris.moore@mail.wvu.edu" TargetMode="External"/><Relationship Id="rId5" Type="http://schemas.openxmlformats.org/officeDocument/2006/relationships/hyperlink" Target="http://www.youtube.com/@BetterBuildingsDOE" TargetMode="External"/><Relationship Id="rId6" Type="http://schemas.openxmlformats.org/officeDocument/2006/relationships/hyperlink" Target="https://measur.ornl.gov/assets/user-manuals/Fans-User-Manual.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nrel.gov/docs/fy03osti/29166.pdf" TargetMode="External"/><Relationship Id="rId4" Type="http://schemas.openxmlformats.org/officeDocument/2006/relationships/hyperlink" Target="https://www.greenheck.com/products/air-movement/fans/blowers/centrifugal-industrial-fans" TargetMode="External"/><Relationship Id="rId5" Type="http://schemas.openxmlformats.org/officeDocument/2006/relationships/hyperlink" Target="https://hartzellairmovement.com/" TargetMode="External"/><Relationship Id="rId6" Type="http://schemas.openxmlformats.org/officeDocument/2006/relationships/hyperlink" Target="https://www.energy.gov/eere/iedo/fan-systems" TargetMode="External"/><Relationship Id="rId7" Type="http://schemas.openxmlformats.org/officeDocument/2006/relationships/hyperlink" Target="https://betterbuildingssolutioncenter.energy.gov/better-plants/fan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pic>
        <p:nvPicPr>
          <p:cNvPr id="284" name="Google Shape;284;g3137c824777_1_99"/>
          <p:cNvPicPr preferRelativeResize="0"/>
          <p:nvPr/>
        </p:nvPicPr>
        <p:blipFill rotWithShape="1">
          <a:blip r:embed="rId4">
            <a:alphaModFix amt="86000"/>
          </a:blip>
          <a:srcRect b="0" l="2104" r="0" t="4351"/>
          <a:stretch/>
        </p:blipFill>
        <p:spPr>
          <a:xfrm>
            <a:off x="256032" y="2427904"/>
            <a:ext cx="11935967" cy="1404984"/>
          </a:xfrm>
          <a:prstGeom prst="rect">
            <a:avLst/>
          </a:prstGeom>
          <a:solidFill>
            <a:schemeClr val="dk1">
              <a:alpha val="14509"/>
            </a:schemeClr>
          </a:solidFill>
          <a:ln>
            <a:noFill/>
          </a:ln>
        </p:spPr>
      </p:pic>
      <p:sp>
        <p:nvSpPr>
          <p:cNvPr id="285" name="Google Shape;285;g3137c824777_1_99"/>
          <p:cNvSpPr txBox="1"/>
          <p:nvPr>
            <p:ph idx="1" type="subTitle"/>
          </p:nvPr>
        </p:nvSpPr>
        <p:spPr>
          <a:xfrm>
            <a:off x="256032" y="3832912"/>
            <a:ext cx="11936100" cy="664500"/>
          </a:xfrm>
          <a:prstGeom prst="rect">
            <a:avLst/>
          </a:prstGeom>
          <a:solidFill>
            <a:srgbClr val="EAAB29"/>
          </a:solidFill>
          <a:ln>
            <a:noFill/>
          </a:ln>
        </p:spPr>
        <p:txBody>
          <a:bodyPr anchorCtr="0" anchor="t" bIns="45700" lIns="91425" spcFirstLastPara="1" rIns="91425" wrap="square" tIns="45700">
            <a:normAutofit fontScale="77500" lnSpcReduction="20000"/>
          </a:bodyPr>
          <a:lstStyle/>
          <a:p>
            <a:pPr indent="0" lvl="0" marL="0" rtl="0" algn="ctr">
              <a:lnSpc>
                <a:spcPct val="100000"/>
              </a:lnSpc>
              <a:spcBef>
                <a:spcPts val="0"/>
              </a:spcBef>
              <a:spcAft>
                <a:spcPts val="0"/>
              </a:spcAft>
              <a:buClr>
                <a:schemeClr val="dk1"/>
              </a:buClr>
              <a:buSzPct val="100000"/>
              <a:buFont typeface="Arial"/>
              <a:buNone/>
            </a:pPr>
            <a:r>
              <a:rPr lang="en-US" sz="5600">
                <a:solidFill>
                  <a:srgbClr val="1A1A1A"/>
                </a:solidFill>
                <a:latin typeface="Lexend"/>
                <a:ea typeface="Lexend"/>
                <a:cs typeface="Lexend"/>
                <a:sym typeface="Lexend"/>
              </a:rPr>
              <a:t>Fan Assessment using MEASUR</a:t>
            </a:r>
            <a:endParaRPr>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137c824777_1_658"/>
          <p:cNvSpPr txBox="1"/>
          <p:nvPr>
            <p:ph type="title"/>
          </p:nvPr>
        </p:nvSpPr>
        <p:spPr>
          <a:xfrm>
            <a:off x="261216" y="0"/>
            <a:ext cx="63957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u="sng">
                <a:latin typeface="Lexend"/>
                <a:ea typeface="Lexend"/>
                <a:cs typeface="Lexend"/>
                <a:sym typeface="Lexend"/>
              </a:rPr>
              <a:t>Maintenance</a:t>
            </a:r>
            <a:endParaRPr>
              <a:latin typeface="Lexend"/>
              <a:ea typeface="Lexend"/>
              <a:cs typeface="Lexend"/>
              <a:sym typeface="Lexend"/>
            </a:endParaRPr>
          </a:p>
        </p:txBody>
      </p:sp>
      <p:sp>
        <p:nvSpPr>
          <p:cNvPr id="368" name="Google Shape;368;g3137c824777_1_658"/>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369" name="Google Shape;369;g3137c824777_1_658"/>
          <p:cNvSpPr txBox="1"/>
          <p:nvPr>
            <p:ph idx="1" type="body"/>
          </p:nvPr>
        </p:nvSpPr>
        <p:spPr>
          <a:xfrm>
            <a:off x="4378500" y="1495575"/>
            <a:ext cx="7684500" cy="4536000"/>
          </a:xfrm>
          <a:prstGeom prst="rect">
            <a:avLst/>
          </a:prstGeom>
          <a:noFill/>
          <a:ln>
            <a:noFill/>
          </a:ln>
        </p:spPr>
        <p:txBody>
          <a:bodyPr anchorCtr="0" anchor="t" bIns="121875" lIns="121875" spcFirstLastPara="1" rIns="121875" wrap="square" tIns="121875">
            <a:noAutofit/>
          </a:bodyPr>
          <a:lstStyle/>
          <a:p>
            <a:pPr indent="-381000" lvl="0" marL="457200" rtl="0" algn="l">
              <a:lnSpc>
                <a:spcPct val="150000"/>
              </a:lnSpc>
              <a:spcBef>
                <a:spcPts val="0"/>
              </a:spcBef>
              <a:spcAft>
                <a:spcPts val="0"/>
              </a:spcAft>
              <a:buSzPts val="2400"/>
              <a:buFont typeface="Lexend Light"/>
              <a:buAutoNum type="arabicPeriod"/>
            </a:pPr>
            <a:r>
              <a:rPr lang="en-US" sz="2400">
                <a:latin typeface="Lexend Light"/>
                <a:ea typeface="Lexend Light"/>
                <a:cs typeface="Lexend Light"/>
                <a:sym typeface="Lexend Light"/>
              </a:rPr>
              <a:t>Improper maintenance can lead to fan failure and unscheduled downtime.</a:t>
            </a:r>
            <a:endParaRPr sz="2400">
              <a:latin typeface="Lexend Light"/>
              <a:ea typeface="Lexend Light"/>
              <a:cs typeface="Lexend Light"/>
              <a:sym typeface="Lexend Light"/>
            </a:endParaRPr>
          </a:p>
          <a:p>
            <a:pPr indent="0" lvl="0" marL="0" rtl="0" algn="l">
              <a:lnSpc>
                <a:spcPct val="150000"/>
              </a:lnSpc>
              <a:spcBef>
                <a:spcPts val="0"/>
              </a:spcBef>
              <a:spcAft>
                <a:spcPts val="0"/>
              </a:spcAft>
              <a:buSzPts val="1800"/>
              <a:buNone/>
            </a:pPr>
            <a:r>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AutoNum type="arabicPeriod"/>
            </a:pPr>
            <a:r>
              <a:rPr lang="en-US" sz="2400">
                <a:latin typeface="Lexend Light"/>
                <a:ea typeface="Lexend Light"/>
                <a:cs typeface="Lexend Light"/>
                <a:sym typeface="Lexend Light"/>
              </a:rPr>
              <a:t>Things to know: </a:t>
            </a:r>
            <a:endParaRPr sz="2400">
              <a:latin typeface="Lexend Light"/>
              <a:ea typeface="Lexend Light"/>
              <a:cs typeface="Lexend Light"/>
              <a:sym typeface="Lexend Light"/>
            </a:endParaRPr>
          </a:p>
          <a:p>
            <a:pPr indent="-381000" lvl="0" marL="85725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Common maintenance tasks for fan systems Maintenance schedules </a:t>
            </a:r>
            <a:endParaRPr sz="2400">
              <a:latin typeface="Lexend Light"/>
              <a:ea typeface="Lexend Light"/>
              <a:cs typeface="Lexend Light"/>
              <a:sym typeface="Lexend Light"/>
            </a:endParaRPr>
          </a:p>
          <a:p>
            <a:pPr indent="-381000" lvl="0" marL="85725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Predictive maintenance </a:t>
            </a:r>
            <a:endParaRPr sz="2400">
              <a:latin typeface="Lexend Light"/>
              <a:ea typeface="Lexend Light"/>
              <a:cs typeface="Lexend Light"/>
              <a:sym typeface="Lexend Light"/>
            </a:endParaRPr>
          </a:p>
          <a:p>
            <a:pPr indent="-381000" lvl="0" marL="85725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Recordkeeping</a:t>
            </a:r>
            <a:endParaRPr sz="2400">
              <a:latin typeface="Lexend Light"/>
              <a:ea typeface="Lexend Light"/>
              <a:cs typeface="Lexend Light"/>
              <a:sym typeface="Lexend Light"/>
            </a:endParaRPr>
          </a:p>
        </p:txBody>
      </p:sp>
      <p:pic>
        <p:nvPicPr>
          <p:cNvPr id="370" name="Google Shape;370;g3137c824777_1_658"/>
          <p:cNvPicPr preferRelativeResize="0"/>
          <p:nvPr/>
        </p:nvPicPr>
        <p:blipFill rotWithShape="1">
          <a:blip r:embed="rId3">
            <a:alphaModFix/>
          </a:blip>
          <a:srcRect b="0" l="0" r="0" t="0"/>
          <a:stretch/>
        </p:blipFill>
        <p:spPr>
          <a:xfrm>
            <a:off x="545975" y="1600200"/>
            <a:ext cx="3657600" cy="36576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137c824777_1_669"/>
          <p:cNvSpPr txBox="1"/>
          <p:nvPr>
            <p:ph type="title"/>
          </p:nvPr>
        </p:nvSpPr>
        <p:spPr>
          <a:xfrm>
            <a:off x="261225" y="0"/>
            <a:ext cx="78858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u="sng">
                <a:latin typeface="Lexend"/>
                <a:ea typeface="Lexend"/>
                <a:cs typeface="Lexend"/>
                <a:sym typeface="Lexend"/>
              </a:rPr>
              <a:t>Common Maintenance Task</a:t>
            </a:r>
            <a:endParaRPr>
              <a:latin typeface="Lexend"/>
              <a:ea typeface="Lexend"/>
              <a:cs typeface="Lexend"/>
              <a:sym typeface="Lexend"/>
            </a:endParaRPr>
          </a:p>
        </p:txBody>
      </p:sp>
      <p:sp>
        <p:nvSpPr>
          <p:cNvPr id="376" name="Google Shape;376;g3137c824777_1_669"/>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377" name="Google Shape;377;g3137c824777_1_669"/>
          <p:cNvSpPr txBox="1"/>
          <p:nvPr>
            <p:ph idx="1" type="body"/>
          </p:nvPr>
        </p:nvSpPr>
        <p:spPr>
          <a:xfrm>
            <a:off x="1279650" y="1180625"/>
            <a:ext cx="9632700" cy="2243400"/>
          </a:xfrm>
          <a:prstGeom prst="rect">
            <a:avLst/>
          </a:prstGeom>
          <a:noFill/>
          <a:ln>
            <a:noFill/>
          </a:ln>
        </p:spPr>
        <p:txBody>
          <a:bodyPr anchorCtr="0" anchor="t" bIns="121875" lIns="121875" spcFirstLastPara="1" rIns="121875" wrap="square" tIns="121875">
            <a:noAutofit/>
          </a:bodyPr>
          <a:lstStyle/>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Timely and periodic inspection of all fan system components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Fan cleaning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Repair, lubricate, or replace bearings, fan belt, and motor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Check for leaks in the fan system</a:t>
            </a:r>
            <a:endParaRPr sz="2400">
              <a:latin typeface="Lexend Light"/>
              <a:ea typeface="Lexend Light"/>
              <a:cs typeface="Lexend Light"/>
              <a:sym typeface="Lexend Light"/>
            </a:endParaRPr>
          </a:p>
        </p:txBody>
      </p:sp>
      <p:pic>
        <p:nvPicPr>
          <p:cNvPr id="378" name="Google Shape;378;g3137c824777_1_669"/>
          <p:cNvPicPr preferRelativeResize="0"/>
          <p:nvPr/>
        </p:nvPicPr>
        <p:blipFill rotWithShape="1">
          <a:blip r:embed="rId3">
            <a:alphaModFix/>
          </a:blip>
          <a:srcRect b="0" l="0" r="0" t="0"/>
          <a:stretch/>
        </p:blipFill>
        <p:spPr>
          <a:xfrm>
            <a:off x="2209800" y="3971650"/>
            <a:ext cx="1828800" cy="1828800"/>
          </a:xfrm>
          <a:prstGeom prst="rect">
            <a:avLst/>
          </a:prstGeom>
          <a:noFill/>
          <a:ln cap="flat" cmpd="sng" w="9525">
            <a:solidFill>
              <a:schemeClr val="dk2"/>
            </a:solidFill>
            <a:prstDash val="solid"/>
            <a:round/>
            <a:headEnd len="sm" w="sm" type="none"/>
            <a:tailEnd len="sm" w="sm" type="none"/>
          </a:ln>
        </p:spPr>
      </p:pic>
      <p:pic>
        <p:nvPicPr>
          <p:cNvPr id="379" name="Google Shape;379;g3137c824777_1_669"/>
          <p:cNvPicPr preferRelativeResize="0"/>
          <p:nvPr/>
        </p:nvPicPr>
        <p:blipFill rotWithShape="1">
          <a:blip r:embed="rId4">
            <a:alphaModFix/>
          </a:blip>
          <a:srcRect b="0" l="0" r="0" t="0"/>
          <a:stretch/>
        </p:blipFill>
        <p:spPr>
          <a:xfrm>
            <a:off x="4191000" y="3971650"/>
            <a:ext cx="1828800" cy="1828800"/>
          </a:xfrm>
          <a:prstGeom prst="rect">
            <a:avLst/>
          </a:prstGeom>
          <a:noFill/>
          <a:ln cap="flat" cmpd="sng" w="9525">
            <a:solidFill>
              <a:schemeClr val="dk2"/>
            </a:solidFill>
            <a:prstDash val="solid"/>
            <a:round/>
            <a:headEnd len="sm" w="sm" type="none"/>
            <a:tailEnd len="sm" w="sm" type="none"/>
          </a:ln>
        </p:spPr>
      </p:pic>
      <p:pic>
        <p:nvPicPr>
          <p:cNvPr id="380" name="Google Shape;380;g3137c824777_1_669"/>
          <p:cNvPicPr preferRelativeResize="0"/>
          <p:nvPr/>
        </p:nvPicPr>
        <p:blipFill rotWithShape="1">
          <a:blip r:embed="rId5">
            <a:alphaModFix/>
          </a:blip>
          <a:srcRect b="0" l="0" r="0" t="0"/>
          <a:stretch/>
        </p:blipFill>
        <p:spPr>
          <a:xfrm>
            <a:off x="6172200" y="3971650"/>
            <a:ext cx="1828800" cy="1828800"/>
          </a:xfrm>
          <a:prstGeom prst="rect">
            <a:avLst/>
          </a:prstGeom>
          <a:noFill/>
          <a:ln cap="flat" cmpd="sng" w="9525">
            <a:solidFill>
              <a:schemeClr val="dk2"/>
            </a:solidFill>
            <a:prstDash val="solid"/>
            <a:round/>
            <a:headEnd len="sm" w="sm" type="none"/>
            <a:tailEnd len="sm" w="sm" type="none"/>
          </a:ln>
        </p:spPr>
      </p:pic>
      <p:pic>
        <p:nvPicPr>
          <p:cNvPr id="381" name="Google Shape;381;g3137c824777_1_669"/>
          <p:cNvPicPr preferRelativeResize="0"/>
          <p:nvPr/>
        </p:nvPicPr>
        <p:blipFill rotWithShape="1">
          <a:blip r:embed="rId6">
            <a:alphaModFix/>
          </a:blip>
          <a:srcRect b="0" l="0" r="0" t="0"/>
          <a:stretch/>
        </p:blipFill>
        <p:spPr>
          <a:xfrm>
            <a:off x="8153400" y="3971650"/>
            <a:ext cx="1828800" cy="18288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3137c824777_1_681"/>
          <p:cNvSpPr txBox="1"/>
          <p:nvPr>
            <p:ph type="title"/>
          </p:nvPr>
        </p:nvSpPr>
        <p:spPr>
          <a:xfrm>
            <a:off x="261225" y="0"/>
            <a:ext cx="78858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u="sng">
                <a:latin typeface="Lexend"/>
                <a:ea typeface="Lexend"/>
                <a:cs typeface="Lexend"/>
                <a:sym typeface="Lexend"/>
              </a:rPr>
              <a:t>Maintenance Schedules</a:t>
            </a:r>
            <a:endParaRPr>
              <a:latin typeface="Lexend"/>
              <a:ea typeface="Lexend"/>
              <a:cs typeface="Lexend"/>
              <a:sym typeface="Lexend"/>
            </a:endParaRPr>
          </a:p>
        </p:txBody>
      </p:sp>
      <p:sp>
        <p:nvSpPr>
          <p:cNvPr id="387" name="Google Shape;387;g3137c824777_1_681"/>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388" name="Google Shape;388;g3137c824777_1_681"/>
          <p:cNvSpPr txBox="1"/>
          <p:nvPr>
            <p:ph idx="1" type="body"/>
          </p:nvPr>
        </p:nvSpPr>
        <p:spPr>
          <a:xfrm>
            <a:off x="4781900" y="2297400"/>
            <a:ext cx="7055700" cy="2263200"/>
          </a:xfrm>
          <a:prstGeom prst="rect">
            <a:avLst/>
          </a:prstGeom>
          <a:noFill/>
          <a:ln>
            <a:noFill/>
          </a:ln>
        </p:spPr>
        <p:txBody>
          <a:bodyPr anchorCtr="0" anchor="t" bIns="121875" lIns="121875" spcFirstLastPara="1" rIns="121875" wrap="square" tIns="121875">
            <a:noAutofit/>
          </a:bodyPr>
          <a:lstStyle/>
          <a:p>
            <a:pPr indent="0" lvl="0" marL="0" rtl="0" algn="l">
              <a:lnSpc>
                <a:spcPct val="150000"/>
              </a:lnSpc>
              <a:spcBef>
                <a:spcPts val="0"/>
              </a:spcBef>
              <a:spcAft>
                <a:spcPts val="0"/>
              </a:spcAft>
              <a:buSzPts val="1800"/>
              <a:buNone/>
            </a:pPr>
            <a:r>
              <a:rPr lang="en-US" sz="2400">
                <a:latin typeface="Lexend Light"/>
                <a:ea typeface="Lexend Light"/>
                <a:cs typeface="Lexend Light"/>
                <a:sym typeface="Lexend Light"/>
              </a:rPr>
              <a:t>Length of intervals between maintenance schedules should be based on hours of operation, manufacturer recommendations, or prior experience with fan systems.</a:t>
            </a:r>
            <a:endParaRPr sz="2400">
              <a:latin typeface="Lexend Light"/>
              <a:ea typeface="Lexend Light"/>
              <a:cs typeface="Lexend Light"/>
              <a:sym typeface="Lexend Light"/>
            </a:endParaRPr>
          </a:p>
        </p:txBody>
      </p:sp>
      <p:pic>
        <p:nvPicPr>
          <p:cNvPr id="389" name="Google Shape;389;g3137c824777_1_681"/>
          <p:cNvPicPr preferRelativeResize="0"/>
          <p:nvPr/>
        </p:nvPicPr>
        <p:blipFill rotWithShape="1">
          <a:blip r:embed="rId3">
            <a:alphaModFix/>
          </a:blip>
          <a:srcRect b="0" l="0" r="0" t="0"/>
          <a:stretch/>
        </p:blipFill>
        <p:spPr>
          <a:xfrm>
            <a:off x="457200" y="1828800"/>
            <a:ext cx="3657600" cy="36576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3137c824777_1_856"/>
          <p:cNvSpPr txBox="1"/>
          <p:nvPr>
            <p:ph type="title"/>
          </p:nvPr>
        </p:nvSpPr>
        <p:spPr>
          <a:xfrm>
            <a:off x="261225" y="0"/>
            <a:ext cx="78858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u="sng">
                <a:latin typeface="Lexend"/>
                <a:ea typeface="Lexend"/>
                <a:cs typeface="Lexend"/>
                <a:sym typeface="Lexend"/>
              </a:rPr>
              <a:t>Predictive Maintenance</a:t>
            </a:r>
            <a:endParaRPr>
              <a:latin typeface="Lexend"/>
              <a:ea typeface="Lexend"/>
              <a:cs typeface="Lexend"/>
              <a:sym typeface="Lexend"/>
            </a:endParaRPr>
          </a:p>
        </p:txBody>
      </p:sp>
      <p:sp>
        <p:nvSpPr>
          <p:cNvPr id="395" name="Google Shape;395;g3137c824777_1_856"/>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396" name="Google Shape;396;g3137c824777_1_856"/>
          <p:cNvSpPr txBox="1"/>
          <p:nvPr>
            <p:ph idx="1" type="body"/>
          </p:nvPr>
        </p:nvSpPr>
        <p:spPr>
          <a:xfrm>
            <a:off x="4437525" y="1704600"/>
            <a:ext cx="7409700" cy="3906000"/>
          </a:xfrm>
          <a:prstGeom prst="rect">
            <a:avLst/>
          </a:prstGeom>
          <a:noFill/>
          <a:ln>
            <a:noFill/>
          </a:ln>
        </p:spPr>
        <p:txBody>
          <a:bodyPr anchorCtr="0" anchor="t" bIns="121875" lIns="121875" spcFirstLastPara="1" rIns="121875" wrap="square" tIns="121875">
            <a:noAutofit/>
          </a:bodyPr>
          <a:lstStyle/>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Vibration monitoring equipment and analysis software can detect early signs of a problem.</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Problems can be fixed before they worsen or lead to a complete shut-down.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These devices can be permanently installed with the fan and an alarm or safety shutdown system.</a:t>
            </a:r>
            <a:endParaRPr sz="2400">
              <a:latin typeface="Lexend Light"/>
              <a:ea typeface="Lexend Light"/>
              <a:cs typeface="Lexend Light"/>
              <a:sym typeface="Lexend Light"/>
            </a:endParaRPr>
          </a:p>
        </p:txBody>
      </p:sp>
      <p:pic>
        <p:nvPicPr>
          <p:cNvPr id="397" name="Google Shape;397;g3137c824777_1_856"/>
          <p:cNvPicPr preferRelativeResize="0"/>
          <p:nvPr/>
        </p:nvPicPr>
        <p:blipFill rotWithShape="1">
          <a:blip r:embed="rId3">
            <a:alphaModFix/>
          </a:blip>
          <a:srcRect b="0" l="0" r="0" t="0"/>
          <a:stretch/>
        </p:blipFill>
        <p:spPr>
          <a:xfrm>
            <a:off x="457200" y="1828800"/>
            <a:ext cx="3657600" cy="36576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137c824777_1_868"/>
          <p:cNvSpPr txBox="1"/>
          <p:nvPr>
            <p:ph type="title"/>
          </p:nvPr>
        </p:nvSpPr>
        <p:spPr>
          <a:xfrm>
            <a:off x="261225" y="0"/>
            <a:ext cx="78858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u="sng">
                <a:latin typeface="Lexend"/>
                <a:ea typeface="Lexend"/>
                <a:cs typeface="Lexend"/>
                <a:sym typeface="Lexend"/>
              </a:rPr>
              <a:t>Recordkeeping</a:t>
            </a:r>
            <a:endParaRPr>
              <a:latin typeface="Lexend"/>
              <a:ea typeface="Lexend"/>
              <a:cs typeface="Lexend"/>
              <a:sym typeface="Lexend"/>
            </a:endParaRPr>
          </a:p>
        </p:txBody>
      </p:sp>
      <p:sp>
        <p:nvSpPr>
          <p:cNvPr id="403" name="Google Shape;403;g3137c824777_1_868"/>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404" name="Google Shape;404;g3137c824777_1_868"/>
          <p:cNvSpPr txBox="1"/>
          <p:nvPr>
            <p:ph idx="1" type="body"/>
          </p:nvPr>
        </p:nvSpPr>
        <p:spPr>
          <a:xfrm>
            <a:off x="4348950" y="2173050"/>
            <a:ext cx="7409700" cy="2969100"/>
          </a:xfrm>
          <a:prstGeom prst="rect">
            <a:avLst/>
          </a:prstGeom>
          <a:noFill/>
          <a:ln>
            <a:noFill/>
          </a:ln>
        </p:spPr>
        <p:txBody>
          <a:bodyPr anchorCtr="0" anchor="t" bIns="121875" lIns="121875" spcFirstLastPara="1" rIns="121875" wrap="square" tIns="121875">
            <a:noAutofit/>
          </a:bodyPr>
          <a:lstStyle/>
          <a:p>
            <a:pPr indent="0" lvl="0" marL="457200" rtl="0" algn="l">
              <a:lnSpc>
                <a:spcPct val="150000"/>
              </a:lnSpc>
              <a:spcBef>
                <a:spcPts val="0"/>
              </a:spcBef>
              <a:spcAft>
                <a:spcPts val="0"/>
              </a:spcAft>
              <a:buSzPts val="1800"/>
              <a:buNone/>
            </a:pPr>
            <a:r>
              <a:rPr lang="en-US" sz="2400">
                <a:latin typeface="Lexend Light"/>
                <a:ea typeface="Lexend Light"/>
                <a:cs typeface="Lexend Light"/>
                <a:sym typeface="Lexend Light"/>
              </a:rPr>
              <a:t>Maintain a written log or record of inspection results and other problems, including repair histories, adjustments, and operator observations of working conditions that make the fan operation worse, etc.</a:t>
            </a:r>
            <a:endParaRPr sz="2400">
              <a:latin typeface="Lexend Light"/>
              <a:ea typeface="Lexend Light"/>
              <a:cs typeface="Lexend Light"/>
              <a:sym typeface="Lexend Light"/>
            </a:endParaRPr>
          </a:p>
        </p:txBody>
      </p:sp>
      <p:pic>
        <p:nvPicPr>
          <p:cNvPr id="405" name="Google Shape;405;g3137c824777_1_868"/>
          <p:cNvPicPr preferRelativeResize="0"/>
          <p:nvPr/>
        </p:nvPicPr>
        <p:blipFill rotWithShape="1">
          <a:blip r:embed="rId3">
            <a:alphaModFix/>
          </a:blip>
          <a:srcRect b="0" l="0" r="0" t="0"/>
          <a:stretch/>
        </p:blipFill>
        <p:spPr>
          <a:xfrm>
            <a:off x="462225" y="1600200"/>
            <a:ext cx="3657600" cy="36576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0" name="Shape 410"/>
        <p:cNvGrpSpPr/>
        <p:nvPr/>
      </p:nvGrpSpPr>
      <p:grpSpPr>
        <a:xfrm>
          <a:off x="0" y="0"/>
          <a:ext cx="0" cy="0"/>
          <a:chOff x="0" y="0"/>
          <a:chExt cx="0" cy="0"/>
        </a:xfrm>
      </p:grpSpPr>
      <p:sp>
        <p:nvSpPr>
          <p:cNvPr id="411" name="Google Shape;411;g313812836c4_0_101"/>
          <p:cNvSpPr txBox="1"/>
          <p:nvPr>
            <p:ph type="title"/>
          </p:nvPr>
        </p:nvSpPr>
        <p:spPr>
          <a:xfrm>
            <a:off x="3321698" y="2776538"/>
            <a:ext cx="75297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MEASUR: Fan System </a:t>
            </a:r>
            <a:endParaRPr>
              <a:latin typeface="Lexend Medium"/>
              <a:ea typeface="Lexend Medium"/>
              <a:cs typeface="Lexend Medium"/>
              <a:sym typeface="Lexend Medium"/>
            </a:endParaRPr>
          </a:p>
        </p:txBody>
      </p:sp>
      <p:sp>
        <p:nvSpPr>
          <p:cNvPr id="412" name="Google Shape;412;g313812836c4_0_101"/>
          <p:cNvSpPr txBox="1"/>
          <p:nvPr>
            <p:ph idx="12" type="sldNum"/>
          </p:nvPr>
        </p:nvSpPr>
        <p:spPr>
          <a:xfrm>
            <a:off x="11252090" y="6430667"/>
            <a:ext cx="939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13" name="Google Shape;413;g313812836c4_0_101"/>
          <p:cNvSpPr txBox="1"/>
          <p:nvPr>
            <p:ph idx="12" type="sldNum"/>
          </p:nvPr>
        </p:nvSpPr>
        <p:spPr>
          <a:xfrm>
            <a:off x="465678" y="6430638"/>
            <a:ext cx="11775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Lexend Light"/>
                <a:ea typeface="Lexend Light"/>
                <a:cs typeface="Lexend Light"/>
                <a:sym typeface="Lexend Light"/>
              </a:rPr>
              <a:t>1</a:t>
            </a:r>
            <a:r>
              <a:rPr lang="en-US"/>
              <a:t>1</a:t>
            </a:r>
            <a:r>
              <a:rPr lang="en-US" sz="1400">
                <a:latin typeface="Lexend Light"/>
                <a:ea typeface="Lexend Light"/>
                <a:cs typeface="Lexend Light"/>
                <a:sym typeface="Lexend Light"/>
              </a:rPr>
              <a:t>/</a:t>
            </a:r>
            <a:r>
              <a:rPr lang="en-US"/>
              <a:t>0</a:t>
            </a:r>
            <a:r>
              <a:rPr lang="en-US" sz="1400">
                <a:latin typeface="Lexend Light"/>
                <a:ea typeface="Lexend Light"/>
                <a:cs typeface="Lexend Light"/>
                <a:sym typeface="Lexend Light"/>
              </a:rPr>
              <a:t>9/2024</a:t>
            </a:r>
            <a:endParaRPr sz="1400">
              <a:latin typeface="Lexend Light"/>
              <a:ea typeface="Lexend Light"/>
              <a:cs typeface="Lexend Light"/>
              <a:sym typeface="Lexend Light"/>
            </a:endParaRPr>
          </a:p>
        </p:txBody>
      </p:sp>
      <p:sp>
        <p:nvSpPr>
          <p:cNvPr id="414" name="Google Shape;414;g313812836c4_0_101"/>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Lexend"/>
                <a:ea typeface="Lexend"/>
                <a:cs typeface="Lexend"/>
                <a:sym typeface="Lexend"/>
              </a:rPr>
              <a:t>Fan System</a:t>
            </a:r>
            <a:endParaRPr b="0">
              <a:latin typeface="Lexend"/>
              <a:ea typeface="Lexend"/>
              <a:cs typeface="Lexend"/>
              <a:sym typeface="Lexe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13812836c4_0_202"/>
          <p:cNvSpPr txBox="1"/>
          <p:nvPr>
            <p:ph type="title"/>
          </p:nvPr>
        </p:nvSpPr>
        <p:spPr>
          <a:xfrm>
            <a:off x="261225" y="0"/>
            <a:ext cx="78858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u="sng">
                <a:latin typeface="Lexend"/>
                <a:ea typeface="Lexend"/>
                <a:cs typeface="Lexend"/>
                <a:sym typeface="Lexend"/>
              </a:rPr>
              <a:t>What is MEASUR?</a:t>
            </a:r>
            <a:endParaRPr>
              <a:latin typeface="Lexend"/>
              <a:ea typeface="Lexend"/>
              <a:cs typeface="Lexend"/>
              <a:sym typeface="Lexend"/>
            </a:endParaRPr>
          </a:p>
        </p:txBody>
      </p:sp>
      <p:sp>
        <p:nvSpPr>
          <p:cNvPr id="420" name="Google Shape;420;g313812836c4_0_202"/>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421" name="Google Shape;421;g313812836c4_0_202"/>
          <p:cNvSpPr txBox="1"/>
          <p:nvPr>
            <p:ph idx="1" type="body"/>
          </p:nvPr>
        </p:nvSpPr>
        <p:spPr>
          <a:xfrm>
            <a:off x="491975" y="1456225"/>
            <a:ext cx="11580900" cy="4132200"/>
          </a:xfrm>
          <a:prstGeom prst="rect">
            <a:avLst/>
          </a:prstGeom>
          <a:noFill/>
          <a:ln>
            <a:noFill/>
          </a:ln>
        </p:spPr>
        <p:txBody>
          <a:bodyPr anchorCtr="0" anchor="t" bIns="121875" lIns="121875" spcFirstLastPara="1" rIns="121875" wrap="square" tIns="121875">
            <a:noAutofit/>
          </a:bodyPr>
          <a:lstStyle/>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MEASUR (Manufacturing Energy Assessment Software for Utility Reduction) is a toolkit developed by the Department of Energy (DOE).</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MEASUR is a series of tools and calculators (in one platform) that can perform investment grade energy analysis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It can also be used as smaller, stand-alone tools to perform simple calculations.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Free and open access</a:t>
            </a:r>
            <a:endParaRPr sz="2400">
              <a:latin typeface="Lexend Light"/>
              <a:ea typeface="Lexend Light"/>
              <a:cs typeface="Lexend Light"/>
              <a:sym typeface="Lexend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313812836c4_0_210"/>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FSAT (Fan System Assessment Tool</a:t>
            </a:r>
            <a:endParaRPr sz="4200">
              <a:latin typeface="Lexend"/>
              <a:ea typeface="Lexend"/>
              <a:cs typeface="Lexend"/>
              <a:sym typeface="Lexend"/>
            </a:endParaRPr>
          </a:p>
        </p:txBody>
      </p:sp>
      <p:sp>
        <p:nvSpPr>
          <p:cNvPr id="427" name="Google Shape;427;g313812836c4_0_210"/>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428" name="Google Shape;428;g313812836c4_0_210"/>
          <p:cNvSpPr txBox="1"/>
          <p:nvPr>
            <p:ph idx="1" type="body"/>
          </p:nvPr>
        </p:nvSpPr>
        <p:spPr>
          <a:xfrm>
            <a:off x="394100" y="1145988"/>
            <a:ext cx="11580900" cy="5047500"/>
          </a:xfrm>
          <a:prstGeom prst="rect">
            <a:avLst/>
          </a:prstGeom>
          <a:noFill/>
          <a:ln>
            <a:noFill/>
          </a:ln>
        </p:spPr>
        <p:txBody>
          <a:bodyPr anchorCtr="0" anchor="t" bIns="121875" lIns="121875" spcFirstLastPara="1" rIns="121875" wrap="square" tIns="121875">
            <a:noAutofit/>
          </a:bodyPr>
          <a:lstStyle/>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FSAT (Fan System Assessment Tool) is a tool within MEASUR.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FSAT helps users identify and evaluate potential energy savings opportunities in fan systems.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Can also assess various modifications to determine optimal system configurations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Users can test customized “what-if” operating scenarios to minimize energy consumption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Char char="•"/>
            </a:pPr>
            <a:r>
              <a:rPr lang="en-US" sz="2400">
                <a:latin typeface="Lexend Light"/>
                <a:ea typeface="Lexend Light"/>
                <a:cs typeface="Lexend Light"/>
                <a:sym typeface="Lexend Light"/>
              </a:rPr>
              <a:t>Automatic optimizer functionality (based on published fan efficiency and motor performance data)</a:t>
            </a:r>
            <a:endParaRPr sz="2400">
              <a:latin typeface="Lexend Light"/>
              <a:ea typeface="Lexend Light"/>
              <a:cs typeface="Lexend Light"/>
              <a:sym typeface="Lexend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3" name="Shape 433"/>
        <p:cNvGrpSpPr/>
        <p:nvPr/>
      </p:nvGrpSpPr>
      <p:grpSpPr>
        <a:xfrm>
          <a:off x="0" y="0"/>
          <a:ext cx="0" cy="0"/>
          <a:chOff x="0" y="0"/>
          <a:chExt cx="0" cy="0"/>
        </a:xfrm>
      </p:grpSpPr>
      <p:sp>
        <p:nvSpPr>
          <p:cNvPr id="434" name="Google Shape;434;g313812836c4_0_380"/>
          <p:cNvSpPr txBox="1"/>
          <p:nvPr>
            <p:ph type="title"/>
          </p:nvPr>
        </p:nvSpPr>
        <p:spPr>
          <a:xfrm>
            <a:off x="3321698" y="2776538"/>
            <a:ext cx="75297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Navigating MEASUR </a:t>
            </a:r>
            <a:endParaRPr>
              <a:latin typeface="Lexend Medium"/>
              <a:ea typeface="Lexend Medium"/>
              <a:cs typeface="Lexend Medium"/>
              <a:sym typeface="Lexend Medium"/>
            </a:endParaRPr>
          </a:p>
        </p:txBody>
      </p:sp>
      <p:sp>
        <p:nvSpPr>
          <p:cNvPr id="435" name="Google Shape;435;g313812836c4_0_380"/>
          <p:cNvSpPr txBox="1"/>
          <p:nvPr>
            <p:ph idx="12" type="sldNum"/>
          </p:nvPr>
        </p:nvSpPr>
        <p:spPr>
          <a:xfrm>
            <a:off x="11252090" y="6430667"/>
            <a:ext cx="939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36" name="Google Shape;436;g313812836c4_0_380"/>
          <p:cNvSpPr txBox="1"/>
          <p:nvPr>
            <p:ph idx="12" type="sldNum"/>
          </p:nvPr>
        </p:nvSpPr>
        <p:spPr>
          <a:xfrm>
            <a:off x="465678" y="6430638"/>
            <a:ext cx="11775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Lexend Light"/>
                <a:ea typeface="Lexend Light"/>
                <a:cs typeface="Lexend Light"/>
                <a:sym typeface="Lexend Light"/>
              </a:rPr>
              <a:t>1</a:t>
            </a:r>
            <a:r>
              <a:rPr lang="en-US"/>
              <a:t>1</a:t>
            </a:r>
            <a:r>
              <a:rPr lang="en-US" sz="1400">
                <a:latin typeface="Lexend Light"/>
                <a:ea typeface="Lexend Light"/>
                <a:cs typeface="Lexend Light"/>
                <a:sym typeface="Lexend Light"/>
              </a:rPr>
              <a:t>/</a:t>
            </a:r>
            <a:r>
              <a:rPr lang="en-US"/>
              <a:t>0</a:t>
            </a:r>
            <a:r>
              <a:rPr lang="en-US" sz="1400">
                <a:latin typeface="Lexend Light"/>
                <a:ea typeface="Lexend Light"/>
                <a:cs typeface="Lexend Light"/>
                <a:sym typeface="Lexend Light"/>
              </a:rPr>
              <a:t>9/2024</a:t>
            </a:r>
            <a:endParaRPr sz="1400">
              <a:latin typeface="Lexend Light"/>
              <a:ea typeface="Lexend Light"/>
              <a:cs typeface="Lexend Light"/>
              <a:sym typeface="Lexend Light"/>
            </a:endParaRPr>
          </a:p>
        </p:txBody>
      </p:sp>
      <p:sp>
        <p:nvSpPr>
          <p:cNvPr id="437" name="Google Shape;437;g313812836c4_0_380"/>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Lexend"/>
                <a:ea typeface="Lexend"/>
                <a:cs typeface="Lexend"/>
                <a:sym typeface="Lexend"/>
              </a:rPr>
              <a:t>Fan System</a:t>
            </a:r>
            <a:endParaRPr b="0">
              <a:latin typeface="Lexend"/>
              <a:ea typeface="Lexend"/>
              <a:cs typeface="Lexend"/>
              <a:sym typeface="Lexe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313812836c4_0_388"/>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Fan Assessment</a:t>
            </a:r>
            <a:endParaRPr sz="4200">
              <a:latin typeface="Lexend"/>
              <a:ea typeface="Lexend"/>
              <a:cs typeface="Lexend"/>
              <a:sym typeface="Lexend"/>
            </a:endParaRPr>
          </a:p>
        </p:txBody>
      </p:sp>
      <p:sp>
        <p:nvSpPr>
          <p:cNvPr id="443" name="Google Shape;443;g313812836c4_0_388"/>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pic>
        <p:nvPicPr>
          <p:cNvPr id="444" name="Google Shape;444;g313812836c4_0_388"/>
          <p:cNvPicPr preferRelativeResize="0"/>
          <p:nvPr/>
        </p:nvPicPr>
        <p:blipFill rotWithShape="1">
          <a:blip r:embed="rId3">
            <a:alphaModFix/>
          </a:blip>
          <a:srcRect b="0" l="0" r="0" t="0"/>
          <a:stretch/>
        </p:blipFill>
        <p:spPr>
          <a:xfrm>
            <a:off x="640075" y="974100"/>
            <a:ext cx="10972798" cy="5333774"/>
          </a:xfrm>
          <a:prstGeom prst="rect">
            <a:avLst/>
          </a:prstGeom>
          <a:noFill/>
          <a:ln cap="flat" cmpd="sng" w="9525">
            <a:solidFill>
              <a:srgbClr val="000000"/>
            </a:solidFill>
            <a:prstDash val="solid"/>
            <a:round/>
            <a:headEnd len="sm" w="sm" type="none"/>
            <a:tailEnd len="sm" w="sm" type="none"/>
          </a:ln>
        </p:spPr>
      </p:pic>
      <p:sp>
        <p:nvSpPr>
          <p:cNvPr id="445" name="Google Shape;445;g313812836c4_0_388"/>
          <p:cNvSpPr/>
          <p:nvPr/>
        </p:nvSpPr>
        <p:spPr>
          <a:xfrm>
            <a:off x="879105" y="3094667"/>
            <a:ext cx="878400" cy="14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6" name="Google Shape;446;g313812836c4_0_388"/>
          <p:cNvSpPr/>
          <p:nvPr/>
        </p:nvSpPr>
        <p:spPr>
          <a:xfrm>
            <a:off x="5995725" y="3898775"/>
            <a:ext cx="940200" cy="902700"/>
          </a:xfrm>
          <a:prstGeom prst="roundRect">
            <a:avLst>
              <a:gd fmla="val 0"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137c824777_1_200"/>
          <p:cNvSpPr txBox="1"/>
          <p:nvPr>
            <p:ph type="title"/>
          </p:nvPr>
        </p:nvSpPr>
        <p:spPr>
          <a:xfrm>
            <a:off x="268650" y="0"/>
            <a:ext cx="9216600" cy="792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Black"/>
              <a:buNone/>
            </a:pPr>
            <a:r>
              <a:rPr lang="en-US" u="sng">
                <a:latin typeface="Lexend"/>
                <a:ea typeface="Lexend"/>
                <a:cs typeface="Lexend"/>
                <a:sym typeface="Lexend"/>
              </a:rPr>
              <a:t>Contents</a:t>
            </a:r>
            <a:endParaRPr u="sng">
              <a:latin typeface="Lexend"/>
              <a:ea typeface="Lexend"/>
              <a:cs typeface="Lexend"/>
              <a:sym typeface="Lexend"/>
            </a:endParaRPr>
          </a:p>
        </p:txBody>
      </p:sp>
      <p:sp>
        <p:nvSpPr>
          <p:cNvPr id="291" name="Google Shape;291;g3137c824777_1_200"/>
          <p:cNvSpPr txBox="1"/>
          <p:nvPr>
            <p:ph idx="12" type="sldNum"/>
          </p:nvPr>
        </p:nvSpPr>
        <p:spPr>
          <a:xfrm>
            <a:off x="11252190" y="6430655"/>
            <a:ext cx="939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grpSp>
        <p:nvGrpSpPr>
          <p:cNvPr id="292" name="Google Shape;292;g3137c824777_1_200"/>
          <p:cNvGrpSpPr/>
          <p:nvPr/>
        </p:nvGrpSpPr>
        <p:grpSpPr>
          <a:xfrm>
            <a:off x="411300" y="1338787"/>
            <a:ext cx="11625383" cy="4180447"/>
            <a:chOff x="0" y="18787"/>
            <a:chExt cx="11395200" cy="3598560"/>
          </a:xfrm>
        </p:grpSpPr>
        <p:sp>
          <p:nvSpPr>
            <p:cNvPr id="293" name="Google Shape;293;g3137c824777_1_200"/>
            <p:cNvSpPr/>
            <p:nvPr/>
          </p:nvSpPr>
          <p:spPr>
            <a:xfrm>
              <a:off x="0" y="18787"/>
              <a:ext cx="11395200" cy="655200"/>
            </a:xfrm>
            <a:prstGeom prst="roundRect">
              <a:avLst>
                <a:gd fmla="val 16667" name="adj"/>
              </a:avLst>
            </a:prstGeom>
            <a:solidFill>
              <a:srgbClr val="EAAB2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Lexend"/>
                <a:ea typeface="Lexend"/>
                <a:cs typeface="Lexend"/>
                <a:sym typeface="Lexend"/>
              </a:endParaRPr>
            </a:p>
          </p:txBody>
        </p:sp>
        <p:sp>
          <p:nvSpPr>
            <p:cNvPr id="294" name="Google Shape;294;g3137c824777_1_200"/>
            <p:cNvSpPr txBox="1"/>
            <p:nvPr/>
          </p:nvSpPr>
          <p:spPr>
            <a:xfrm>
              <a:off x="31984" y="50771"/>
              <a:ext cx="11331000" cy="591300"/>
            </a:xfrm>
            <a:prstGeom prst="rect">
              <a:avLst/>
            </a:prstGeom>
            <a:noFill/>
            <a:ln>
              <a:noFill/>
            </a:ln>
          </p:spPr>
          <p:txBody>
            <a:bodyPr anchorCtr="0" anchor="ctr" bIns="106675" lIns="106675" spcFirstLastPara="1" rIns="106675" wrap="square" tIns="106675">
              <a:noAutofit/>
            </a:bodyPr>
            <a:lstStyle/>
            <a:p>
              <a:pPr indent="0" lvl="0" marL="152400" marR="0" rtl="0" algn="l">
                <a:lnSpc>
                  <a:spcPct val="70000"/>
                </a:lnSpc>
                <a:spcBef>
                  <a:spcPts val="1300"/>
                </a:spcBef>
                <a:spcAft>
                  <a:spcPts val="0"/>
                </a:spcAft>
                <a:buClr>
                  <a:schemeClr val="dk1"/>
                </a:buClr>
                <a:buSzPts val="1400"/>
                <a:buFont typeface="Arial"/>
                <a:buNone/>
              </a:pPr>
              <a:r>
                <a:rPr b="0" i="0" lang="en-US" sz="2800" u="none" cap="none" strike="noStrike">
                  <a:solidFill>
                    <a:schemeClr val="dk1"/>
                  </a:solidFill>
                  <a:latin typeface="Lexend"/>
                  <a:ea typeface="Lexend"/>
                  <a:cs typeface="Lexend"/>
                  <a:sym typeface="Lexend"/>
                </a:rPr>
                <a:t>Introduction to Fan System</a:t>
              </a:r>
              <a:endParaRPr b="0" i="0" sz="2800" u="none" cap="none" strike="noStrike">
                <a:solidFill>
                  <a:srgbClr val="000000"/>
                </a:solidFill>
                <a:latin typeface="Lexend"/>
                <a:ea typeface="Lexend"/>
                <a:cs typeface="Lexend"/>
                <a:sym typeface="Lexend"/>
              </a:endParaRPr>
            </a:p>
          </p:txBody>
        </p:sp>
        <p:sp>
          <p:nvSpPr>
            <p:cNvPr id="295" name="Google Shape;295;g3137c824777_1_200"/>
            <p:cNvSpPr/>
            <p:nvPr/>
          </p:nvSpPr>
          <p:spPr>
            <a:xfrm>
              <a:off x="0" y="754627"/>
              <a:ext cx="11395200" cy="655200"/>
            </a:xfrm>
            <a:prstGeom prst="roundRect">
              <a:avLst>
                <a:gd fmla="val 16667" name="adj"/>
              </a:avLst>
            </a:prstGeom>
            <a:solidFill>
              <a:srgbClr val="EAAB2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Lexend"/>
                <a:ea typeface="Lexend"/>
                <a:cs typeface="Lexend"/>
                <a:sym typeface="Lexend"/>
              </a:endParaRPr>
            </a:p>
          </p:txBody>
        </p:sp>
        <p:sp>
          <p:nvSpPr>
            <p:cNvPr id="296" name="Google Shape;296;g3137c824777_1_200"/>
            <p:cNvSpPr txBox="1"/>
            <p:nvPr/>
          </p:nvSpPr>
          <p:spPr>
            <a:xfrm>
              <a:off x="31984" y="786611"/>
              <a:ext cx="11331000" cy="591300"/>
            </a:xfrm>
            <a:prstGeom prst="rect">
              <a:avLst/>
            </a:prstGeom>
            <a:noFill/>
            <a:ln>
              <a:noFill/>
            </a:ln>
          </p:spPr>
          <p:txBody>
            <a:bodyPr anchorCtr="0" anchor="ctr" bIns="106675" lIns="106675" spcFirstLastPara="1" rIns="106675" wrap="square" tIns="106675">
              <a:noAutofit/>
            </a:bodyPr>
            <a:lstStyle/>
            <a:p>
              <a:pPr indent="0" lvl="0" marL="152400" marR="0" rtl="0" algn="l">
                <a:lnSpc>
                  <a:spcPct val="70000"/>
                </a:lnSpc>
                <a:spcBef>
                  <a:spcPts val="1300"/>
                </a:spcBef>
                <a:spcAft>
                  <a:spcPts val="0"/>
                </a:spcAft>
                <a:buClr>
                  <a:schemeClr val="dk1"/>
                </a:buClr>
                <a:buSzPts val="1400"/>
                <a:buFont typeface="Arial"/>
                <a:buNone/>
              </a:pPr>
              <a:r>
                <a:rPr b="0" i="0" lang="en-US" sz="2800" u="none" cap="none" strike="noStrike">
                  <a:solidFill>
                    <a:schemeClr val="dk1"/>
                  </a:solidFill>
                  <a:latin typeface="Lexend"/>
                  <a:ea typeface="Lexend"/>
                  <a:cs typeface="Lexend"/>
                  <a:sym typeface="Lexend"/>
                </a:rPr>
                <a:t>Best Practices for a Fan System</a:t>
              </a:r>
              <a:endParaRPr b="0" i="0" sz="2800" u="none" cap="none" strike="noStrike">
                <a:solidFill>
                  <a:srgbClr val="000000"/>
                </a:solidFill>
                <a:latin typeface="Lexend"/>
                <a:ea typeface="Lexend"/>
                <a:cs typeface="Lexend"/>
                <a:sym typeface="Lexend"/>
              </a:endParaRPr>
            </a:p>
          </p:txBody>
        </p:sp>
        <p:sp>
          <p:nvSpPr>
            <p:cNvPr id="297" name="Google Shape;297;g3137c824777_1_200"/>
            <p:cNvSpPr/>
            <p:nvPr/>
          </p:nvSpPr>
          <p:spPr>
            <a:xfrm>
              <a:off x="0" y="1490467"/>
              <a:ext cx="11395200" cy="655200"/>
            </a:xfrm>
            <a:prstGeom prst="roundRect">
              <a:avLst>
                <a:gd fmla="val 16667" name="adj"/>
              </a:avLst>
            </a:prstGeom>
            <a:solidFill>
              <a:srgbClr val="EAAB2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Lexend"/>
                <a:ea typeface="Lexend"/>
                <a:cs typeface="Lexend"/>
                <a:sym typeface="Lexend"/>
              </a:endParaRPr>
            </a:p>
          </p:txBody>
        </p:sp>
        <p:sp>
          <p:nvSpPr>
            <p:cNvPr id="298" name="Google Shape;298;g3137c824777_1_200"/>
            <p:cNvSpPr txBox="1"/>
            <p:nvPr/>
          </p:nvSpPr>
          <p:spPr>
            <a:xfrm>
              <a:off x="31984" y="1522451"/>
              <a:ext cx="11331000" cy="591300"/>
            </a:xfrm>
            <a:prstGeom prst="rect">
              <a:avLst/>
            </a:prstGeom>
            <a:noFill/>
            <a:ln>
              <a:noFill/>
            </a:ln>
          </p:spPr>
          <p:txBody>
            <a:bodyPr anchorCtr="0" anchor="ctr" bIns="106675" lIns="106675" spcFirstLastPara="1" rIns="106675" wrap="square" tIns="106675">
              <a:noAutofit/>
            </a:bodyPr>
            <a:lstStyle/>
            <a:p>
              <a:pPr indent="0" lvl="0" marL="152400" marR="0" rtl="0" algn="l">
                <a:lnSpc>
                  <a:spcPct val="70000"/>
                </a:lnSpc>
                <a:spcBef>
                  <a:spcPts val="1300"/>
                </a:spcBef>
                <a:spcAft>
                  <a:spcPts val="0"/>
                </a:spcAft>
                <a:buClr>
                  <a:schemeClr val="dk1"/>
                </a:buClr>
                <a:buSzPts val="1400"/>
                <a:buFont typeface="Arial"/>
                <a:buNone/>
              </a:pPr>
              <a:r>
                <a:rPr b="0" i="0" lang="en-US" sz="2800" u="none" cap="none" strike="noStrike">
                  <a:solidFill>
                    <a:schemeClr val="dk1"/>
                  </a:solidFill>
                  <a:latin typeface="Lexend"/>
                  <a:ea typeface="Lexend"/>
                  <a:cs typeface="Lexend"/>
                  <a:sym typeface="Lexend"/>
                </a:rPr>
                <a:t>Navigating MEASUR: Pump Assessment</a:t>
              </a:r>
              <a:endParaRPr b="0" i="0" sz="2800" u="none" cap="none" strike="noStrike">
                <a:solidFill>
                  <a:srgbClr val="000000"/>
                </a:solidFill>
                <a:latin typeface="Lexend"/>
                <a:ea typeface="Lexend"/>
                <a:cs typeface="Lexend"/>
                <a:sym typeface="Lexend"/>
              </a:endParaRPr>
            </a:p>
          </p:txBody>
        </p:sp>
        <p:sp>
          <p:nvSpPr>
            <p:cNvPr id="299" name="Google Shape;299;g3137c824777_1_200"/>
            <p:cNvSpPr/>
            <p:nvPr/>
          </p:nvSpPr>
          <p:spPr>
            <a:xfrm>
              <a:off x="0" y="2226307"/>
              <a:ext cx="11395200" cy="655200"/>
            </a:xfrm>
            <a:prstGeom prst="roundRect">
              <a:avLst>
                <a:gd fmla="val 16667" name="adj"/>
              </a:avLst>
            </a:prstGeom>
            <a:solidFill>
              <a:srgbClr val="EAAB2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Lexend"/>
                <a:ea typeface="Lexend"/>
                <a:cs typeface="Lexend"/>
                <a:sym typeface="Lexend"/>
              </a:endParaRPr>
            </a:p>
          </p:txBody>
        </p:sp>
        <p:sp>
          <p:nvSpPr>
            <p:cNvPr id="300" name="Google Shape;300;g3137c824777_1_200"/>
            <p:cNvSpPr txBox="1"/>
            <p:nvPr/>
          </p:nvSpPr>
          <p:spPr>
            <a:xfrm>
              <a:off x="31984" y="2258291"/>
              <a:ext cx="11331000" cy="591300"/>
            </a:xfrm>
            <a:prstGeom prst="rect">
              <a:avLst/>
            </a:prstGeom>
            <a:noFill/>
            <a:ln>
              <a:noFill/>
            </a:ln>
          </p:spPr>
          <p:txBody>
            <a:bodyPr anchorCtr="0" anchor="ctr" bIns="106675" lIns="106675" spcFirstLastPara="1" rIns="106675" wrap="square" tIns="106675">
              <a:noAutofit/>
            </a:bodyPr>
            <a:lstStyle/>
            <a:p>
              <a:pPr indent="0" lvl="0" marL="152400" marR="0" rtl="0" algn="l">
                <a:lnSpc>
                  <a:spcPct val="70000"/>
                </a:lnSpc>
                <a:spcBef>
                  <a:spcPts val="1300"/>
                </a:spcBef>
                <a:spcAft>
                  <a:spcPts val="0"/>
                </a:spcAft>
                <a:buClr>
                  <a:schemeClr val="dk1"/>
                </a:buClr>
                <a:buSzPts val="1400"/>
                <a:buFont typeface="Arial"/>
                <a:buNone/>
              </a:pPr>
              <a:r>
                <a:rPr b="0" i="0" lang="en-US" sz="2800" u="none" cap="none" strike="noStrike">
                  <a:solidFill>
                    <a:schemeClr val="dk1"/>
                  </a:solidFill>
                  <a:latin typeface="Lexend"/>
                  <a:ea typeface="Lexend"/>
                  <a:cs typeface="Lexend"/>
                  <a:sym typeface="Lexend"/>
                </a:rPr>
                <a:t>Applying Efficiency Recommendations in MEASUR</a:t>
              </a:r>
              <a:endParaRPr b="0" i="0" sz="2800" u="none" cap="none" strike="noStrike">
                <a:solidFill>
                  <a:srgbClr val="000000"/>
                </a:solidFill>
                <a:latin typeface="Lexend"/>
                <a:ea typeface="Lexend"/>
                <a:cs typeface="Lexend"/>
                <a:sym typeface="Lexend"/>
              </a:endParaRPr>
            </a:p>
          </p:txBody>
        </p:sp>
        <p:sp>
          <p:nvSpPr>
            <p:cNvPr id="301" name="Google Shape;301;g3137c824777_1_200"/>
            <p:cNvSpPr/>
            <p:nvPr/>
          </p:nvSpPr>
          <p:spPr>
            <a:xfrm>
              <a:off x="0" y="2962147"/>
              <a:ext cx="11395200" cy="655200"/>
            </a:xfrm>
            <a:prstGeom prst="roundRect">
              <a:avLst>
                <a:gd fmla="val 16667" name="adj"/>
              </a:avLst>
            </a:prstGeom>
            <a:solidFill>
              <a:srgbClr val="EAAB2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Lexend"/>
                <a:ea typeface="Lexend"/>
                <a:cs typeface="Lexend"/>
                <a:sym typeface="Lexend"/>
              </a:endParaRPr>
            </a:p>
          </p:txBody>
        </p:sp>
        <p:sp>
          <p:nvSpPr>
            <p:cNvPr id="302" name="Google Shape;302;g3137c824777_1_200"/>
            <p:cNvSpPr txBox="1"/>
            <p:nvPr/>
          </p:nvSpPr>
          <p:spPr>
            <a:xfrm>
              <a:off x="31984" y="2994131"/>
              <a:ext cx="11331000" cy="591300"/>
            </a:xfrm>
            <a:prstGeom prst="rect">
              <a:avLst/>
            </a:prstGeom>
            <a:noFill/>
            <a:ln>
              <a:noFill/>
            </a:ln>
          </p:spPr>
          <p:txBody>
            <a:bodyPr anchorCtr="0" anchor="ctr" bIns="106675" lIns="106675" spcFirstLastPara="1" rIns="106675" wrap="square" tIns="106675">
              <a:noAutofit/>
            </a:bodyPr>
            <a:lstStyle/>
            <a:p>
              <a:pPr indent="0" lvl="0" marL="152400" marR="0" rtl="0" algn="l">
                <a:lnSpc>
                  <a:spcPct val="70000"/>
                </a:lnSpc>
                <a:spcBef>
                  <a:spcPts val="1300"/>
                </a:spcBef>
                <a:spcAft>
                  <a:spcPts val="0"/>
                </a:spcAft>
                <a:buClr>
                  <a:schemeClr val="dk1"/>
                </a:buClr>
                <a:buSzPts val="1400"/>
                <a:buFont typeface="Arial"/>
                <a:buNone/>
              </a:pPr>
              <a:r>
                <a:rPr b="0" i="0" lang="en-US" sz="2800" u="none" cap="none" strike="noStrike">
                  <a:solidFill>
                    <a:schemeClr val="dk1"/>
                  </a:solidFill>
                  <a:latin typeface="Lexend"/>
                  <a:ea typeface="Lexend"/>
                  <a:cs typeface="Lexend"/>
                  <a:sym typeface="Lexend"/>
                </a:rPr>
                <a:t>Summary and Key Takeaways</a:t>
              </a:r>
              <a:endParaRPr b="0" i="0" sz="2800" u="none" cap="none" strike="noStrike">
                <a:solidFill>
                  <a:srgbClr val="000000"/>
                </a:solidFill>
                <a:latin typeface="Lexend"/>
                <a:ea typeface="Lexend"/>
                <a:cs typeface="Lexend"/>
                <a:sym typeface="Lexend"/>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13812836c4_0_397"/>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Fan Assessment</a:t>
            </a:r>
            <a:endParaRPr sz="4200">
              <a:latin typeface="Lexend"/>
              <a:ea typeface="Lexend"/>
              <a:cs typeface="Lexend"/>
              <a:sym typeface="Lexend"/>
            </a:endParaRPr>
          </a:p>
        </p:txBody>
      </p:sp>
      <p:sp>
        <p:nvSpPr>
          <p:cNvPr id="452" name="Google Shape;452;g313812836c4_0_397"/>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pic>
        <p:nvPicPr>
          <p:cNvPr id="453" name="Google Shape;453;g313812836c4_0_397"/>
          <p:cNvPicPr preferRelativeResize="0"/>
          <p:nvPr/>
        </p:nvPicPr>
        <p:blipFill rotWithShape="1">
          <a:blip r:embed="rId3">
            <a:alphaModFix/>
          </a:blip>
          <a:srcRect b="0" l="0" r="0" t="0"/>
          <a:stretch/>
        </p:blipFill>
        <p:spPr>
          <a:xfrm>
            <a:off x="640080" y="978408"/>
            <a:ext cx="10972800" cy="5330952"/>
          </a:xfrm>
          <a:prstGeom prst="rect">
            <a:avLst/>
          </a:prstGeom>
          <a:noFill/>
          <a:ln cap="flat" cmpd="sng" w="9525">
            <a:solidFill>
              <a:srgbClr val="000000"/>
            </a:solidFill>
            <a:prstDash val="solid"/>
            <a:round/>
            <a:headEnd len="sm" w="sm" type="none"/>
            <a:tailEnd len="sm" w="sm" type="none"/>
          </a:ln>
        </p:spPr>
      </p:pic>
      <p:sp>
        <p:nvSpPr>
          <p:cNvPr id="454" name="Google Shape;454;g313812836c4_0_397"/>
          <p:cNvSpPr/>
          <p:nvPr/>
        </p:nvSpPr>
        <p:spPr>
          <a:xfrm>
            <a:off x="3558475" y="1145450"/>
            <a:ext cx="1029000" cy="303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55" name="Google Shape;455;g313812836c4_0_397"/>
          <p:cNvSpPr/>
          <p:nvPr/>
        </p:nvSpPr>
        <p:spPr>
          <a:xfrm>
            <a:off x="640075" y="1534950"/>
            <a:ext cx="1859100" cy="303300"/>
          </a:xfrm>
          <a:prstGeom prst="roundRect">
            <a:avLst>
              <a:gd fmla="val 0"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313812836c4_0_409"/>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Fan Assessment</a:t>
            </a:r>
            <a:endParaRPr sz="4200">
              <a:latin typeface="Lexend"/>
              <a:ea typeface="Lexend"/>
              <a:cs typeface="Lexend"/>
              <a:sym typeface="Lexend"/>
            </a:endParaRPr>
          </a:p>
        </p:txBody>
      </p:sp>
      <p:sp>
        <p:nvSpPr>
          <p:cNvPr id="461" name="Google Shape;461;g313812836c4_0_409"/>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pic>
        <p:nvPicPr>
          <p:cNvPr id="462" name="Google Shape;462;g313812836c4_0_409"/>
          <p:cNvPicPr preferRelativeResize="0"/>
          <p:nvPr/>
        </p:nvPicPr>
        <p:blipFill rotWithShape="1">
          <a:blip r:embed="rId3">
            <a:alphaModFix/>
          </a:blip>
          <a:srcRect b="0" l="0" r="0" t="0"/>
          <a:stretch/>
        </p:blipFill>
        <p:spPr>
          <a:xfrm>
            <a:off x="640080" y="978408"/>
            <a:ext cx="10972801" cy="5330952"/>
          </a:xfrm>
          <a:prstGeom prst="rect">
            <a:avLst/>
          </a:prstGeom>
          <a:noFill/>
          <a:ln cap="flat" cmpd="sng" w="9525">
            <a:solidFill>
              <a:srgbClr val="000000"/>
            </a:solidFill>
            <a:prstDash val="solid"/>
            <a:round/>
            <a:headEnd len="sm" w="sm" type="none"/>
            <a:tailEnd len="sm" w="sm" type="none"/>
          </a:ln>
        </p:spPr>
      </p:pic>
      <p:sp>
        <p:nvSpPr>
          <p:cNvPr id="463" name="Google Shape;463;g313812836c4_0_409"/>
          <p:cNvSpPr/>
          <p:nvPr/>
        </p:nvSpPr>
        <p:spPr>
          <a:xfrm>
            <a:off x="3897450" y="1052850"/>
            <a:ext cx="697500" cy="216300"/>
          </a:xfrm>
          <a:prstGeom prst="roundRect">
            <a:avLst>
              <a:gd fmla="val 0"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64" name="Google Shape;464;g313812836c4_0_409"/>
          <p:cNvSpPr/>
          <p:nvPr/>
        </p:nvSpPr>
        <p:spPr>
          <a:xfrm>
            <a:off x="1775900" y="1328000"/>
            <a:ext cx="1126800" cy="285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313812836c4_0_420"/>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pic>
        <p:nvPicPr>
          <p:cNvPr id="470" name="Google Shape;470;g313812836c4_0_420"/>
          <p:cNvPicPr preferRelativeResize="0"/>
          <p:nvPr/>
        </p:nvPicPr>
        <p:blipFill rotWithShape="1">
          <a:blip r:embed="rId3">
            <a:alphaModFix/>
          </a:blip>
          <a:srcRect b="0" l="0" r="0" t="0"/>
          <a:stretch/>
        </p:blipFill>
        <p:spPr>
          <a:xfrm>
            <a:off x="1043300" y="980800"/>
            <a:ext cx="10105399" cy="5237651"/>
          </a:xfrm>
          <a:prstGeom prst="rect">
            <a:avLst/>
          </a:prstGeom>
          <a:noFill/>
          <a:ln cap="flat" cmpd="sng" w="9525">
            <a:solidFill>
              <a:srgbClr val="000000"/>
            </a:solidFill>
            <a:prstDash val="solid"/>
            <a:round/>
            <a:headEnd len="sm" w="sm" type="none"/>
            <a:tailEnd len="sm" w="sm" type="none"/>
          </a:ln>
        </p:spPr>
      </p:pic>
      <p:sp>
        <p:nvSpPr>
          <p:cNvPr id="471" name="Google Shape;471;g313812836c4_0_420"/>
          <p:cNvSpPr/>
          <p:nvPr/>
        </p:nvSpPr>
        <p:spPr>
          <a:xfrm>
            <a:off x="4637175" y="1055775"/>
            <a:ext cx="882600" cy="2136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72" name="Google Shape;472;g313812836c4_0_420"/>
          <p:cNvSpPr/>
          <p:nvPr/>
        </p:nvSpPr>
        <p:spPr>
          <a:xfrm>
            <a:off x="1043300" y="1365725"/>
            <a:ext cx="1446000" cy="3168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73" name="Google Shape;473;g313812836c4_0_420"/>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Assessment- Novice View</a:t>
            </a:r>
            <a:endParaRPr sz="4200">
              <a:latin typeface="Lexend"/>
              <a:ea typeface="Lexend"/>
              <a:cs typeface="Lexend"/>
              <a:sym typeface="Lexe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313812836c4_0_432"/>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Assessment- Novice View</a:t>
            </a:r>
            <a:endParaRPr sz="4200">
              <a:latin typeface="Lexend"/>
              <a:ea typeface="Lexend"/>
              <a:cs typeface="Lexend"/>
              <a:sym typeface="Lexend"/>
            </a:endParaRPr>
          </a:p>
        </p:txBody>
      </p:sp>
      <p:sp>
        <p:nvSpPr>
          <p:cNvPr id="479" name="Google Shape;479;g313812836c4_0_432"/>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pic>
        <p:nvPicPr>
          <p:cNvPr id="480" name="Google Shape;480;g313812836c4_0_432"/>
          <p:cNvPicPr preferRelativeResize="0"/>
          <p:nvPr/>
        </p:nvPicPr>
        <p:blipFill rotWithShape="1">
          <a:blip r:embed="rId3">
            <a:alphaModFix/>
          </a:blip>
          <a:srcRect b="0" l="0" r="0" t="0"/>
          <a:stretch/>
        </p:blipFill>
        <p:spPr>
          <a:xfrm>
            <a:off x="1042416" y="978408"/>
            <a:ext cx="10104119" cy="5239512"/>
          </a:xfrm>
          <a:prstGeom prst="rect">
            <a:avLst/>
          </a:prstGeom>
          <a:noFill/>
          <a:ln cap="flat" cmpd="sng" w="9525">
            <a:solidFill>
              <a:srgbClr val="000000"/>
            </a:solidFill>
            <a:prstDash val="solid"/>
            <a:round/>
            <a:headEnd len="sm" w="sm" type="none"/>
            <a:tailEnd len="sm" w="sm" type="none"/>
          </a:ln>
        </p:spPr>
      </p:pic>
      <p:sp>
        <p:nvSpPr>
          <p:cNvPr id="481" name="Google Shape;481;g313812836c4_0_432"/>
          <p:cNvSpPr/>
          <p:nvPr/>
        </p:nvSpPr>
        <p:spPr>
          <a:xfrm>
            <a:off x="8013450" y="1365675"/>
            <a:ext cx="3133200" cy="3651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82" name="Google Shape;482;g313812836c4_0_432"/>
          <p:cNvSpPr/>
          <p:nvPr/>
        </p:nvSpPr>
        <p:spPr>
          <a:xfrm>
            <a:off x="1160250" y="3328500"/>
            <a:ext cx="1909500" cy="2334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83" name="Google Shape;483;g313812836c4_0_432"/>
          <p:cNvSpPr/>
          <p:nvPr/>
        </p:nvSpPr>
        <p:spPr>
          <a:xfrm>
            <a:off x="1160250" y="4464825"/>
            <a:ext cx="1909500" cy="2334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84" name="Google Shape;484;g313812836c4_0_432"/>
          <p:cNvSpPr/>
          <p:nvPr/>
        </p:nvSpPr>
        <p:spPr>
          <a:xfrm>
            <a:off x="4667850" y="1089950"/>
            <a:ext cx="861900" cy="2334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313812836c4_0_444"/>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Novice View- Results</a:t>
            </a:r>
            <a:endParaRPr sz="4200">
              <a:latin typeface="Lexend"/>
              <a:ea typeface="Lexend"/>
              <a:cs typeface="Lexend"/>
              <a:sym typeface="Lexend"/>
            </a:endParaRPr>
          </a:p>
        </p:txBody>
      </p:sp>
      <p:sp>
        <p:nvSpPr>
          <p:cNvPr id="490" name="Google Shape;490;g313812836c4_0_444"/>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pic>
        <p:nvPicPr>
          <p:cNvPr id="491" name="Google Shape;491;g313812836c4_0_444"/>
          <p:cNvPicPr preferRelativeResize="0"/>
          <p:nvPr/>
        </p:nvPicPr>
        <p:blipFill rotWithShape="1">
          <a:blip r:embed="rId3">
            <a:alphaModFix/>
          </a:blip>
          <a:srcRect b="0" l="0" r="0" t="0"/>
          <a:stretch/>
        </p:blipFill>
        <p:spPr>
          <a:xfrm>
            <a:off x="1042416" y="978408"/>
            <a:ext cx="10104119" cy="5239512"/>
          </a:xfrm>
          <a:prstGeom prst="rect">
            <a:avLst/>
          </a:prstGeom>
          <a:noFill/>
          <a:ln cap="flat" cmpd="sng" w="9525">
            <a:solidFill>
              <a:srgbClr val="000000"/>
            </a:solidFill>
            <a:prstDash val="solid"/>
            <a:round/>
            <a:headEnd len="sm" w="sm" type="none"/>
            <a:tailEnd len="sm" w="sm" type="none"/>
          </a:ln>
        </p:spPr>
      </p:pic>
      <p:sp>
        <p:nvSpPr>
          <p:cNvPr id="492" name="Google Shape;492;g313812836c4_0_444"/>
          <p:cNvSpPr/>
          <p:nvPr/>
        </p:nvSpPr>
        <p:spPr>
          <a:xfrm>
            <a:off x="6120250" y="1721875"/>
            <a:ext cx="5026200" cy="42702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g313812836c4_0_463"/>
          <p:cNvPicPr preferRelativeResize="0"/>
          <p:nvPr/>
        </p:nvPicPr>
        <p:blipFill rotWithShape="1">
          <a:blip r:embed="rId3">
            <a:alphaModFix/>
          </a:blip>
          <a:srcRect b="0" l="0" r="0" t="0"/>
          <a:stretch/>
        </p:blipFill>
        <p:spPr>
          <a:xfrm>
            <a:off x="640080" y="978408"/>
            <a:ext cx="10972802" cy="5330952"/>
          </a:xfrm>
          <a:prstGeom prst="rect">
            <a:avLst/>
          </a:prstGeom>
          <a:noFill/>
          <a:ln cap="flat" cmpd="sng" w="19050">
            <a:solidFill>
              <a:schemeClr val="dk2"/>
            </a:solidFill>
            <a:prstDash val="solid"/>
            <a:round/>
            <a:headEnd len="sm" w="sm" type="none"/>
            <a:tailEnd len="sm" w="sm" type="none"/>
          </a:ln>
        </p:spPr>
      </p:pic>
      <p:sp>
        <p:nvSpPr>
          <p:cNvPr id="498" name="Google Shape;498;g313812836c4_0_463"/>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Expert View- Operations</a:t>
            </a:r>
            <a:endParaRPr sz="4200">
              <a:latin typeface="Lexend"/>
              <a:ea typeface="Lexend"/>
              <a:cs typeface="Lexend"/>
              <a:sym typeface="Lexend"/>
            </a:endParaRPr>
          </a:p>
        </p:txBody>
      </p:sp>
      <p:sp>
        <p:nvSpPr>
          <p:cNvPr id="499" name="Google Shape;499;g313812836c4_0_463"/>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500" name="Google Shape;500;g313812836c4_0_463"/>
          <p:cNvSpPr/>
          <p:nvPr/>
        </p:nvSpPr>
        <p:spPr>
          <a:xfrm>
            <a:off x="4402200" y="1257225"/>
            <a:ext cx="743700" cy="2580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01" name="Google Shape;501;g313812836c4_0_463"/>
          <p:cNvSpPr/>
          <p:nvPr/>
        </p:nvSpPr>
        <p:spPr>
          <a:xfrm>
            <a:off x="1848775" y="1576900"/>
            <a:ext cx="1299900" cy="4107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02" name="Google Shape;502;g313812836c4_0_463"/>
          <p:cNvSpPr/>
          <p:nvPr/>
        </p:nvSpPr>
        <p:spPr>
          <a:xfrm>
            <a:off x="640075" y="1987600"/>
            <a:ext cx="1436100" cy="2580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03" name="Google Shape;503;g313812836c4_0_463"/>
          <p:cNvSpPr/>
          <p:nvPr/>
        </p:nvSpPr>
        <p:spPr>
          <a:xfrm>
            <a:off x="7979675" y="2245600"/>
            <a:ext cx="3633300" cy="37662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313812836c4_0_472"/>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Expert View- Fan and Fluid</a:t>
            </a:r>
            <a:endParaRPr sz="4200">
              <a:latin typeface="Lexend"/>
              <a:ea typeface="Lexend"/>
              <a:cs typeface="Lexend"/>
              <a:sym typeface="Lexend"/>
            </a:endParaRPr>
          </a:p>
        </p:txBody>
      </p:sp>
      <p:sp>
        <p:nvSpPr>
          <p:cNvPr id="509" name="Google Shape;509;g313812836c4_0_472"/>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pic>
        <p:nvPicPr>
          <p:cNvPr id="510" name="Google Shape;510;g313812836c4_0_472"/>
          <p:cNvPicPr preferRelativeResize="0"/>
          <p:nvPr/>
        </p:nvPicPr>
        <p:blipFill rotWithShape="1">
          <a:blip r:embed="rId3">
            <a:alphaModFix/>
          </a:blip>
          <a:srcRect b="0" l="0" r="0" t="0"/>
          <a:stretch/>
        </p:blipFill>
        <p:spPr>
          <a:xfrm>
            <a:off x="640080" y="978408"/>
            <a:ext cx="10972802" cy="5330952"/>
          </a:xfrm>
          <a:prstGeom prst="rect">
            <a:avLst/>
          </a:prstGeom>
          <a:noFill/>
          <a:ln cap="flat" cmpd="sng" w="9525">
            <a:solidFill>
              <a:schemeClr val="dk2"/>
            </a:solidFill>
            <a:prstDash val="solid"/>
            <a:round/>
            <a:headEnd len="sm" w="sm" type="none"/>
            <a:tailEnd len="sm" w="sm" type="none"/>
          </a:ln>
        </p:spPr>
      </p:pic>
      <p:sp>
        <p:nvSpPr>
          <p:cNvPr id="511" name="Google Shape;511;g313812836c4_0_472"/>
          <p:cNvSpPr/>
          <p:nvPr/>
        </p:nvSpPr>
        <p:spPr>
          <a:xfrm>
            <a:off x="4402200" y="1257225"/>
            <a:ext cx="743700" cy="2580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12" name="Google Shape;512;g313812836c4_0_472"/>
          <p:cNvSpPr/>
          <p:nvPr/>
        </p:nvSpPr>
        <p:spPr>
          <a:xfrm>
            <a:off x="1848775" y="1576900"/>
            <a:ext cx="1299900" cy="4107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13" name="Google Shape;513;g313812836c4_0_472"/>
          <p:cNvSpPr/>
          <p:nvPr/>
        </p:nvSpPr>
        <p:spPr>
          <a:xfrm>
            <a:off x="2047100" y="1987600"/>
            <a:ext cx="1436100" cy="2580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313812836c4_0_479"/>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Expert View- Motor</a:t>
            </a:r>
            <a:endParaRPr sz="4200">
              <a:latin typeface="Lexend"/>
              <a:ea typeface="Lexend"/>
              <a:cs typeface="Lexend"/>
              <a:sym typeface="Lexend"/>
            </a:endParaRPr>
          </a:p>
        </p:txBody>
      </p:sp>
      <p:sp>
        <p:nvSpPr>
          <p:cNvPr id="519" name="Google Shape;519;g313812836c4_0_479"/>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pic>
        <p:nvPicPr>
          <p:cNvPr id="520" name="Google Shape;520;g313812836c4_0_479"/>
          <p:cNvPicPr preferRelativeResize="0"/>
          <p:nvPr/>
        </p:nvPicPr>
        <p:blipFill rotWithShape="1">
          <a:blip r:embed="rId3">
            <a:alphaModFix/>
          </a:blip>
          <a:srcRect b="0" l="0" r="0" t="0"/>
          <a:stretch/>
        </p:blipFill>
        <p:spPr>
          <a:xfrm>
            <a:off x="640080" y="978408"/>
            <a:ext cx="10972799" cy="5330951"/>
          </a:xfrm>
          <a:prstGeom prst="rect">
            <a:avLst/>
          </a:prstGeom>
          <a:noFill/>
          <a:ln cap="flat" cmpd="sng" w="19050">
            <a:solidFill>
              <a:schemeClr val="dk2"/>
            </a:solidFill>
            <a:prstDash val="solid"/>
            <a:round/>
            <a:headEnd len="sm" w="sm" type="none"/>
            <a:tailEnd len="sm" w="sm" type="none"/>
          </a:ln>
        </p:spPr>
      </p:pic>
      <p:sp>
        <p:nvSpPr>
          <p:cNvPr id="521" name="Google Shape;521;g313812836c4_0_479"/>
          <p:cNvSpPr/>
          <p:nvPr/>
        </p:nvSpPr>
        <p:spPr>
          <a:xfrm>
            <a:off x="4402200" y="1257225"/>
            <a:ext cx="743700" cy="2580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22" name="Google Shape;522;g313812836c4_0_479"/>
          <p:cNvSpPr/>
          <p:nvPr/>
        </p:nvSpPr>
        <p:spPr>
          <a:xfrm>
            <a:off x="1848775" y="1576900"/>
            <a:ext cx="1299900" cy="4107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23" name="Google Shape;523;g313812836c4_0_479"/>
          <p:cNvSpPr/>
          <p:nvPr/>
        </p:nvSpPr>
        <p:spPr>
          <a:xfrm>
            <a:off x="3493475" y="1987600"/>
            <a:ext cx="1436100" cy="2580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g313812836c4_0_486"/>
          <p:cNvPicPr preferRelativeResize="0"/>
          <p:nvPr/>
        </p:nvPicPr>
        <p:blipFill rotWithShape="1">
          <a:blip r:embed="rId3">
            <a:alphaModFix/>
          </a:blip>
          <a:srcRect b="0" l="0" r="0" t="0"/>
          <a:stretch/>
        </p:blipFill>
        <p:spPr>
          <a:xfrm>
            <a:off x="640080" y="978408"/>
            <a:ext cx="10972802" cy="5330952"/>
          </a:xfrm>
          <a:prstGeom prst="rect">
            <a:avLst/>
          </a:prstGeom>
          <a:noFill/>
          <a:ln cap="flat" cmpd="sng" w="9525">
            <a:solidFill>
              <a:schemeClr val="dk2"/>
            </a:solidFill>
            <a:prstDash val="solid"/>
            <a:round/>
            <a:headEnd len="sm" w="sm" type="none"/>
            <a:tailEnd len="sm" w="sm" type="none"/>
          </a:ln>
        </p:spPr>
      </p:pic>
      <p:sp>
        <p:nvSpPr>
          <p:cNvPr id="529" name="Google Shape;529;g313812836c4_0_486"/>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Expert View- Field Data</a:t>
            </a:r>
            <a:endParaRPr sz="4200">
              <a:latin typeface="Lexend"/>
              <a:ea typeface="Lexend"/>
              <a:cs typeface="Lexend"/>
              <a:sym typeface="Lexend"/>
            </a:endParaRPr>
          </a:p>
        </p:txBody>
      </p:sp>
      <p:sp>
        <p:nvSpPr>
          <p:cNvPr id="530" name="Google Shape;530;g313812836c4_0_486"/>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531" name="Google Shape;531;g313812836c4_0_486"/>
          <p:cNvSpPr/>
          <p:nvPr/>
        </p:nvSpPr>
        <p:spPr>
          <a:xfrm>
            <a:off x="4402200" y="1257225"/>
            <a:ext cx="743700" cy="2580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32" name="Google Shape;532;g313812836c4_0_486"/>
          <p:cNvSpPr/>
          <p:nvPr/>
        </p:nvSpPr>
        <p:spPr>
          <a:xfrm>
            <a:off x="1848775" y="1576900"/>
            <a:ext cx="1299900" cy="4107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33" name="Google Shape;533;g313812836c4_0_486"/>
          <p:cNvSpPr/>
          <p:nvPr/>
        </p:nvSpPr>
        <p:spPr>
          <a:xfrm>
            <a:off x="4930025" y="1987600"/>
            <a:ext cx="1436100" cy="2580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8" name="Shape 538"/>
        <p:cNvGrpSpPr/>
        <p:nvPr/>
      </p:nvGrpSpPr>
      <p:grpSpPr>
        <a:xfrm>
          <a:off x="0" y="0"/>
          <a:ext cx="0" cy="0"/>
          <a:chOff x="0" y="0"/>
          <a:chExt cx="0" cy="0"/>
        </a:xfrm>
      </p:grpSpPr>
      <p:sp>
        <p:nvSpPr>
          <p:cNvPr id="539" name="Google Shape;539;g313812836c4_0_509"/>
          <p:cNvSpPr txBox="1"/>
          <p:nvPr>
            <p:ph type="title"/>
          </p:nvPr>
        </p:nvSpPr>
        <p:spPr>
          <a:xfrm>
            <a:off x="3321698" y="2776538"/>
            <a:ext cx="75297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Results </a:t>
            </a:r>
            <a:endParaRPr>
              <a:latin typeface="Lexend Medium"/>
              <a:ea typeface="Lexend Medium"/>
              <a:cs typeface="Lexend Medium"/>
              <a:sym typeface="Lexend Medium"/>
            </a:endParaRPr>
          </a:p>
        </p:txBody>
      </p:sp>
      <p:sp>
        <p:nvSpPr>
          <p:cNvPr id="540" name="Google Shape;540;g313812836c4_0_509"/>
          <p:cNvSpPr txBox="1"/>
          <p:nvPr>
            <p:ph idx="12" type="sldNum"/>
          </p:nvPr>
        </p:nvSpPr>
        <p:spPr>
          <a:xfrm>
            <a:off x="11252090" y="6430667"/>
            <a:ext cx="939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541" name="Google Shape;541;g313812836c4_0_509"/>
          <p:cNvSpPr txBox="1"/>
          <p:nvPr>
            <p:ph idx="12" type="sldNum"/>
          </p:nvPr>
        </p:nvSpPr>
        <p:spPr>
          <a:xfrm>
            <a:off x="465678" y="6430638"/>
            <a:ext cx="11775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Lexend Light"/>
                <a:ea typeface="Lexend Light"/>
                <a:cs typeface="Lexend Light"/>
                <a:sym typeface="Lexend Light"/>
              </a:rPr>
              <a:t>1</a:t>
            </a:r>
            <a:r>
              <a:rPr lang="en-US"/>
              <a:t>1</a:t>
            </a:r>
            <a:r>
              <a:rPr lang="en-US" sz="1400">
                <a:latin typeface="Lexend Light"/>
                <a:ea typeface="Lexend Light"/>
                <a:cs typeface="Lexend Light"/>
                <a:sym typeface="Lexend Light"/>
              </a:rPr>
              <a:t>/</a:t>
            </a:r>
            <a:r>
              <a:rPr lang="en-US"/>
              <a:t>0</a:t>
            </a:r>
            <a:r>
              <a:rPr lang="en-US" sz="1400">
                <a:latin typeface="Lexend Light"/>
                <a:ea typeface="Lexend Light"/>
                <a:cs typeface="Lexend Light"/>
                <a:sym typeface="Lexend Light"/>
              </a:rPr>
              <a:t>9/2024</a:t>
            </a:r>
            <a:endParaRPr sz="1400">
              <a:latin typeface="Lexend Light"/>
              <a:ea typeface="Lexend Light"/>
              <a:cs typeface="Lexend Light"/>
              <a:sym typeface="Lexend Light"/>
            </a:endParaRPr>
          </a:p>
        </p:txBody>
      </p:sp>
      <p:sp>
        <p:nvSpPr>
          <p:cNvPr id="542" name="Google Shape;542;g313812836c4_0_509"/>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Lexend"/>
                <a:ea typeface="Lexend"/>
                <a:cs typeface="Lexend"/>
                <a:sym typeface="Lexend"/>
              </a:rPr>
              <a:t>Fan System</a:t>
            </a:r>
            <a:endParaRPr b="0">
              <a:latin typeface="Lexend"/>
              <a:ea typeface="Lexend"/>
              <a:cs typeface="Lexend"/>
              <a:sym typeface="Lexe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g3137c824777_1_523"/>
          <p:cNvSpPr txBox="1"/>
          <p:nvPr>
            <p:ph type="title"/>
          </p:nvPr>
        </p:nvSpPr>
        <p:spPr>
          <a:xfrm>
            <a:off x="3321698" y="2776538"/>
            <a:ext cx="75297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Introduction to Fans</a:t>
            </a:r>
            <a:endParaRPr>
              <a:latin typeface="Lexend Medium"/>
              <a:ea typeface="Lexend Medium"/>
              <a:cs typeface="Lexend Medium"/>
              <a:sym typeface="Lexend Medium"/>
            </a:endParaRPr>
          </a:p>
        </p:txBody>
      </p:sp>
      <p:sp>
        <p:nvSpPr>
          <p:cNvPr id="309" name="Google Shape;309;g3137c824777_1_523"/>
          <p:cNvSpPr txBox="1"/>
          <p:nvPr>
            <p:ph idx="12" type="sldNum"/>
          </p:nvPr>
        </p:nvSpPr>
        <p:spPr>
          <a:xfrm>
            <a:off x="11252090" y="6430642"/>
            <a:ext cx="939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10" name="Google Shape;310;g3137c824777_1_523"/>
          <p:cNvSpPr txBox="1"/>
          <p:nvPr>
            <p:ph idx="12" type="sldNum"/>
          </p:nvPr>
        </p:nvSpPr>
        <p:spPr>
          <a:xfrm>
            <a:off x="308278" y="6430663"/>
            <a:ext cx="11775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Lexend Light"/>
                <a:ea typeface="Lexend Light"/>
                <a:cs typeface="Lexend Light"/>
                <a:sym typeface="Lexend Light"/>
              </a:rPr>
              <a:t>1</a:t>
            </a:r>
            <a:r>
              <a:rPr lang="en-US"/>
              <a:t>1</a:t>
            </a:r>
            <a:r>
              <a:rPr lang="en-US" sz="1400">
                <a:latin typeface="Lexend Light"/>
                <a:ea typeface="Lexend Light"/>
                <a:cs typeface="Lexend Light"/>
                <a:sym typeface="Lexend Light"/>
              </a:rPr>
              <a:t>/</a:t>
            </a:r>
            <a:r>
              <a:rPr lang="en-US"/>
              <a:t>0</a:t>
            </a:r>
            <a:r>
              <a:rPr lang="en-US" sz="1400">
                <a:latin typeface="Lexend Light"/>
                <a:ea typeface="Lexend Light"/>
                <a:cs typeface="Lexend Light"/>
                <a:sym typeface="Lexend Light"/>
              </a:rPr>
              <a:t>9/2024</a:t>
            </a:r>
            <a:endParaRPr sz="1400">
              <a:latin typeface="Lexend Light"/>
              <a:ea typeface="Lexend Light"/>
              <a:cs typeface="Lexend Light"/>
              <a:sym typeface="Lexend Light"/>
            </a:endParaRPr>
          </a:p>
        </p:txBody>
      </p:sp>
      <p:sp>
        <p:nvSpPr>
          <p:cNvPr id="311" name="Google Shape;311;g3137c824777_1_523"/>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Lexend"/>
                <a:ea typeface="Lexend"/>
                <a:cs typeface="Lexend"/>
                <a:sym typeface="Lexend"/>
              </a:rPr>
              <a:t>Fan System</a:t>
            </a:r>
            <a:endParaRPr b="0">
              <a:latin typeface="Lexend"/>
              <a:ea typeface="Lexend"/>
              <a:cs typeface="Lexend"/>
              <a:sym typeface="Lexe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g313812836c4_0_517"/>
          <p:cNvPicPr preferRelativeResize="0"/>
          <p:nvPr/>
        </p:nvPicPr>
        <p:blipFill rotWithShape="1">
          <a:blip r:embed="rId3">
            <a:alphaModFix/>
          </a:blip>
          <a:srcRect b="0" l="0" r="0" t="0"/>
          <a:stretch/>
        </p:blipFill>
        <p:spPr>
          <a:xfrm>
            <a:off x="640080" y="978408"/>
            <a:ext cx="10972798" cy="5330952"/>
          </a:xfrm>
          <a:prstGeom prst="rect">
            <a:avLst/>
          </a:prstGeom>
          <a:noFill/>
          <a:ln cap="flat" cmpd="sng" w="9525">
            <a:solidFill>
              <a:schemeClr val="dk2"/>
            </a:solidFill>
            <a:prstDash val="solid"/>
            <a:round/>
            <a:headEnd len="sm" w="sm" type="none"/>
            <a:tailEnd len="sm" w="sm" type="none"/>
          </a:ln>
        </p:spPr>
      </p:pic>
      <p:sp>
        <p:nvSpPr>
          <p:cNvPr id="548" name="Google Shape;548;g313812836c4_0_517"/>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Report- Result Data</a:t>
            </a:r>
            <a:endParaRPr sz="4200">
              <a:latin typeface="Lexend"/>
              <a:ea typeface="Lexend"/>
              <a:cs typeface="Lexend"/>
              <a:sym typeface="Lexend"/>
            </a:endParaRPr>
          </a:p>
        </p:txBody>
      </p:sp>
      <p:sp>
        <p:nvSpPr>
          <p:cNvPr id="549" name="Google Shape;549;g313812836c4_0_517"/>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550" name="Google Shape;550;g313812836c4_0_517"/>
          <p:cNvSpPr/>
          <p:nvPr/>
        </p:nvSpPr>
        <p:spPr>
          <a:xfrm>
            <a:off x="5681300" y="1267050"/>
            <a:ext cx="458400" cy="2088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51" name="Google Shape;551;g313812836c4_0_517"/>
          <p:cNvSpPr/>
          <p:nvPr/>
        </p:nvSpPr>
        <p:spPr>
          <a:xfrm>
            <a:off x="640075" y="1948175"/>
            <a:ext cx="727500" cy="2754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52" name="Google Shape;552;g313812836c4_0_517"/>
          <p:cNvSpPr/>
          <p:nvPr/>
        </p:nvSpPr>
        <p:spPr>
          <a:xfrm>
            <a:off x="8225675" y="2223575"/>
            <a:ext cx="3212400" cy="40857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g313812836c4_0_529"/>
          <p:cNvPicPr preferRelativeResize="0"/>
          <p:nvPr/>
        </p:nvPicPr>
        <p:blipFill rotWithShape="1">
          <a:blip r:embed="rId3">
            <a:alphaModFix/>
          </a:blip>
          <a:srcRect b="0" l="0" r="0" t="0"/>
          <a:stretch/>
        </p:blipFill>
        <p:spPr>
          <a:xfrm>
            <a:off x="640080" y="978408"/>
            <a:ext cx="10972798" cy="5330952"/>
          </a:xfrm>
          <a:prstGeom prst="rect">
            <a:avLst/>
          </a:prstGeom>
          <a:noFill/>
          <a:ln cap="flat" cmpd="sng" w="9525">
            <a:solidFill>
              <a:schemeClr val="dk2"/>
            </a:solidFill>
            <a:prstDash val="solid"/>
            <a:round/>
            <a:headEnd len="sm" w="sm" type="none"/>
            <a:tailEnd len="sm" w="sm" type="none"/>
          </a:ln>
        </p:spPr>
      </p:pic>
      <p:sp>
        <p:nvSpPr>
          <p:cNvPr id="558" name="Google Shape;558;g313812836c4_0_529"/>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Report- Report Graphs</a:t>
            </a:r>
            <a:endParaRPr sz="4200">
              <a:latin typeface="Lexend"/>
              <a:ea typeface="Lexend"/>
              <a:cs typeface="Lexend"/>
              <a:sym typeface="Lexend"/>
            </a:endParaRPr>
          </a:p>
        </p:txBody>
      </p:sp>
      <p:sp>
        <p:nvSpPr>
          <p:cNvPr id="559" name="Google Shape;559;g313812836c4_0_529"/>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560" name="Google Shape;560;g313812836c4_0_529"/>
          <p:cNvSpPr/>
          <p:nvPr/>
        </p:nvSpPr>
        <p:spPr>
          <a:xfrm>
            <a:off x="5681300" y="1267050"/>
            <a:ext cx="458400" cy="2088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1" name="Google Shape;561;g313812836c4_0_529"/>
          <p:cNvSpPr/>
          <p:nvPr/>
        </p:nvSpPr>
        <p:spPr>
          <a:xfrm>
            <a:off x="1347975" y="1928500"/>
            <a:ext cx="855900" cy="2952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2" name="Google Shape;562;g313812836c4_0_529"/>
          <p:cNvSpPr/>
          <p:nvPr/>
        </p:nvSpPr>
        <p:spPr>
          <a:xfrm>
            <a:off x="954400" y="5345150"/>
            <a:ext cx="10567500" cy="9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id="567" name="Google Shape;567;g313812836c4_0_540"/>
          <p:cNvPicPr preferRelativeResize="0"/>
          <p:nvPr/>
        </p:nvPicPr>
        <p:blipFill rotWithShape="1">
          <a:blip r:embed="rId3">
            <a:alphaModFix/>
          </a:blip>
          <a:srcRect b="0" l="0" r="0" t="0"/>
          <a:stretch/>
        </p:blipFill>
        <p:spPr>
          <a:xfrm>
            <a:off x="640080" y="978408"/>
            <a:ext cx="10972798" cy="5330953"/>
          </a:xfrm>
          <a:prstGeom prst="rect">
            <a:avLst/>
          </a:prstGeom>
          <a:noFill/>
          <a:ln cap="flat" cmpd="sng" w="9525">
            <a:solidFill>
              <a:schemeClr val="dk2"/>
            </a:solidFill>
            <a:prstDash val="solid"/>
            <a:round/>
            <a:headEnd len="sm" w="sm" type="none"/>
            <a:tailEnd len="sm" w="sm" type="none"/>
          </a:ln>
        </p:spPr>
      </p:pic>
      <p:sp>
        <p:nvSpPr>
          <p:cNvPr id="568" name="Google Shape;568;g313812836c4_0_540"/>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Report- Report Graphs</a:t>
            </a:r>
            <a:endParaRPr sz="4200">
              <a:latin typeface="Lexend"/>
              <a:ea typeface="Lexend"/>
              <a:cs typeface="Lexend"/>
              <a:sym typeface="Lexend"/>
            </a:endParaRPr>
          </a:p>
        </p:txBody>
      </p:sp>
      <p:sp>
        <p:nvSpPr>
          <p:cNvPr id="569" name="Google Shape;569;g313812836c4_0_540"/>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570" name="Google Shape;570;g313812836c4_0_540"/>
          <p:cNvSpPr/>
          <p:nvPr/>
        </p:nvSpPr>
        <p:spPr>
          <a:xfrm>
            <a:off x="5681300" y="1267050"/>
            <a:ext cx="458400" cy="2088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71" name="Google Shape;571;g313812836c4_0_540"/>
          <p:cNvSpPr/>
          <p:nvPr/>
        </p:nvSpPr>
        <p:spPr>
          <a:xfrm>
            <a:off x="924875" y="2223700"/>
            <a:ext cx="10567500" cy="1013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g313812836c4_0_540"/>
          <p:cNvSpPr/>
          <p:nvPr/>
        </p:nvSpPr>
        <p:spPr>
          <a:xfrm>
            <a:off x="1347975" y="1928500"/>
            <a:ext cx="855900" cy="2952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g313812836c4_0_550"/>
          <p:cNvPicPr preferRelativeResize="0"/>
          <p:nvPr/>
        </p:nvPicPr>
        <p:blipFill rotWithShape="1">
          <a:blip r:embed="rId3">
            <a:alphaModFix/>
          </a:blip>
          <a:srcRect b="0" l="0" r="0" t="0"/>
          <a:stretch/>
        </p:blipFill>
        <p:spPr>
          <a:xfrm>
            <a:off x="640080" y="978408"/>
            <a:ext cx="10972802" cy="5330953"/>
          </a:xfrm>
          <a:prstGeom prst="rect">
            <a:avLst/>
          </a:prstGeom>
          <a:noFill/>
          <a:ln cap="flat" cmpd="sng" w="9525">
            <a:solidFill>
              <a:schemeClr val="dk2"/>
            </a:solidFill>
            <a:prstDash val="solid"/>
            <a:round/>
            <a:headEnd len="sm" w="sm" type="none"/>
            <a:tailEnd len="sm" w="sm" type="none"/>
          </a:ln>
        </p:spPr>
      </p:pic>
      <p:sp>
        <p:nvSpPr>
          <p:cNvPr id="578" name="Google Shape;578;g313812836c4_0_550"/>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Report- Sankey</a:t>
            </a:r>
            <a:endParaRPr sz="4200">
              <a:latin typeface="Lexend"/>
              <a:ea typeface="Lexend"/>
              <a:cs typeface="Lexend"/>
              <a:sym typeface="Lexend"/>
            </a:endParaRPr>
          </a:p>
        </p:txBody>
      </p:sp>
      <p:sp>
        <p:nvSpPr>
          <p:cNvPr id="579" name="Google Shape;579;g313812836c4_0_550"/>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580" name="Google Shape;580;g313812836c4_0_550"/>
          <p:cNvSpPr/>
          <p:nvPr/>
        </p:nvSpPr>
        <p:spPr>
          <a:xfrm>
            <a:off x="5681300" y="1267050"/>
            <a:ext cx="458400" cy="2088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1" name="Google Shape;581;g313812836c4_0_550"/>
          <p:cNvSpPr/>
          <p:nvPr/>
        </p:nvSpPr>
        <p:spPr>
          <a:xfrm>
            <a:off x="3089550" y="1938325"/>
            <a:ext cx="511500" cy="2952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id="586" name="Google Shape;586;g313812836c4_0_560"/>
          <p:cNvPicPr preferRelativeResize="0"/>
          <p:nvPr/>
        </p:nvPicPr>
        <p:blipFill rotWithShape="1">
          <a:blip r:embed="rId3">
            <a:alphaModFix/>
          </a:blip>
          <a:srcRect b="0" l="0" r="0" t="0"/>
          <a:stretch/>
        </p:blipFill>
        <p:spPr>
          <a:xfrm>
            <a:off x="640080" y="978408"/>
            <a:ext cx="10972799" cy="5330953"/>
          </a:xfrm>
          <a:prstGeom prst="rect">
            <a:avLst/>
          </a:prstGeom>
          <a:noFill/>
          <a:ln cap="flat" cmpd="sng" w="9525">
            <a:solidFill>
              <a:schemeClr val="dk2"/>
            </a:solidFill>
            <a:prstDash val="solid"/>
            <a:round/>
            <a:headEnd len="sm" w="sm" type="none"/>
            <a:tailEnd len="sm" w="sm" type="none"/>
          </a:ln>
        </p:spPr>
      </p:pic>
      <p:sp>
        <p:nvSpPr>
          <p:cNvPr id="587" name="Google Shape;587;g313812836c4_0_560"/>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Calculators</a:t>
            </a:r>
            <a:endParaRPr sz="4200">
              <a:latin typeface="Lexend"/>
              <a:ea typeface="Lexend"/>
              <a:cs typeface="Lexend"/>
              <a:sym typeface="Lexend"/>
            </a:endParaRPr>
          </a:p>
        </p:txBody>
      </p:sp>
      <p:sp>
        <p:nvSpPr>
          <p:cNvPr id="588" name="Google Shape;588;g313812836c4_0_560"/>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589" name="Google Shape;589;g313812836c4_0_560"/>
          <p:cNvSpPr/>
          <p:nvPr/>
        </p:nvSpPr>
        <p:spPr>
          <a:xfrm>
            <a:off x="6625875" y="1257200"/>
            <a:ext cx="704400" cy="2187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0" name="Google Shape;590;g313812836c4_0_560"/>
          <p:cNvSpPr/>
          <p:nvPr/>
        </p:nvSpPr>
        <p:spPr>
          <a:xfrm>
            <a:off x="640075" y="1584100"/>
            <a:ext cx="4456800" cy="21870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5" name="Shape 595"/>
        <p:cNvGrpSpPr/>
        <p:nvPr/>
      </p:nvGrpSpPr>
      <p:grpSpPr>
        <a:xfrm>
          <a:off x="0" y="0"/>
          <a:ext cx="0" cy="0"/>
          <a:chOff x="0" y="0"/>
          <a:chExt cx="0" cy="0"/>
        </a:xfrm>
      </p:grpSpPr>
      <p:sp>
        <p:nvSpPr>
          <p:cNvPr id="596" name="Google Shape;596;g313812836c4_0_793"/>
          <p:cNvSpPr txBox="1"/>
          <p:nvPr>
            <p:ph type="title"/>
          </p:nvPr>
        </p:nvSpPr>
        <p:spPr>
          <a:xfrm>
            <a:off x="3321698" y="2776538"/>
            <a:ext cx="75297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Resources and Support</a:t>
            </a:r>
            <a:endParaRPr>
              <a:latin typeface="Lexend Medium"/>
              <a:ea typeface="Lexend Medium"/>
              <a:cs typeface="Lexend Medium"/>
              <a:sym typeface="Lexend Medium"/>
            </a:endParaRPr>
          </a:p>
        </p:txBody>
      </p:sp>
      <p:sp>
        <p:nvSpPr>
          <p:cNvPr id="597" name="Google Shape;597;g313812836c4_0_793"/>
          <p:cNvSpPr txBox="1"/>
          <p:nvPr>
            <p:ph idx="12" type="sldNum"/>
          </p:nvPr>
        </p:nvSpPr>
        <p:spPr>
          <a:xfrm>
            <a:off x="11252090" y="6430667"/>
            <a:ext cx="939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598" name="Google Shape;598;g313812836c4_0_793"/>
          <p:cNvSpPr txBox="1"/>
          <p:nvPr>
            <p:ph idx="12" type="sldNum"/>
          </p:nvPr>
        </p:nvSpPr>
        <p:spPr>
          <a:xfrm>
            <a:off x="465678" y="6430638"/>
            <a:ext cx="11775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Lexend Light"/>
                <a:ea typeface="Lexend Light"/>
                <a:cs typeface="Lexend Light"/>
                <a:sym typeface="Lexend Light"/>
              </a:rPr>
              <a:t>1</a:t>
            </a:r>
            <a:r>
              <a:rPr lang="en-US"/>
              <a:t>1</a:t>
            </a:r>
            <a:r>
              <a:rPr lang="en-US" sz="1400">
                <a:latin typeface="Lexend Light"/>
                <a:ea typeface="Lexend Light"/>
                <a:cs typeface="Lexend Light"/>
                <a:sym typeface="Lexend Light"/>
              </a:rPr>
              <a:t>/</a:t>
            </a:r>
            <a:r>
              <a:rPr lang="en-US"/>
              <a:t>0</a:t>
            </a:r>
            <a:r>
              <a:rPr lang="en-US" sz="1400">
                <a:latin typeface="Lexend Light"/>
                <a:ea typeface="Lexend Light"/>
                <a:cs typeface="Lexend Light"/>
                <a:sym typeface="Lexend Light"/>
              </a:rPr>
              <a:t>9/2024</a:t>
            </a:r>
            <a:endParaRPr sz="1400">
              <a:latin typeface="Lexend Light"/>
              <a:ea typeface="Lexend Light"/>
              <a:cs typeface="Lexend Light"/>
              <a:sym typeface="Lexend Light"/>
            </a:endParaRPr>
          </a:p>
        </p:txBody>
      </p:sp>
      <p:sp>
        <p:nvSpPr>
          <p:cNvPr id="599" name="Google Shape;599;g313812836c4_0_793"/>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Lexend"/>
                <a:ea typeface="Lexend"/>
                <a:cs typeface="Lexend"/>
                <a:sym typeface="Lexend"/>
              </a:rPr>
              <a:t>Fan System</a:t>
            </a:r>
            <a:endParaRPr b="0">
              <a:latin typeface="Lexend"/>
              <a:ea typeface="Lexend"/>
              <a:cs typeface="Lexend"/>
              <a:sym typeface="Lexen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313812836c4_0_805"/>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Contacts</a:t>
            </a:r>
            <a:endParaRPr sz="4200">
              <a:latin typeface="Lexend"/>
              <a:ea typeface="Lexend"/>
              <a:cs typeface="Lexend"/>
              <a:sym typeface="Lexend"/>
            </a:endParaRPr>
          </a:p>
        </p:txBody>
      </p:sp>
      <p:sp>
        <p:nvSpPr>
          <p:cNvPr id="605" name="Google Shape;605;g313812836c4_0_805"/>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606" name="Google Shape;606;g313812836c4_0_805"/>
          <p:cNvSpPr txBox="1"/>
          <p:nvPr>
            <p:ph idx="4294967295" type="body"/>
          </p:nvPr>
        </p:nvSpPr>
        <p:spPr>
          <a:xfrm>
            <a:off x="1066800" y="1279100"/>
            <a:ext cx="10058400" cy="4797000"/>
          </a:xfrm>
          <a:prstGeom prst="rect">
            <a:avLst/>
          </a:prstGeom>
          <a:noFill/>
          <a:ln>
            <a:noFill/>
          </a:ln>
        </p:spPr>
        <p:txBody>
          <a:bodyPr anchorCtr="0" anchor="t" bIns="45700" lIns="0" spcFirstLastPara="1" rIns="0" wrap="square" tIns="45700">
            <a:normAutofit fontScale="92500"/>
          </a:bodyPr>
          <a:lstStyle/>
          <a:p>
            <a:pPr indent="-369570" lvl="0" marL="457200" rtl="0" algn="l">
              <a:lnSpc>
                <a:spcPct val="90000"/>
              </a:lnSpc>
              <a:spcBef>
                <a:spcPts val="0"/>
              </a:spcBef>
              <a:spcAft>
                <a:spcPts val="0"/>
              </a:spcAft>
              <a:buSzPct val="100000"/>
              <a:buFont typeface="Lexend Light"/>
              <a:buChar char="➢"/>
            </a:pPr>
            <a:r>
              <a:rPr lang="en-US" sz="2400">
                <a:latin typeface="Lexend Light"/>
                <a:ea typeface="Lexend Light"/>
                <a:cs typeface="Lexend Light"/>
                <a:sym typeface="Lexend Light"/>
              </a:rPr>
              <a:t>MEASUR trainings are provided by WVU Pollution Prevention (P2) Team</a:t>
            </a:r>
            <a:r>
              <a:rPr i="0" lang="en-US" sz="2400">
                <a:latin typeface="Lexend Light"/>
                <a:ea typeface="Lexend Light"/>
                <a:cs typeface="Lexend Light"/>
                <a:sym typeface="Lexend Light"/>
              </a:rPr>
              <a:t>.</a:t>
            </a:r>
            <a:endParaRPr>
              <a:latin typeface="Lexend Light"/>
              <a:ea typeface="Lexend Light"/>
              <a:cs typeface="Lexend Light"/>
              <a:sym typeface="Lexend Light"/>
            </a:endParaRPr>
          </a:p>
          <a:p>
            <a:pPr indent="0" lvl="0" marL="457200" rtl="0" algn="l">
              <a:lnSpc>
                <a:spcPct val="90000"/>
              </a:lnSpc>
              <a:spcBef>
                <a:spcPts val="1400"/>
              </a:spcBef>
              <a:spcAft>
                <a:spcPts val="0"/>
              </a:spcAft>
              <a:buSzPct val="126126"/>
              <a:buNone/>
            </a:pPr>
            <a:r>
              <a:rPr i="0" lang="en-US" sz="2400">
                <a:latin typeface="Lexend Light"/>
                <a:ea typeface="Lexend Light"/>
                <a:cs typeface="Lexend Light"/>
                <a:sym typeface="Lexend Light"/>
              </a:rPr>
              <a:t>Contact </a:t>
            </a:r>
            <a:r>
              <a:rPr lang="en-US" sz="2400">
                <a:latin typeface="Lexend Light"/>
                <a:ea typeface="Lexend Light"/>
                <a:cs typeface="Lexend Light"/>
                <a:sym typeface="Lexend Light"/>
              </a:rPr>
              <a:t>Ashish Nimbarte (</a:t>
            </a:r>
            <a:r>
              <a:rPr lang="en-US" sz="2400" u="sng">
                <a:solidFill>
                  <a:schemeClr val="hlink"/>
                </a:solidFill>
                <a:latin typeface="Lexend Light"/>
                <a:ea typeface="Lexend Light"/>
                <a:cs typeface="Lexend Light"/>
                <a:sym typeface="Lexend Light"/>
                <a:hlinkClick r:id="rId3"/>
              </a:rPr>
              <a:t>asnimbarte@mix.wvu.edu</a:t>
            </a:r>
            <a:r>
              <a:rPr lang="en-US" sz="2400">
                <a:latin typeface="Lexend Light"/>
                <a:ea typeface="Lexend Light"/>
                <a:cs typeface="Lexend Light"/>
                <a:sym typeface="Lexend Light"/>
              </a:rPr>
              <a:t>) or Chris Moore (</a:t>
            </a:r>
            <a:r>
              <a:rPr lang="en-US" sz="2400" u="sng">
                <a:solidFill>
                  <a:schemeClr val="hlink"/>
                </a:solidFill>
                <a:latin typeface="Lexend Light"/>
                <a:ea typeface="Lexend Light"/>
                <a:cs typeface="Lexend Light"/>
                <a:sym typeface="Lexend Light"/>
                <a:hlinkClick r:id="rId4"/>
              </a:rPr>
              <a:t>chris.moore@mail.wvu.edu</a:t>
            </a:r>
            <a:r>
              <a:rPr lang="en-US" sz="2400">
                <a:latin typeface="Lexend Light"/>
                <a:ea typeface="Lexend Light"/>
                <a:cs typeface="Lexend Light"/>
                <a:sym typeface="Lexend Light"/>
              </a:rPr>
              <a:t>) </a:t>
            </a:r>
            <a:r>
              <a:rPr i="0" lang="en-US" sz="2400">
                <a:latin typeface="Lexend Light"/>
                <a:ea typeface="Lexend Light"/>
                <a:cs typeface="Lexend Light"/>
                <a:sym typeface="Lexend Light"/>
              </a:rPr>
              <a:t> for support or inquiries.</a:t>
            </a:r>
            <a:endParaRPr i="0" sz="2400">
              <a:latin typeface="Lexend Light"/>
              <a:ea typeface="Lexend Light"/>
              <a:cs typeface="Lexend Light"/>
              <a:sym typeface="Lexend Light"/>
            </a:endParaRPr>
          </a:p>
          <a:p>
            <a:pPr indent="0" lvl="0" marL="457200" rtl="0" algn="l">
              <a:lnSpc>
                <a:spcPct val="90000"/>
              </a:lnSpc>
              <a:spcBef>
                <a:spcPts val="1400"/>
              </a:spcBef>
              <a:spcAft>
                <a:spcPts val="0"/>
              </a:spcAft>
              <a:buSzPct val="126126"/>
              <a:buNone/>
            </a:pPr>
            <a:r>
              <a:t/>
            </a:r>
            <a:endParaRPr sz="2400">
              <a:latin typeface="Lexend Light"/>
              <a:ea typeface="Lexend Light"/>
              <a:cs typeface="Lexend Light"/>
              <a:sym typeface="Lexend Light"/>
            </a:endParaRPr>
          </a:p>
          <a:p>
            <a:pPr indent="-369570" lvl="0" marL="457200" rtl="0" algn="l">
              <a:lnSpc>
                <a:spcPct val="90000"/>
              </a:lnSpc>
              <a:spcBef>
                <a:spcPts val="1400"/>
              </a:spcBef>
              <a:spcAft>
                <a:spcPts val="0"/>
              </a:spcAft>
              <a:buSzPct val="100000"/>
              <a:buFont typeface="Lexend Light"/>
              <a:buChar char="➢"/>
            </a:pPr>
            <a:r>
              <a:rPr lang="en-US" sz="2400">
                <a:latin typeface="Lexend Light"/>
                <a:ea typeface="Lexend Light"/>
                <a:cs typeface="Lexend Light"/>
                <a:sym typeface="Lexend Light"/>
              </a:rPr>
              <a:t>U.S. DOE also provides MEASUR workshops and technical support upon request</a:t>
            </a:r>
            <a:endParaRPr sz="2400">
              <a:latin typeface="Lexend Light"/>
              <a:ea typeface="Lexend Light"/>
              <a:cs typeface="Lexend Light"/>
              <a:sym typeface="Lexend Light"/>
            </a:endParaRPr>
          </a:p>
          <a:p>
            <a:pPr indent="0" lvl="0" marL="457200" rtl="0" algn="l">
              <a:lnSpc>
                <a:spcPct val="90000"/>
              </a:lnSpc>
              <a:spcBef>
                <a:spcPts val="1400"/>
              </a:spcBef>
              <a:spcAft>
                <a:spcPts val="0"/>
              </a:spcAft>
              <a:buSzPct val="126126"/>
              <a:buNone/>
            </a:pPr>
            <a:r>
              <a:t/>
            </a:r>
            <a:endParaRPr sz="2400">
              <a:latin typeface="Lexend Light"/>
              <a:ea typeface="Lexend Light"/>
              <a:cs typeface="Lexend Light"/>
              <a:sym typeface="Lexend Light"/>
            </a:endParaRPr>
          </a:p>
          <a:p>
            <a:pPr indent="-369570" lvl="0" marL="457200" rtl="0" algn="l">
              <a:lnSpc>
                <a:spcPct val="90000"/>
              </a:lnSpc>
              <a:spcBef>
                <a:spcPts val="1400"/>
              </a:spcBef>
              <a:spcAft>
                <a:spcPts val="0"/>
              </a:spcAft>
              <a:buSzPct val="100000"/>
              <a:buFont typeface="Lexend Light"/>
              <a:buChar char="➢"/>
            </a:pPr>
            <a:r>
              <a:rPr lang="en-US" sz="2400">
                <a:latin typeface="Lexend Light"/>
                <a:ea typeface="Lexend Light"/>
                <a:cs typeface="Lexend Light"/>
                <a:sym typeface="Lexend Light"/>
              </a:rPr>
              <a:t>DOE YouTube Channel: </a:t>
            </a:r>
            <a:r>
              <a:rPr lang="en-US" sz="2400" u="sng">
                <a:solidFill>
                  <a:schemeClr val="hlink"/>
                </a:solidFill>
                <a:latin typeface="Lexend Light"/>
                <a:ea typeface="Lexend Light"/>
                <a:cs typeface="Lexend Light"/>
                <a:sym typeface="Lexend Light"/>
                <a:hlinkClick r:id="rId5"/>
              </a:rPr>
              <a:t>http://www.youtube.com/@BetterBuildingsDOE</a:t>
            </a:r>
            <a:r>
              <a:rPr lang="en-US" sz="2400">
                <a:latin typeface="Lexend Light"/>
                <a:ea typeface="Lexend Light"/>
                <a:cs typeface="Lexend Light"/>
                <a:sym typeface="Lexend Light"/>
              </a:rPr>
              <a:t> </a:t>
            </a:r>
            <a:endParaRPr i="0" sz="2400">
              <a:latin typeface="Lexend Light"/>
              <a:ea typeface="Lexend Light"/>
              <a:cs typeface="Lexend Light"/>
              <a:sym typeface="Lexend Light"/>
            </a:endParaRPr>
          </a:p>
          <a:p>
            <a:pPr indent="0" lvl="0" marL="457200" rtl="0" algn="l">
              <a:lnSpc>
                <a:spcPct val="90000"/>
              </a:lnSpc>
              <a:spcBef>
                <a:spcPts val="1400"/>
              </a:spcBef>
              <a:spcAft>
                <a:spcPts val="0"/>
              </a:spcAft>
              <a:buSzPct val="126126"/>
              <a:buNone/>
            </a:pPr>
            <a:r>
              <a:t/>
            </a:r>
            <a:endParaRPr sz="2400">
              <a:latin typeface="Lexend Light"/>
              <a:ea typeface="Lexend Light"/>
              <a:cs typeface="Lexend Light"/>
              <a:sym typeface="Lexend Light"/>
            </a:endParaRPr>
          </a:p>
          <a:p>
            <a:pPr indent="-369570" lvl="0" marL="457200" rtl="0" algn="l">
              <a:lnSpc>
                <a:spcPct val="90000"/>
              </a:lnSpc>
              <a:spcBef>
                <a:spcPts val="1400"/>
              </a:spcBef>
              <a:spcAft>
                <a:spcPts val="0"/>
              </a:spcAft>
              <a:buSzPct val="100000"/>
              <a:buFont typeface="Lexend Light"/>
              <a:buChar char="➢"/>
            </a:pPr>
            <a:r>
              <a:rPr lang="en-US" sz="2400">
                <a:latin typeface="Lexend Light"/>
                <a:ea typeface="Lexend Light"/>
                <a:cs typeface="Lexend Light"/>
                <a:sym typeface="Lexend Light"/>
              </a:rPr>
              <a:t>Fan Systems Assessment User Manual for MEASUR </a:t>
            </a:r>
            <a:r>
              <a:rPr lang="en-US" sz="2400" u="sng">
                <a:solidFill>
                  <a:schemeClr val="hlink"/>
                </a:solidFill>
                <a:latin typeface="Lexend Light"/>
                <a:ea typeface="Lexend Light"/>
                <a:cs typeface="Lexend Light"/>
                <a:sym typeface="Lexend Light"/>
                <a:hlinkClick r:id="rId6"/>
              </a:rPr>
              <a:t>https://measur.ornl.gov/assets/user-manuals/Fans-User-Manual.pdf</a:t>
            </a:r>
            <a:r>
              <a:rPr lang="en-US" sz="2400">
                <a:latin typeface="Lexend Light"/>
                <a:ea typeface="Lexend Light"/>
                <a:cs typeface="Lexend Light"/>
                <a:sym typeface="Lexend Light"/>
              </a:rPr>
              <a:t> </a:t>
            </a:r>
            <a:endParaRPr>
              <a:latin typeface="Lexend Light"/>
              <a:ea typeface="Lexend Light"/>
              <a:cs typeface="Lexend Light"/>
              <a:sym typeface="Lexend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313812836c4_0_814"/>
          <p:cNvSpPr txBox="1"/>
          <p:nvPr>
            <p:ph type="title"/>
          </p:nvPr>
        </p:nvSpPr>
        <p:spPr>
          <a:xfrm>
            <a:off x="261225" y="0"/>
            <a:ext cx="96864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4200" u="sng">
                <a:latin typeface="Lexend"/>
                <a:ea typeface="Lexend"/>
                <a:cs typeface="Lexend"/>
                <a:sym typeface="Lexend"/>
              </a:rPr>
              <a:t>References</a:t>
            </a:r>
            <a:endParaRPr sz="4200">
              <a:latin typeface="Lexend"/>
              <a:ea typeface="Lexend"/>
              <a:cs typeface="Lexend"/>
              <a:sym typeface="Lexend"/>
            </a:endParaRPr>
          </a:p>
        </p:txBody>
      </p:sp>
      <p:sp>
        <p:nvSpPr>
          <p:cNvPr id="612" name="Google Shape;612;g313812836c4_0_814"/>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613" name="Google Shape;613;g313812836c4_0_814"/>
          <p:cNvSpPr txBox="1"/>
          <p:nvPr>
            <p:ph idx="1" type="body"/>
          </p:nvPr>
        </p:nvSpPr>
        <p:spPr>
          <a:xfrm>
            <a:off x="349250" y="1916550"/>
            <a:ext cx="7719000" cy="3024900"/>
          </a:xfrm>
          <a:prstGeom prst="rect">
            <a:avLst/>
          </a:prstGeom>
          <a:noFill/>
          <a:ln>
            <a:noFill/>
          </a:ln>
        </p:spPr>
        <p:txBody>
          <a:bodyPr anchorCtr="0" anchor="t" bIns="47400" lIns="94800" spcFirstLastPara="1" rIns="94800" wrap="square" tIns="47400">
            <a:normAutofit/>
          </a:bodyPr>
          <a:lstStyle/>
          <a:p>
            <a:pPr indent="-355600" lvl="0" marL="457200" rtl="0" algn="l">
              <a:lnSpc>
                <a:spcPct val="200000"/>
              </a:lnSpc>
              <a:spcBef>
                <a:spcPts val="0"/>
              </a:spcBef>
              <a:spcAft>
                <a:spcPts val="0"/>
              </a:spcAft>
              <a:buClr>
                <a:schemeClr val="dk1"/>
              </a:buClr>
              <a:buSzPts val="2000"/>
              <a:buFont typeface="Lexend ExtraLight"/>
              <a:buAutoNum type="arabicPeriod"/>
            </a:pPr>
            <a:r>
              <a:rPr i="1" lang="en-US" sz="2000" u="sng">
                <a:solidFill>
                  <a:schemeClr val="dk1"/>
                </a:solidFill>
                <a:latin typeface="Lexend ExtraLight"/>
                <a:ea typeface="Lexend ExtraLight"/>
                <a:cs typeface="Lexend ExtraLight"/>
                <a:sym typeface="Lexend ExtraLight"/>
                <a:hlinkClick r:id="rId3">
                  <a:extLst>
                    <a:ext uri="{A12FA001-AC4F-418D-AE19-62706E023703}">
                      <ahyp:hlinkClr val="tx"/>
                    </a:ext>
                  </a:extLst>
                </a:hlinkClick>
              </a:rPr>
              <a:t>https://www.nrel.gov/docs/fy03osti/29166.pdf</a:t>
            </a:r>
            <a:r>
              <a:rPr i="1" lang="en-US" sz="2000">
                <a:solidFill>
                  <a:schemeClr val="dk1"/>
                </a:solidFill>
                <a:latin typeface="Lexend ExtraLight"/>
                <a:ea typeface="Lexend ExtraLight"/>
                <a:cs typeface="Lexend ExtraLight"/>
                <a:sym typeface="Lexend ExtraLight"/>
              </a:rPr>
              <a:t> (U.S. DOE)</a:t>
            </a:r>
            <a:endParaRPr i="1" sz="2000">
              <a:solidFill>
                <a:schemeClr val="dk1"/>
              </a:solidFill>
              <a:latin typeface="Lexend ExtraLight"/>
              <a:ea typeface="Lexend ExtraLight"/>
              <a:cs typeface="Lexend ExtraLight"/>
              <a:sym typeface="Lexend ExtraLight"/>
            </a:endParaRPr>
          </a:p>
          <a:p>
            <a:pPr indent="-355600" lvl="0" marL="457200" rtl="0" algn="l">
              <a:lnSpc>
                <a:spcPct val="200000"/>
              </a:lnSpc>
              <a:spcBef>
                <a:spcPts val="0"/>
              </a:spcBef>
              <a:spcAft>
                <a:spcPts val="0"/>
              </a:spcAft>
              <a:buClr>
                <a:schemeClr val="dk1"/>
              </a:buClr>
              <a:buSzPts val="2000"/>
              <a:buFont typeface="Lexend ExtraLight"/>
              <a:buAutoNum type="arabicPeriod"/>
            </a:pPr>
            <a:r>
              <a:rPr i="1" lang="en-US" sz="2000" u="sng">
                <a:solidFill>
                  <a:schemeClr val="dk1"/>
                </a:solidFill>
                <a:latin typeface="Lexend ExtraLight"/>
                <a:ea typeface="Lexend ExtraLight"/>
                <a:cs typeface="Lexend ExtraLight"/>
                <a:sym typeface="Lexend ExtraLight"/>
                <a:hlinkClick r:id="rId4">
                  <a:extLst>
                    <a:ext uri="{A12FA001-AC4F-418D-AE19-62706E023703}">
                      <ahyp:hlinkClr val="tx"/>
                    </a:ext>
                  </a:extLst>
                </a:hlinkClick>
              </a:rPr>
              <a:t>Centrifugal Industrial Fans | Greenheck</a:t>
            </a:r>
            <a:endParaRPr i="1" sz="2000">
              <a:solidFill>
                <a:schemeClr val="dk1"/>
              </a:solidFill>
              <a:latin typeface="Lexend ExtraLight"/>
              <a:ea typeface="Lexend ExtraLight"/>
              <a:cs typeface="Lexend ExtraLight"/>
              <a:sym typeface="Lexend ExtraLight"/>
            </a:endParaRPr>
          </a:p>
          <a:p>
            <a:pPr indent="-355600" lvl="0" marL="457200" rtl="0" algn="l">
              <a:lnSpc>
                <a:spcPct val="200000"/>
              </a:lnSpc>
              <a:spcBef>
                <a:spcPts val="0"/>
              </a:spcBef>
              <a:spcAft>
                <a:spcPts val="0"/>
              </a:spcAft>
              <a:buClr>
                <a:schemeClr val="dk1"/>
              </a:buClr>
              <a:buSzPts val="2000"/>
              <a:buFont typeface="Lexend ExtraLight"/>
              <a:buAutoNum type="arabicPeriod"/>
            </a:pPr>
            <a:r>
              <a:rPr i="1" lang="en-US" sz="2000" u="sng">
                <a:solidFill>
                  <a:schemeClr val="dk1"/>
                </a:solidFill>
                <a:latin typeface="Lexend ExtraLight"/>
                <a:ea typeface="Lexend ExtraLight"/>
                <a:cs typeface="Lexend ExtraLight"/>
                <a:sym typeface="Lexend ExtraLight"/>
                <a:hlinkClick r:id="rId5">
                  <a:extLst>
                    <a:ext uri="{A12FA001-AC4F-418D-AE19-62706E023703}">
                      <ahyp:hlinkClr val="tx"/>
                    </a:ext>
                  </a:extLst>
                </a:hlinkClick>
              </a:rPr>
              <a:t>Industrial Fans &amp; Blowers - Hartzell Air Movement</a:t>
            </a:r>
            <a:endParaRPr i="1" sz="2000">
              <a:solidFill>
                <a:schemeClr val="dk1"/>
              </a:solidFill>
              <a:latin typeface="Lexend ExtraLight"/>
              <a:ea typeface="Lexend ExtraLight"/>
              <a:cs typeface="Lexend ExtraLight"/>
              <a:sym typeface="Lexend ExtraLight"/>
            </a:endParaRPr>
          </a:p>
          <a:p>
            <a:pPr indent="-355600" lvl="0" marL="457200" rtl="0" algn="l">
              <a:lnSpc>
                <a:spcPct val="200000"/>
              </a:lnSpc>
              <a:spcBef>
                <a:spcPts val="0"/>
              </a:spcBef>
              <a:spcAft>
                <a:spcPts val="0"/>
              </a:spcAft>
              <a:buClr>
                <a:schemeClr val="dk1"/>
              </a:buClr>
              <a:buSzPts val="2000"/>
              <a:buFont typeface="Lexend ExtraLight"/>
              <a:buAutoNum type="arabicPeriod"/>
            </a:pPr>
            <a:r>
              <a:rPr i="1" lang="en-US" sz="2000" u="sng">
                <a:solidFill>
                  <a:schemeClr val="dk1"/>
                </a:solidFill>
                <a:latin typeface="Lexend ExtraLight"/>
                <a:ea typeface="Lexend ExtraLight"/>
                <a:cs typeface="Lexend ExtraLight"/>
                <a:sym typeface="Lexend ExtraLight"/>
                <a:hlinkClick r:id="rId6">
                  <a:extLst>
                    <a:ext uri="{A12FA001-AC4F-418D-AE19-62706E023703}">
                      <ahyp:hlinkClr val="tx"/>
                    </a:ext>
                  </a:extLst>
                </a:hlinkClick>
              </a:rPr>
              <a:t>Fan Systems | Department of Energy</a:t>
            </a:r>
            <a:endParaRPr i="1" sz="2000">
              <a:solidFill>
                <a:schemeClr val="dk1"/>
              </a:solidFill>
              <a:latin typeface="Lexend ExtraLight"/>
              <a:ea typeface="Lexend ExtraLight"/>
              <a:cs typeface="Lexend ExtraLight"/>
              <a:sym typeface="Lexend ExtraLight"/>
            </a:endParaRPr>
          </a:p>
          <a:p>
            <a:pPr indent="-355600" lvl="0" marL="457200" rtl="0" algn="l">
              <a:lnSpc>
                <a:spcPct val="200000"/>
              </a:lnSpc>
              <a:spcBef>
                <a:spcPts val="0"/>
              </a:spcBef>
              <a:spcAft>
                <a:spcPts val="0"/>
              </a:spcAft>
              <a:buClr>
                <a:schemeClr val="dk1"/>
              </a:buClr>
              <a:buSzPts val="2000"/>
              <a:buFont typeface="Lexend ExtraLight"/>
              <a:buAutoNum type="arabicPeriod"/>
            </a:pPr>
            <a:r>
              <a:rPr i="1" lang="en-US" sz="2000" u="sng">
                <a:solidFill>
                  <a:schemeClr val="dk1"/>
                </a:solidFill>
                <a:latin typeface="Lexend ExtraLight"/>
                <a:ea typeface="Lexend ExtraLight"/>
                <a:cs typeface="Lexend ExtraLight"/>
                <a:sym typeface="Lexend ExtraLight"/>
                <a:hlinkClick r:id="rId7">
                  <a:extLst>
                    <a:ext uri="{A12FA001-AC4F-418D-AE19-62706E023703}">
                      <ahyp:hlinkClr val="tx"/>
                    </a:ext>
                  </a:extLst>
                </a:hlinkClick>
              </a:rPr>
              <a:t>Fans | Better Buildings Initiative</a:t>
            </a:r>
            <a:endParaRPr i="1" sz="2000">
              <a:solidFill>
                <a:schemeClr val="dk1"/>
              </a:solidFill>
              <a:latin typeface="Lexend ExtraLight"/>
              <a:ea typeface="Lexend ExtraLight"/>
              <a:cs typeface="Lexend ExtraLight"/>
              <a:sym typeface="Lexend Extra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8" name="Shape 618"/>
        <p:cNvGrpSpPr/>
        <p:nvPr/>
      </p:nvGrpSpPr>
      <p:grpSpPr>
        <a:xfrm>
          <a:off x="0" y="0"/>
          <a:ext cx="0" cy="0"/>
          <a:chOff x="0" y="0"/>
          <a:chExt cx="0" cy="0"/>
        </a:xfrm>
      </p:grpSpPr>
      <p:sp>
        <p:nvSpPr>
          <p:cNvPr id="619" name="Google Shape;619;g313812836c4_0_692"/>
          <p:cNvSpPr txBox="1"/>
          <p:nvPr>
            <p:ph type="title"/>
          </p:nvPr>
        </p:nvSpPr>
        <p:spPr>
          <a:xfrm>
            <a:off x="3321698" y="2776538"/>
            <a:ext cx="75297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Questions?</a:t>
            </a:r>
            <a:endParaRPr>
              <a:latin typeface="Lexend Medium"/>
              <a:ea typeface="Lexend Medium"/>
              <a:cs typeface="Lexend Medium"/>
              <a:sym typeface="Lexend Medium"/>
            </a:endParaRPr>
          </a:p>
        </p:txBody>
      </p:sp>
      <p:sp>
        <p:nvSpPr>
          <p:cNvPr id="620" name="Google Shape;620;g313812836c4_0_692"/>
          <p:cNvSpPr txBox="1"/>
          <p:nvPr>
            <p:ph idx="12" type="sldNum"/>
          </p:nvPr>
        </p:nvSpPr>
        <p:spPr>
          <a:xfrm>
            <a:off x="11252090" y="6430642"/>
            <a:ext cx="939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621" name="Google Shape;621;g313812836c4_0_692"/>
          <p:cNvSpPr txBox="1"/>
          <p:nvPr>
            <p:ph idx="12" type="sldNum"/>
          </p:nvPr>
        </p:nvSpPr>
        <p:spPr>
          <a:xfrm>
            <a:off x="308275" y="6430675"/>
            <a:ext cx="1278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00"/>
              <a:buNone/>
            </a:pPr>
            <a:r>
              <a:rPr lang="en-US" sz="1500">
                <a:latin typeface="Lexend Light"/>
                <a:ea typeface="Lexend Light"/>
                <a:cs typeface="Lexend Light"/>
                <a:sym typeface="Lexend Light"/>
              </a:rPr>
              <a:t>1</a:t>
            </a:r>
            <a:r>
              <a:rPr lang="en-US"/>
              <a:t>1</a:t>
            </a:r>
            <a:r>
              <a:rPr lang="en-US" sz="1500">
                <a:latin typeface="Lexend Light"/>
                <a:ea typeface="Lexend Light"/>
                <a:cs typeface="Lexend Light"/>
                <a:sym typeface="Lexend Light"/>
              </a:rPr>
              <a:t>/</a:t>
            </a:r>
            <a:r>
              <a:rPr lang="en-US"/>
              <a:t>0</a:t>
            </a:r>
            <a:r>
              <a:rPr lang="en-US" sz="1500">
                <a:latin typeface="Lexend Light"/>
                <a:ea typeface="Lexend Light"/>
                <a:cs typeface="Lexend Light"/>
                <a:sym typeface="Lexend Light"/>
              </a:rPr>
              <a:t>9/2024</a:t>
            </a:r>
            <a:endParaRPr sz="1500">
              <a:latin typeface="Lexend Light"/>
              <a:ea typeface="Lexend Light"/>
              <a:cs typeface="Lexend Light"/>
              <a:sym typeface="Lexend Light"/>
            </a:endParaRPr>
          </a:p>
        </p:txBody>
      </p:sp>
      <p:sp>
        <p:nvSpPr>
          <p:cNvPr id="622" name="Google Shape;622;g313812836c4_0_692"/>
          <p:cNvSpPr txBox="1"/>
          <p:nvPr>
            <p:ph idx="11" type="ftr"/>
          </p:nvPr>
        </p:nvSpPr>
        <p:spPr>
          <a:xfrm>
            <a:off x="4023276" y="6430651"/>
            <a:ext cx="4400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500"/>
              <a:buNone/>
            </a:pPr>
            <a:r>
              <a:rPr lang="en-US">
                <a:latin typeface="Lexend"/>
                <a:ea typeface="Lexend"/>
                <a:cs typeface="Lexend"/>
                <a:sym typeface="Lexend"/>
              </a:rPr>
              <a:t>Fan System</a:t>
            </a:r>
            <a:endParaRPr b="0">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137c824777_1_311"/>
          <p:cNvSpPr txBox="1"/>
          <p:nvPr>
            <p:ph type="title"/>
          </p:nvPr>
        </p:nvSpPr>
        <p:spPr>
          <a:xfrm>
            <a:off x="261216" y="0"/>
            <a:ext cx="63957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u="sng">
                <a:latin typeface="Lexend"/>
                <a:ea typeface="Lexend"/>
                <a:cs typeface="Lexend"/>
                <a:sym typeface="Lexend"/>
              </a:rPr>
              <a:t>Introduction of Fan</a:t>
            </a:r>
            <a:endParaRPr>
              <a:latin typeface="Lexend"/>
              <a:ea typeface="Lexend"/>
              <a:cs typeface="Lexend"/>
              <a:sym typeface="Lexend"/>
            </a:endParaRPr>
          </a:p>
        </p:txBody>
      </p:sp>
      <p:sp>
        <p:nvSpPr>
          <p:cNvPr id="317" name="Google Shape;317;g3137c824777_1_311"/>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318" name="Google Shape;318;g3137c824777_1_311"/>
          <p:cNvSpPr txBox="1"/>
          <p:nvPr>
            <p:ph idx="1" type="body"/>
          </p:nvPr>
        </p:nvSpPr>
        <p:spPr>
          <a:xfrm>
            <a:off x="4516250" y="1709100"/>
            <a:ext cx="7675800" cy="4167900"/>
          </a:xfrm>
          <a:prstGeom prst="rect">
            <a:avLst/>
          </a:prstGeom>
          <a:noFill/>
          <a:ln>
            <a:noFill/>
          </a:ln>
        </p:spPr>
        <p:txBody>
          <a:bodyPr anchorCtr="0" anchor="t" bIns="121875" lIns="121875" spcFirstLastPara="1" rIns="121875" wrap="square" tIns="121875">
            <a:noAutofit/>
          </a:bodyPr>
          <a:lstStyle/>
          <a:p>
            <a:pPr indent="-342900" lvl="0" marL="457200" rtl="0" algn="l">
              <a:lnSpc>
                <a:spcPct val="115000"/>
              </a:lnSpc>
              <a:spcBef>
                <a:spcPts val="0"/>
              </a:spcBef>
              <a:spcAft>
                <a:spcPts val="0"/>
              </a:spcAft>
              <a:buSzPts val="1800"/>
              <a:buFont typeface="Lexend Light"/>
              <a:buChar char="➢"/>
            </a:pPr>
            <a:r>
              <a:rPr lang="en-US">
                <a:latin typeface="Lexend Light"/>
                <a:ea typeface="Lexend Light"/>
                <a:cs typeface="Lexend Light"/>
                <a:sym typeface="Lexend Light"/>
              </a:rPr>
              <a:t>Electro-Mechanical devices used in industrial and commercial applications for ventilation, material handling, air quality maintenance.</a:t>
            </a:r>
            <a:endParaRPr>
              <a:latin typeface="Lexend Light"/>
              <a:ea typeface="Lexend Light"/>
              <a:cs typeface="Lexend Light"/>
              <a:sym typeface="Lexend Light"/>
            </a:endParaRPr>
          </a:p>
          <a:p>
            <a:pPr indent="-342900" lvl="0" marL="457200" rtl="0" algn="l">
              <a:lnSpc>
                <a:spcPct val="115000"/>
              </a:lnSpc>
              <a:spcBef>
                <a:spcPts val="0"/>
              </a:spcBef>
              <a:spcAft>
                <a:spcPts val="0"/>
              </a:spcAft>
              <a:buSzPts val="1800"/>
              <a:buFont typeface="Lexend Light"/>
              <a:buChar char="➢"/>
            </a:pPr>
            <a:r>
              <a:rPr lang="en-US">
                <a:latin typeface="Lexend Light"/>
                <a:ea typeface="Lexend Light"/>
                <a:cs typeface="Lexend Light"/>
                <a:sym typeface="Lexend Light"/>
              </a:rPr>
              <a:t>Fan operates by creating pressure differential that results in air movement.</a:t>
            </a:r>
            <a:endParaRPr>
              <a:latin typeface="Lexend Light"/>
              <a:ea typeface="Lexend Light"/>
              <a:cs typeface="Lexend Light"/>
              <a:sym typeface="Lexend Light"/>
            </a:endParaRPr>
          </a:p>
        </p:txBody>
      </p:sp>
      <p:pic>
        <p:nvPicPr>
          <p:cNvPr id="319" name="Google Shape;319;g3137c824777_1_311"/>
          <p:cNvPicPr preferRelativeResize="0"/>
          <p:nvPr/>
        </p:nvPicPr>
        <p:blipFill rotWithShape="1">
          <a:blip r:embed="rId3">
            <a:alphaModFix/>
          </a:blip>
          <a:srcRect b="0" l="0" r="0" t="0"/>
          <a:stretch/>
        </p:blipFill>
        <p:spPr>
          <a:xfrm>
            <a:off x="457200" y="1645920"/>
            <a:ext cx="4114800" cy="418680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137c824777_1_414"/>
          <p:cNvSpPr txBox="1"/>
          <p:nvPr>
            <p:ph type="title"/>
          </p:nvPr>
        </p:nvSpPr>
        <p:spPr>
          <a:xfrm>
            <a:off x="261216" y="0"/>
            <a:ext cx="63957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u="sng">
                <a:latin typeface="Lexend"/>
                <a:ea typeface="Lexend"/>
                <a:cs typeface="Lexend"/>
                <a:sym typeface="Lexend"/>
              </a:rPr>
              <a:t>Introduction of Fan</a:t>
            </a:r>
            <a:endParaRPr>
              <a:latin typeface="Lexend"/>
              <a:ea typeface="Lexend"/>
              <a:cs typeface="Lexend"/>
              <a:sym typeface="Lexend"/>
            </a:endParaRPr>
          </a:p>
        </p:txBody>
      </p:sp>
      <p:sp>
        <p:nvSpPr>
          <p:cNvPr id="325" name="Google Shape;325;g3137c824777_1_414"/>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326" name="Google Shape;326;g3137c824777_1_414"/>
          <p:cNvSpPr txBox="1"/>
          <p:nvPr>
            <p:ph idx="1" type="body"/>
          </p:nvPr>
        </p:nvSpPr>
        <p:spPr>
          <a:xfrm>
            <a:off x="4572000" y="1508173"/>
            <a:ext cx="7675800" cy="4562400"/>
          </a:xfrm>
          <a:prstGeom prst="rect">
            <a:avLst/>
          </a:prstGeom>
          <a:noFill/>
          <a:ln>
            <a:noFill/>
          </a:ln>
        </p:spPr>
        <p:txBody>
          <a:bodyPr anchorCtr="0" anchor="t" bIns="121875" lIns="121875" spcFirstLastPara="1" rIns="121875" wrap="square" tIns="121875">
            <a:noAutofit/>
          </a:bodyPr>
          <a:lstStyle/>
          <a:p>
            <a:pPr indent="-381000" lvl="0" marL="457200" rtl="0" algn="l">
              <a:lnSpc>
                <a:spcPct val="115000"/>
              </a:lnSpc>
              <a:spcBef>
                <a:spcPts val="0"/>
              </a:spcBef>
              <a:spcAft>
                <a:spcPts val="0"/>
              </a:spcAft>
              <a:buSzPts val="2400"/>
              <a:buFont typeface="Lexend Light"/>
              <a:buChar char="➢"/>
            </a:pPr>
            <a:r>
              <a:rPr lang="en-US" sz="2400">
                <a:latin typeface="Lexend Light"/>
                <a:ea typeface="Lexend Light"/>
                <a:cs typeface="Lexend Light"/>
                <a:sym typeface="Lexend Light"/>
              </a:rPr>
              <a:t>Energy consumed by fan systems form a large portion of the energy costs in industrial and commercial processes.</a:t>
            </a:r>
            <a:endParaRPr>
              <a:latin typeface="Lexend Light"/>
              <a:ea typeface="Lexend Light"/>
              <a:cs typeface="Lexend Light"/>
              <a:sym typeface="Lexend Light"/>
            </a:endParaRPr>
          </a:p>
          <a:p>
            <a:pPr indent="-381000" lvl="0" marL="457200" rtl="0" algn="l">
              <a:lnSpc>
                <a:spcPct val="115000"/>
              </a:lnSpc>
              <a:spcBef>
                <a:spcPts val="0"/>
              </a:spcBef>
              <a:spcAft>
                <a:spcPts val="0"/>
              </a:spcAft>
              <a:buSzPts val="2400"/>
              <a:buFont typeface="Lexend Light"/>
              <a:buChar char="➢"/>
            </a:pPr>
            <a:r>
              <a:rPr lang="en-US" sz="2400">
                <a:latin typeface="Lexend Light"/>
                <a:ea typeface="Lexend Light"/>
                <a:cs typeface="Lexend Light"/>
                <a:sym typeface="Lexend Light"/>
              </a:rPr>
              <a:t>Energy efficiency in fan systems is important for cost savings and environmental impact.</a:t>
            </a:r>
            <a:endParaRPr sz="2400">
              <a:latin typeface="Lexend Light"/>
              <a:ea typeface="Lexend Light"/>
              <a:cs typeface="Lexend Light"/>
              <a:sym typeface="Lexend Light"/>
            </a:endParaRPr>
          </a:p>
          <a:p>
            <a:pPr indent="-381000" lvl="0" marL="457200" rtl="0" algn="l">
              <a:lnSpc>
                <a:spcPct val="115000"/>
              </a:lnSpc>
              <a:spcBef>
                <a:spcPts val="0"/>
              </a:spcBef>
              <a:spcAft>
                <a:spcPts val="0"/>
              </a:spcAft>
              <a:buSzPts val="2400"/>
              <a:buFont typeface="Lexend Light"/>
              <a:buChar char="➢"/>
            </a:pPr>
            <a:r>
              <a:rPr lang="en-US" sz="2400">
                <a:latin typeface="Lexend Light"/>
                <a:ea typeface="Lexend Light"/>
                <a:cs typeface="Lexend Light"/>
                <a:sym typeface="Lexend Light"/>
              </a:rPr>
              <a:t>Fan system reliability is crucial. Failure of fan systems can lead to:   </a:t>
            </a:r>
            <a:endParaRPr sz="2400">
              <a:latin typeface="Lexend Light"/>
              <a:ea typeface="Lexend Light"/>
              <a:cs typeface="Lexend Light"/>
              <a:sym typeface="Lexend Light"/>
            </a:endParaRPr>
          </a:p>
          <a:p>
            <a:pPr indent="-152400" lvl="0" marL="742950" rtl="0" algn="l">
              <a:lnSpc>
                <a:spcPct val="115000"/>
              </a:lnSpc>
              <a:spcBef>
                <a:spcPts val="0"/>
              </a:spcBef>
              <a:spcAft>
                <a:spcPts val="0"/>
              </a:spcAft>
              <a:buSzPts val="2400"/>
              <a:buFont typeface="Lexend Light"/>
              <a:buChar char="★"/>
            </a:pPr>
            <a:r>
              <a:rPr lang="en-US" sz="2400">
                <a:latin typeface="Lexend Light"/>
                <a:ea typeface="Lexend Light"/>
                <a:cs typeface="Lexend Light"/>
                <a:sym typeface="Lexend Light"/>
              </a:rPr>
              <a:t>plant production shutdown </a:t>
            </a:r>
            <a:endParaRPr sz="2400">
              <a:latin typeface="Lexend Light"/>
              <a:ea typeface="Lexend Light"/>
              <a:cs typeface="Lexend Light"/>
              <a:sym typeface="Lexend Light"/>
            </a:endParaRPr>
          </a:p>
          <a:p>
            <a:pPr indent="-152400" lvl="0" marL="742950" rtl="0" algn="l">
              <a:lnSpc>
                <a:spcPct val="115000"/>
              </a:lnSpc>
              <a:spcBef>
                <a:spcPts val="0"/>
              </a:spcBef>
              <a:spcAft>
                <a:spcPts val="0"/>
              </a:spcAft>
              <a:buSzPts val="2400"/>
              <a:buFont typeface="Lexend Light"/>
              <a:buChar char="★"/>
            </a:pPr>
            <a:r>
              <a:rPr lang="en-US" sz="2400">
                <a:latin typeface="Lexend Light"/>
                <a:ea typeface="Lexend Light"/>
                <a:cs typeface="Lexend Light"/>
                <a:sym typeface="Lexend Light"/>
              </a:rPr>
              <a:t>decrease in worker productivity </a:t>
            </a:r>
            <a:endParaRPr sz="2400">
              <a:latin typeface="Lexend Light"/>
              <a:ea typeface="Lexend Light"/>
              <a:cs typeface="Lexend Light"/>
              <a:sym typeface="Lexend Light"/>
            </a:endParaRPr>
          </a:p>
          <a:p>
            <a:pPr indent="-152400" lvl="0" marL="742950" rtl="0" algn="l">
              <a:lnSpc>
                <a:spcPct val="115000"/>
              </a:lnSpc>
              <a:spcBef>
                <a:spcPts val="0"/>
              </a:spcBef>
              <a:spcAft>
                <a:spcPts val="0"/>
              </a:spcAft>
              <a:buSzPts val="2400"/>
              <a:buFont typeface="Lexend Light"/>
              <a:buChar char="★"/>
            </a:pPr>
            <a:r>
              <a:rPr lang="en-US" sz="2400">
                <a:latin typeface="Lexend Light"/>
                <a:ea typeface="Lexend Light"/>
                <a:cs typeface="Lexend Light"/>
                <a:sym typeface="Lexend Light"/>
              </a:rPr>
              <a:t>decrease in product quality </a:t>
            </a:r>
            <a:endParaRPr sz="2400">
              <a:latin typeface="Lexend Light"/>
              <a:ea typeface="Lexend Light"/>
              <a:cs typeface="Lexend Light"/>
              <a:sym typeface="Lexend Light"/>
            </a:endParaRPr>
          </a:p>
        </p:txBody>
      </p:sp>
      <p:pic>
        <p:nvPicPr>
          <p:cNvPr id="327" name="Google Shape;327;g3137c824777_1_414"/>
          <p:cNvPicPr preferRelativeResize="0"/>
          <p:nvPr/>
        </p:nvPicPr>
        <p:blipFill rotWithShape="1">
          <a:blip r:embed="rId3">
            <a:alphaModFix/>
          </a:blip>
          <a:srcRect b="0" l="0" r="0" t="0"/>
          <a:stretch/>
        </p:blipFill>
        <p:spPr>
          <a:xfrm>
            <a:off x="457200" y="1645920"/>
            <a:ext cx="4114801" cy="411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2" name="Shape 332"/>
        <p:cNvGrpSpPr/>
        <p:nvPr/>
      </p:nvGrpSpPr>
      <p:grpSpPr>
        <a:xfrm>
          <a:off x="0" y="0"/>
          <a:ext cx="0" cy="0"/>
          <a:chOff x="0" y="0"/>
          <a:chExt cx="0" cy="0"/>
        </a:xfrm>
      </p:grpSpPr>
      <p:sp>
        <p:nvSpPr>
          <p:cNvPr id="333" name="Google Shape;333;g3137c824777_1_624"/>
          <p:cNvSpPr txBox="1"/>
          <p:nvPr>
            <p:ph type="title"/>
          </p:nvPr>
        </p:nvSpPr>
        <p:spPr>
          <a:xfrm>
            <a:off x="3321698" y="2776538"/>
            <a:ext cx="75297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Understanding the Basics of Fan System</a:t>
            </a:r>
            <a:endParaRPr>
              <a:latin typeface="Lexend Medium"/>
              <a:ea typeface="Lexend Medium"/>
              <a:cs typeface="Lexend Medium"/>
              <a:sym typeface="Lexend Medium"/>
            </a:endParaRPr>
          </a:p>
        </p:txBody>
      </p:sp>
      <p:sp>
        <p:nvSpPr>
          <p:cNvPr id="334" name="Google Shape;334;g3137c824777_1_624"/>
          <p:cNvSpPr txBox="1"/>
          <p:nvPr>
            <p:ph idx="12" type="sldNum"/>
          </p:nvPr>
        </p:nvSpPr>
        <p:spPr>
          <a:xfrm>
            <a:off x="11252090" y="6430667"/>
            <a:ext cx="939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35" name="Google Shape;335;g3137c824777_1_624"/>
          <p:cNvSpPr txBox="1"/>
          <p:nvPr>
            <p:ph idx="12" type="sldNum"/>
          </p:nvPr>
        </p:nvSpPr>
        <p:spPr>
          <a:xfrm>
            <a:off x="308278" y="6430663"/>
            <a:ext cx="11775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Lexend Light"/>
                <a:ea typeface="Lexend Light"/>
                <a:cs typeface="Lexend Light"/>
                <a:sym typeface="Lexend Light"/>
              </a:rPr>
              <a:t>1</a:t>
            </a:r>
            <a:r>
              <a:rPr lang="en-US"/>
              <a:t>1</a:t>
            </a:r>
            <a:r>
              <a:rPr lang="en-US" sz="1400">
                <a:latin typeface="Lexend Light"/>
                <a:ea typeface="Lexend Light"/>
                <a:cs typeface="Lexend Light"/>
                <a:sym typeface="Lexend Light"/>
              </a:rPr>
              <a:t>/9/2024</a:t>
            </a:r>
            <a:endParaRPr sz="1400">
              <a:latin typeface="Lexend Light"/>
              <a:ea typeface="Lexend Light"/>
              <a:cs typeface="Lexend Light"/>
              <a:sym typeface="Lexend Light"/>
            </a:endParaRPr>
          </a:p>
        </p:txBody>
      </p:sp>
      <p:sp>
        <p:nvSpPr>
          <p:cNvPr id="336" name="Google Shape;336;g3137c824777_1_624"/>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Lexend"/>
                <a:ea typeface="Lexend"/>
                <a:cs typeface="Lexend"/>
                <a:sym typeface="Lexend"/>
              </a:rPr>
              <a:t>Fan System</a:t>
            </a:r>
            <a:endParaRPr b="0">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137c824777_1_632"/>
          <p:cNvSpPr txBox="1"/>
          <p:nvPr>
            <p:ph type="title"/>
          </p:nvPr>
        </p:nvSpPr>
        <p:spPr>
          <a:xfrm>
            <a:off x="261216" y="0"/>
            <a:ext cx="63957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u="sng">
                <a:latin typeface="Lexend"/>
                <a:ea typeface="Lexend"/>
                <a:cs typeface="Lexend"/>
                <a:sym typeface="Lexend"/>
              </a:rPr>
              <a:t>Types of Fans</a:t>
            </a:r>
            <a:endParaRPr>
              <a:latin typeface="Lexend"/>
              <a:ea typeface="Lexend"/>
              <a:cs typeface="Lexend"/>
              <a:sym typeface="Lexend"/>
            </a:endParaRPr>
          </a:p>
        </p:txBody>
      </p:sp>
      <p:sp>
        <p:nvSpPr>
          <p:cNvPr id="342" name="Google Shape;342;g3137c824777_1_632"/>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pic>
        <p:nvPicPr>
          <p:cNvPr id="343" name="Google Shape;343;g3137c824777_1_632"/>
          <p:cNvPicPr preferRelativeResize="0"/>
          <p:nvPr/>
        </p:nvPicPr>
        <p:blipFill rotWithShape="1">
          <a:blip r:embed="rId3">
            <a:alphaModFix/>
          </a:blip>
          <a:srcRect b="0" l="0" r="0" t="0"/>
          <a:stretch/>
        </p:blipFill>
        <p:spPr>
          <a:xfrm>
            <a:off x="2003913" y="1515263"/>
            <a:ext cx="8184181" cy="3827475"/>
          </a:xfrm>
          <a:prstGeom prst="rect">
            <a:avLst/>
          </a:prstGeom>
          <a:noFill/>
          <a:ln cap="flat" cmpd="sng" w="9525">
            <a:solidFill>
              <a:schemeClr val="dk2"/>
            </a:solidFill>
            <a:prstDash val="solid"/>
            <a:round/>
            <a:headEnd len="sm" w="sm" type="none"/>
            <a:tailEnd len="sm" w="sm" type="none"/>
          </a:ln>
        </p:spPr>
      </p:pic>
      <p:sp>
        <p:nvSpPr>
          <p:cNvPr id="344" name="Google Shape;344;g3137c824777_1_632"/>
          <p:cNvSpPr txBox="1"/>
          <p:nvPr/>
        </p:nvSpPr>
        <p:spPr>
          <a:xfrm>
            <a:off x="2004075" y="5342725"/>
            <a:ext cx="8184300" cy="400200"/>
          </a:xfrm>
          <a:prstGeom prst="rect">
            <a:avLst/>
          </a:prstGeom>
          <a:noFill/>
          <a:ln>
            <a:noFill/>
          </a:ln>
        </p:spPr>
        <p:txBody>
          <a:bodyPr anchorCtr="0" anchor="t" bIns="91425" lIns="91425" spcFirstLastPara="1" rIns="91425" wrap="square" tIns="91425">
            <a:spAutoFit/>
          </a:bodyPr>
          <a:lstStyle/>
          <a:p>
            <a:pPr indent="0" lvl="1" marL="355600" marR="0" rtl="0" algn="ctr">
              <a:lnSpc>
                <a:spcPct val="150000"/>
              </a:lnSpc>
              <a:spcBef>
                <a:spcPts val="400"/>
              </a:spcBef>
              <a:spcAft>
                <a:spcPts val="0"/>
              </a:spcAft>
              <a:buClr>
                <a:srgbClr val="000000"/>
              </a:buClr>
              <a:buSzPts val="1400"/>
              <a:buFont typeface="Arial"/>
              <a:buNone/>
            </a:pPr>
            <a:r>
              <a:rPr b="0" i="1" lang="en-US" sz="1400" u="none" cap="none" strike="noStrike">
                <a:solidFill>
                  <a:schemeClr val="dk1"/>
                </a:solidFill>
                <a:latin typeface="Lexend ExtraLight"/>
                <a:ea typeface="Lexend ExtraLight"/>
                <a:cs typeface="Lexend ExtraLight"/>
                <a:sym typeface="Lexend ExtraLight"/>
              </a:rPr>
              <a:t>Figure: Types of Fans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137c824777_1_640"/>
          <p:cNvSpPr txBox="1"/>
          <p:nvPr>
            <p:ph type="title"/>
          </p:nvPr>
        </p:nvSpPr>
        <p:spPr>
          <a:xfrm>
            <a:off x="261216" y="0"/>
            <a:ext cx="6395700" cy="63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u="sng">
                <a:latin typeface="Lexend"/>
                <a:ea typeface="Lexend"/>
                <a:cs typeface="Lexend"/>
                <a:sym typeface="Lexend"/>
              </a:rPr>
              <a:t>Key Components</a:t>
            </a:r>
            <a:endParaRPr>
              <a:latin typeface="Lexend"/>
              <a:ea typeface="Lexend"/>
              <a:cs typeface="Lexend"/>
              <a:sym typeface="Lexend"/>
            </a:endParaRPr>
          </a:p>
        </p:txBody>
      </p:sp>
      <p:sp>
        <p:nvSpPr>
          <p:cNvPr id="350" name="Google Shape;350;g3137c824777_1_640"/>
          <p:cNvSpPr txBox="1"/>
          <p:nvPr>
            <p:ph idx="12" type="sldNum"/>
          </p:nvPr>
        </p:nvSpPr>
        <p:spPr>
          <a:xfrm>
            <a:off x="11251808" y="6430967"/>
            <a:ext cx="94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chemeClr val="lt1"/>
                </a:solidFill>
                <a:latin typeface="Lexend Light"/>
                <a:ea typeface="Lexend Light"/>
                <a:cs typeface="Lexend Light"/>
                <a:sym typeface="Lexend Light"/>
              </a:rPr>
              <a:t>‹#›</a:t>
            </a:fld>
            <a:endParaRPr>
              <a:solidFill>
                <a:schemeClr val="lt1"/>
              </a:solidFill>
              <a:latin typeface="Lexend Light"/>
              <a:ea typeface="Lexend Light"/>
              <a:cs typeface="Lexend Light"/>
              <a:sym typeface="Lexend Light"/>
            </a:endParaRPr>
          </a:p>
        </p:txBody>
      </p:sp>
      <p:sp>
        <p:nvSpPr>
          <p:cNvPr id="351" name="Google Shape;351;g3137c824777_1_640"/>
          <p:cNvSpPr txBox="1"/>
          <p:nvPr>
            <p:ph idx="1" type="body"/>
          </p:nvPr>
        </p:nvSpPr>
        <p:spPr>
          <a:xfrm>
            <a:off x="6907200" y="1697250"/>
            <a:ext cx="5284800" cy="3463500"/>
          </a:xfrm>
          <a:prstGeom prst="rect">
            <a:avLst/>
          </a:prstGeom>
          <a:noFill/>
          <a:ln>
            <a:noFill/>
          </a:ln>
        </p:spPr>
        <p:txBody>
          <a:bodyPr anchorCtr="0" anchor="t" bIns="121875" lIns="121875" spcFirstLastPara="1" rIns="121875" wrap="square" tIns="121875">
            <a:noAutofit/>
          </a:bodyPr>
          <a:lstStyle/>
          <a:p>
            <a:pPr indent="-381000" lvl="0" marL="457200" rtl="0" algn="l">
              <a:lnSpc>
                <a:spcPct val="150000"/>
              </a:lnSpc>
              <a:spcBef>
                <a:spcPts val="0"/>
              </a:spcBef>
              <a:spcAft>
                <a:spcPts val="0"/>
              </a:spcAft>
              <a:buSzPts val="2400"/>
              <a:buFont typeface="Lexend Light"/>
              <a:buAutoNum type="arabicPeriod"/>
            </a:pPr>
            <a:r>
              <a:rPr lang="en-US" sz="2400">
                <a:latin typeface="Lexend Light"/>
                <a:ea typeface="Lexend Light"/>
                <a:cs typeface="Lexend Light"/>
                <a:sym typeface="Lexend Light"/>
              </a:rPr>
              <a:t>Fan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AutoNum type="arabicPeriod"/>
            </a:pPr>
            <a:r>
              <a:rPr lang="en-US" sz="2400">
                <a:latin typeface="Lexend Light"/>
                <a:ea typeface="Lexend Light"/>
                <a:cs typeface="Lexend Light"/>
                <a:sym typeface="Lexend Light"/>
              </a:rPr>
              <a:t>Electric Motor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AutoNum type="arabicPeriod"/>
            </a:pPr>
            <a:r>
              <a:rPr lang="en-US" sz="2400">
                <a:latin typeface="Lexend Light"/>
                <a:ea typeface="Lexend Light"/>
                <a:cs typeface="Lexend Light"/>
                <a:sym typeface="Lexend Light"/>
              </a:rPr>
              <a:t>Drive System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AutoNum type="arabicPeriod"/>
            </a:pPr>
            <a:r>
              <a:rPr lang="en-US" sz="2400">
                <a:latin typeface="Lexend Light"/>
                <a:ea typeface="Lexend Light"/>
                <a:cs typeface="Lexend Light"/>
                <a:sym typeface="Lexend Light"/>
              </a:rPr>
              <a:t>Ducts or Piping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AutoNum type="arabicPeriod"/>
            </a:pPr>
            <a:r>
              <a:rPr lang="en-US" sz="2400">
                <a:latin typeface="Lexend Light"/>
                <a:ea typeface="Lexend Light"/>
                <a:cs typeface="Lexend Light"/>
                <a:sym typeface="Lexend Light"/>
              </a:rPr>
              <a:t>Flow Control Devices </a:t>
            </a:r>
            <a:endParaRPr sz="2400">
              <a:latin typeface="Lexend Light"/>
              <a:ea typeface="Lexend Light"/>
              <a:cs typeface="Lexend Light"/>
              <a:sym typeface="Lexend Light"/>
            </a:endParaRPr>
          </a:p>
          <a:p>
            <a:pPr indent="-381000" lvl="0" marL="457200" rtl="0" algn="l">
              <a:lnSpc>
                <a:spcPct val="150000"/>
              </a:lnSpc>
              <a:spcBef>
                <a:spcPts val="0"/>
              </a:spcBef>
              <a:spcAft>
                <a:spcPts val="0"/>
              </a:spcAft>
              <a:buSzPts val="2400"/>
              <a:buFont typeface="Lexend Light"/>
              <a:buAutoNum type="arabicPeriod"/>
            </a:pPr>
            <a:r>
              <a:rPr lang="en-US" sz="2400">
                <a:latin typeface="Lexend Light"/>
                <a:ea typeface="Lexend Light"/>
                <a:cs typeface="Lexend Light"/>
                <a:sym typeface="Lexend Light"/>
              </a:rPr>
              <a:t>Air Conditioning Equipments</a:t>
            </a:r>
            <a:endParaRPr sz="2400">
              <a:latin typeface="Lexend Light"/>
              <a:ea typeface="Lexend Light"/>
              <a:cs typeface="Lexend Light"/>
              <a:sym typeface="Lexend Light"/>
            </a:endParaRPr>
          </a:p>
        </p:txBody>
      </p:sp>
      <p:pic>
        <p:nvPicPr>
          <p:cNvPr id="352" name="Google Shape;352;g3137c824777_1_640"/>
          <p:cNvPicPr preferRelativeResize="0"/>
          <p:nvPr/>
        </p:nvPicPr>
        <p:blipFill rotWithShape="1">
          <a:blip r:embed="rId3">
            <a:alphaModFix/>
          </a:blip>
          <a:srcRect b="0" l="0" r="0" t="0"/>
          <a:stretch/>
        </p:blipFill>
        <p:spPr>
          <a:xfrm>
            <a:off x="522000" y="1485813"/>
            <a:ext cx="6134925" cy="3886376"/>
          </a:xfrm>
          <a:prstGeom prst="rect">
            <a:avLst/>
          </a:prstGeom>
          <a:noFill/>
          <a:ln cap="flat" cmpd="sng" w="9525">
            <a:solidFill>
              <a:schemeClr val="dk2"/>
            </a:solidFill>
            <a:prstDash val="solid"/>
            <a:round/>
            <a:headEnd len="sm" w="sm" type="none"/>
            <a:tailEnd len="sm" w="sm" type="none"/>
          </a:ln>
        </p:spPr>
      </p:pic>
      <p:sp>
        <p:nvSpPr>
          <p:cNvPr id="353" name="Google Shape;353;g3137c824777_1_640"/>
          <p:cNvSpPr txBox="1"/>
          <p:nvPr/>
        </p:nvSpPr>
        <p:spPr>
          <a:xfrm>
            <a:off x="2004075" y="5342725"/>
            <a:ext cx="8184300" cy="400200"/>
          </a:xfrm>
          <a:prstGeom prst="rect">
            <a:avLst/>
          </a:prstGeom>
          <a:noFill/>
          <a:ln>
            <a:noFill/>
          </a:ln>
        </p:spPr>
        <p:txBody>
          <a:bodyPr anchorCtr="0" anchor="t" bIns="91425" lIns="91425" spcFirstLastPara="1" rIns="91425" wrap="square" tIns="91425">
            <a:spAutoFit/>
          </a:bodyPr>
          <a:lstStyle/>
          <a:p>
            <a:pPr indent="0" lvl="1" marL="355600" marR="0" rtl="0" algn="ctr">
              <a:lnSpc>
                <a:spcPct val="150000"/>
              </a:lnSpc>
              <a:spcBef>
                <a:spcPts val="400"/>
              </a:spcBef>
              <a:spcAft>
                <a:spcPts val="0"/>
              </a:spcAft>
              <a:buClr>
                <a:srgbClr val="000000"/>
              </a:buClr>
              <a:buSzPts val="1400"/>
              <a:buFont typeface="Arial"/>
              <a:buNone/>
            </a:pPr>
            <a:r>
              <a:rPr b="0" i="1" lang="en-US" sz="1400" u="none" cap="none" strike="noStrike">
                <a:solidFill>
                  <a:schemeClr val="dk1"/>
                </a:solidFill>
                <a:latin typeface="Lexend ExtraLight"/>
                <a:ea typeface="Lexend ExtraLight"/>
                <a:cs typeface="Lexend ExtraLight"/>
                <a:sym typeface="Lexend ExtraLight"/>
              </a:rPr>
              <a:t>Figure: </a:t>
            </a:r>
            <a:r>
              <a:rPr i="1" lang="en-US">
                <a:solidFill>
                  <a:schemeClr val="dk1"/>
                </a:solidFill>
                <a:latin typeface="Lexend ExtraLight"/>
                <a:ea typeface="Lexend ExtraLight"/>
                <a:cs typeface="Lexend ExtraLight"/>
                <a:sym typeface="Lexend ExtraLight"/>
              </a:rPr>
              <a:t>Components of Fan System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8" name="Shape 358"/>
        <p:cNvGrpSpPr/>
        <p:nvPr/>
      </p:nvGrpSpPr>
      <p:grpSpPr>
        <a:xfrm>
          <a:off x="0" y="0"/>
          <a:ext cx="0" cy="0"/>
          <a:chOff x="0" y="0"/>
          <a:chExt cx="0" cy="0"/>
        </a:xfrm>
      </p:grpSpPr>
      <p:sp>
        <p:nvSpPr>
          <p:cNvPr id="359" name="Google Shape;359;g3137c824777_1_650"/>
          <p:cNvSpPr txBox="1"/>
          <p:nvPr>
            <p:ph type="title"/>
          </p:nvPr>
        </p:nvSpPr>
        <p:spPr>
          <a:xfrm>
            <a:off x="3213475" y="2738400"/>
            <a:ext cx="77475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US" sz="4000">
                <a:solidFill>
                  <a:srgbClr val="002855"/>
                </a:solidFill>
                <a:latin typeface="Lexend Medium"/>
                <a:ea typeface="Lexend Medium"/>
                <a:cs typeface="Lexend Medium"/>
                <a:sym typeface="Lexend Medium"/>
              </a:rPr>
              <a:t>Best Practices for Fan System </a:t>
            </a:r>
            <a:endParaRPr>
              <a:latin typeface="Lexend Medium"/>
              <a:ea typeface="Lexend Medium"/>
              <a:cs typeface="Lexend Medium"/>
              <a:sym typeface="Lexend Medium"/>
            </a:endParaRPr>
          </a:p>
        </p:txBody>
      </p:sp>
      <p:sp>
        <p:nvSpPr>
          <p:cNvPr id="360" name="Google Shape;360;g3137c824777_1_650"/>
          <p:cNvSpPr txBox="1"/>
          <p:nvPr>
            <p:ph idx="12" type="sldNum"/>
          </p:nvPr>
        </p:nvSpPr>
        <p:spPr>
          <a:xfrm>
            <a:off x="11252090" y="6430667"/>
            <a:ext cx="939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61" name="Google Shape;361;g3137c824777_1_650"/>
          <p:cNvSpPr txBox="1"/>
          <p:nvPr>
            <p:ph idx="12" type="sldNum"/>
          </p:nvPr>
        </p:nvSpPr>
        <p:spPr>
          <a:xfrm>
            <a:off x="308278" y="6430663"/>
            <a:ext cx="11775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Lexend Light"/>
                <a:ea typeface="Lexend Light"/>
                <a:cs typeface="Lexend Light"/>
                <a:sym typeface="Lexend Light"/>
              </a:rPr>
              <a:t>1</a:t>
            </a:r>
            <a:r>
              <a:rPr lang="en-US"/>
              <a:t>1</a:t>
            </a:r>
            <a:r>
              <a:rPr lang="en-US" sz="1400">
                <a:latin typeface="Lexend Light"/>
                <a:ea typeface="Lexend Light"/>
                <a:cs typeface="Lexend Light"/>
                <a:sym typeface="Lexend Light"/>
              </a:rPr>
              <a:t>/</a:t>
            </a:r>
            <a:r>
              <a:rPr lang="en-US"/>
              <a:t>0</a:t>
            </a:r>
            <a:r>
              <a:rPr lang="en-US" sz="1400">
                <a:latin typeface="Lexend Light"/>
                <a:ea typeface="Lexend Light"/>
                <a:cs typeface="Lexend Light"/>
                <a:sym typeface="Lexend Light"/>
              </a:rPr>
              <a:t>9/2024</a:t>
            </a:r>
            <a:endParaRPr sz="1400">
              <a:latin typeface="Lexend Light"/>
              <a:ea typeface="Lexend Light"/>
              <a:cs typeface="Lexend Light"/>
              <a:sym typeface="Lexend Light"/>
            </a:endParaRPr>
          </a:p>
        </p:txBody>
      </p:sp>
      <p:sp>
        <p:nvSpPr>
          <p:cNvPr id="362" name="Google Shape;362;g3137c824777_1_650"/>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Lexend"/>
                <a:ea typeface="Lexend"/>
                <a:cs typeface="Lexend"/>
                <a:sym typeface="Lexend"/>
              </a:rPr>
              <a:t>Fan System</a:t>
            </a:r>
            <a:endParaRPr b="0">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2023-11-20T21:48:19Z</dcterms:created>
  <dc:creator>Vaishakhi Suresh</dc:creator>
</cp:coreProperties>
</file>