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y="6858000" cx="12192000"/>
  <p:notesSz cx="6858000" cy="9144000"/>
  <p:embeddedFontLst>
    <p:embeddedFont>
      <p:font typeface="Lexend Light"/>
      <p:regular r:id="rId53"/>
      <p:bold r:id="rId54"/>
    </p:embeddedFont>
    <p:embeddedFont>
      <p:font typeface="Lexend Medium"/>
      <p:regular r:id="rId55"/>
      <p:bold r:id="rId56"/>
    </p:embeddedFont>
    <p:embeddedFont>
      <p:font typeface="Lexend"/>
      <p:regular r:id="rId57"/>
      <p:bold r:id="rId58"/>
    </p:embeddedFont>
    <p:embeddedFont>
      <p:font typeface="Lexend ExtraLight"/>
      <p:regular r:id="rId59"/>
      <p:bold r:id="rId60"/>
    </p:embeddedFont>
    <p:embeddedFont>
      <p:font typeface="Century Gothic"/>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5" roundtripDataSignature="AMtx7mgUqR0yED1V+M6ZSBjP8ILLOQDD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CenturyGothic-bold.fntdata"/><Relationship Id="rId61" Type="http://schemas.openxmlformats.org/officeDocument/2006/relationships/font" Target="fonts/CenturyGothic-regular.fntdata"/><Relationship Id="rId20" Type="http://schemas.openxmlformats.org/officeDocument/2006/relationships/slide" Target="slides/slide13.xml"/><Relationship Id="rId64" Type="http://schemas.openxmlformats.org/officeDocument/2006/relationships/font" Target="fonts/CenturyGothic-boldItalic.fntdata"/><Relationship Id="rId63" Type="http://schemas.openxmlformats.org/officeDocument/2006/relationships/font" Target="fonts/CenturyGothic-italic.fntdata"/><Relationship Id="rId22" Type="http://schemas.openxmlformats.org/officeDocument/2006/relationships/slide" Target="slides/slide15.xml"/><Relationship Id="rId21" Type="http://schemas.openxmlformats.org/officeDocument/2006/relationships/slide" Target="slides/slide14.xml"/><Relationship Id="rId65"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LexendExtraLight-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LexendLight-regular.fntdata"/><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LexendMedium-regular.fntdata"/><Relationship Id="rId10" Type="http://schemas.openxmlformats.org/officeDocument/2006/relationships/slide" Target="slides/slide3.xml"/><Relationship Id="rId54" Type="http://schemas.openxmlformats.org/officeDocument/2006/relationships/font" Target="fonts/LexendLight-bold.fntdata"/><Relationship Id="rId13" Type="http://schemas.openxmlformats.org/officeDocument/2006/relationships/slide" Target="slides/slide6.xml"/><Relationship Id="rId57" Type="http://schemas.openxmlformats.org/officeDocument/2006/relationships/font" Target="fonts/Lexend-regular.fntdata"/><Relationship Id="rId12" Type="http://schemas.openxmlformats.org/officeDocument/2006/relationships/slide" Target="slides/slide5.xml"/><Relationship Id="rId56" Type="http://schemas.openxmlformats.org/officeDocument/2006/relationships/font" Target="fonts/LexendMedium-bold.fntdata"/><Relationship Id="rId15" Type="http://schemas.openxmlformats.org/officeDocument/2006/relationships/slide" Target="slides/slide8.xml"/><Relationship Id="rId59" Type="http://schemas.openxmlformats.org/officeDocument/2006/relationships/font" Target="fonts/LexendExtraLight-regular.fntdata"/><Relationship Id="rId14" Type="http://schemas.openxmlformats.org/officeDocument/2006/relationships/slide" Target="slides/slide7.xml"/><Relationship Id="rId58" Type="http://schemas.openxmlformats.org/officeDocument/2006/relationships/font" Target="fonts/Lexend-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16232226ec_0_1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316232226ec_0_15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Facilitator Notes:</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Briefly explain each main tab. </a:t>
            </a:r>
            <a:endParaRPr>
              <a:latin typeface="Arial"/>
              <a:ea typeface="Arial"/>
              <a:cs typeface="Arial"/>
              <a:sym typeface="Arial"/>
            </a:endParaRPr>
          </a:p>
          <a:p>
            <a:pPr indent="-260350" lvl="0" marL="285750" rtl="0" algn="l">
              <a:spcBef>
                <a:spcPts val="0"/>
              </a:spcBef>
              <a:spcAft>
                <a:spcPts val="0"/>
              </a:spcAft>
              <a:buClr>
                <a:schemeClr val="dk1"/>
              </a:buClr>
              <a:buSzPts val="1200"/>
              <a:buChar char="•"/>
            </a:pPr>
            <a:r>
              <a:rPr lang="en-US">
                <a:latin typeface="Arial"/>
                <a:ea typeface="Arial"/>
                <a:cs typeface="Arial"/>
                <a:sym typeface="Arial"/>
              </a:rPr>
              <a:t>Facility Basics – Setup your assessment and establish your baseline energy usage and cost. </a:t>
            </a:r>
            <a:endParaRPr>
              <a:latin typeface="Arial"/>
              <a:ea typeface="Arial"/>
              <a:cs typeface="Arial"/>
              <a:sym typeface="Arial"/>
            </a:endParaRPr>
          </a:p>
          <a:p>
            <a:pPr indent="-260350" lvl="0" marL="285750" rtl="0" algn="l">
              <a:spcBef>
                <a:spcPts val="0"/>
              </a:spcBef>
              <a:spcAft>
                <a:spcPts val="0"/>
              </a:spcAft>
              <a:buClr>
                <a:schemeClr val="dk1"/>
              </a:buClr>
              <a:buSzPts val="1200"/>
              <a:buChar char="•"/>
            </a:pPr>
            <a:r>
              <a:rPr lang="en-US">
                <a:latin typeface="Arial"/>
                <a:ea typeface="Arial"/>
                <a:cs typeface="Arial"/>
                <a:sym typeface="Arial"/>
              </a:rPr>
              <a:t>Find Treasure – Use calculators to find and quantify savings opportunities.</a:t>
            </a:r>
            <a:endParaRPr>
              <a:latin typeface="Arial"/>
              <a:ea typeface="Arial"/>
              <a:cs typeface="Arial"/>
              <a:sym typeface="Arial"/>
            </a:endParaRPr>
          </a:p>
          <a:p>
            <a:pPr indent="-260350" lvl="0" marL="285750" rtl="0" algn="l">
              <a:spcBef>
                <a:spcPts val="0"/>
              </a:spcBef>
              <a:spcAft>
                <a:spcPts val="0"/>
              </a:spcAft>
              <a:buClr>
                <a:schemeClr val="dk1"/>
              </a:buClr>
              <a:buSzPts val="1200"/>
              <a:buChar char="•"/>
            </a:pPr>
            <a:r>
              <a:rPr lang="en-US">
                <a:latin typeface="Arial"/>
                <a:ea typeface="Arial"/>
                <a:cs typeface="Arial"/>
                <a:sym typeface="Arial"/>
              </a:rPr>
              <a:t>Treasure Chest – An overview of identified opportunities.</a:t>
            </a:r>
            <a:endParaRPr>
              <a:latin typeface="Arial"/>
              <a:ea typeface="Arial"/>
              <a:cs typeface="Arial"/>
              <a:sym typeface="Arial"/>
            </a:endParaRPr>
          </a:p>
          <a:p>
            <a:pPr indent="-260350" lvl="0" marL="285750" rtl="0" algn="l">
              <a:spcBef>
                <a:spcPts val="0"/>
              </a:spcBef>
              <a:spcAft>
                <a:spcPts val="0"/>
              </a:spcAft>
              <a:buClr>
                <a:schemeClr val="dk1"/>
              </a:buClr>
              <a:buSzPts val="1200"/>
              <a:buChar char="•"/>
            </a:pPr>
            <a:r>
              <a:rPr lang="en-US">
                <a:latin typeface="Arial"/>
                <a:ea typeface="Arial"/>
                <a:cs typeface="Arial"/>
                <a:sym typeface="Arial"/>
              </a:rPr>
              <a:t>Report – Full printable breakdown potential saving scenarios.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lang="en-US">
                <a:latin typeface="Arial"/>
                <a:ea typeface="Arial"/>
                <a:cs typeface="Arial"/>
                <a:sym typeface="Arial"/>
              </a:rPr>
              <a:t>Facilitator Notes:</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The facility basics tab is where you setup your assessment and establish your baseline energy usage and costs. In “Assessment Basics”, set your Operating Hours and the units of measure you want the opportunity calculators to be in.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rgbClr val="2D5193"/>
              </a:buClr>
              <a:buSzPts val="1200"/>
              <a:buFont typeface="Calibri"/>
              <a:buNone/>
            </a:pPr>
            <a:r>
              <a:rPr b="0" lang="en-US" sz="1200">
                <a:solidFill>
                  <a:srgbClr val="2D5193"/>
                </a:solidFill>
                <a:latin typeface="Calibri"/>
                <a:ea typeface="Calibri"/>
                <a:cs typeface="Calibri"/>
                <a:sym typeface="Calibri"/>
              </a:rPr>
              <a:t>In the Energy Usage and Costs</a:t>
            </a:r>
            <a:r>
              <a:rPr lang="en-US" sz="1200">
                <a:latin typeface="Calibri"/>
                <a:ea typeface="Calibri"/>
                <a:cs typeface="Calibri"/>
                <a:sym typeface="Calibri"/>
              </a:rPr>
              <a:t> click the checkboxes to include a utility. Then specify current utility costs, annual consumption and emissions rates. Help text is provided in the right-hand panel. </a:t>
            </a:r>
            <a:endParaRPr/>
          </a:p>
          <a:p>
            <a:pPr indent="0" lvl="0" marL="0" rtl="0" algn="l">
              <a:spcBef>
                <a:spcPts val="0"/>
              </a:spcBef>
              <a:spcAft>
                <a:spcPts val="0"/>
              </a:spcAft>
              <a:buNone/>
            </a:pPr>
            <a:r>
              <a:rPr b="1" lang="en-US" sz="1200">
                <a:latin typeface="Calibri"/>
                <a:ea typeface="Calibri"/>
                <a:cs typeface="Calibri"/>
                <a:sym typeface="Calibri"/>
              </a:rPr>
              <a:t>Only use Compressed Air and Steam if you receive them as a utility, not generated on-site.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After all utilities have been selected, input all information such as costs and annual consumption. The sentences in blue assist with calculations and estimations. Also, the help tab is a resource that explains the meaning/definition of each point. Example of the “Help” tab on the bottom right (When clicking the box of Total CO2 Emission Output rate) that is what the help tab would show.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lang="en-US" sz="1100">
                <a:latin typeface="Arial"/>
                <a:ea typeface="Arial"/>
                <a:cs typeface="Arial"/>
                <a:sym typeface="Arial"/>
              </a:rPr>
              <a:t>Facilitator Notes:</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lang="en-US" sz="1100">
                <a:latin typeface="Arial"/>
                <a:ea typeface="Arial"/>
                <a:cs typeface="Arial"/>
                <a:sym typeface="Arial"/>
              </a:rPr>
              <a:t>Use the “Find Treasure” tab to discover potential savings opportunities. Select from a series of calculators to quantify savings opportunities.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lang="en-US" sz="1100">
                <a:latin typeface="Arial"/>
                <a:ea typeface="Arial"/>
                <a:cs typeface="Arial"/>
                <a:sym typeface="Arial"/>
              </a:rPr>
              <a:t>Each card represents a calculator, and each calculator can be used to find savings opportunities tied to a specific utility type.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lang="en-US" sz="1100">
                <a:latin typeface="Arial"/>
                <a:ea typeface="Arial"/>
                <a:cs typeface="Arial"/>
                <a:sym typeface="Arial"/>
              </a:rPr>
              <a:t>Use the dropdown to filter the calculator options by utility type.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lang="en-US" sz="1100">
                <a:latin typeface="Arial"/>
                <a:ea typeface="Arial"/>
                <a:cs typeface="Arial"/>
                <a:sym typeface="Arial"/>
              </a:rPr>
              <a:t>The “Custom Savings Opportunity” calculator can be used if you already know the savings potential of a given project and want to directly include it. You can find it at the end of the list of calculators.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List of all Treasure Hunt Calculators. Note the symbols, the colored symbol represents the utility being saved; whereas the greyed-out symbol represents that utility not being saved. (Electricity, Natural Gas, and Water)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1aaa45122b_0_42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31aaa45122b_0_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31aaa45122b_0_4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some of the Pollution Prevention Best Practices for Lighting.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Upgrading lighting systems can significantly reduce electricity consumption and lower energy costs. This can be achieved by eliminating unnecessary lighting, implementing shutdown procedures, or installing occupancy sensors. Switching to LED lighting can provide savings of up to 60% compared to T12 fluorescent bulbs. LEDs also offer higher efficiency and a longer lifespan, which helps minimize maintenance expenses over time.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Moving on to the first example – Lighting replacement</a:t>
            </a:r>
            <a:r>
              <a:rPr lang="en-US"/>
              <a:t> which is designed to quantify the energy savings associated with lighting opportunities.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lang="en-US"/>
              <a:t>Facilitator Notes:</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Quick Overview: First, establish the baseline for your current system setup in the left-hand panel and then apply modifications for savings in the middle panel. </a:t>
            </a:r>
            <a:endParaRPr/>
          </a:p>
          <a:p>
            <a:pPr indent="0" lvl="0" marL="0" rtl="0" algn="l">
              <a:spcBef>
                <a:spcPts val="0"/>
              </a:spcBef>
              <a:spcAft>
                <a:spcPts val="0"/>
              </a:spcAft>
              <a:buNone/>
            </a:pPr>
            <a:r>
              <a:rPr lang="en-US">
                <a:latin typeface="Calibri"/>
                <a:ea typeface="Calibri"/>
                <a:cs typeface="Calibri"/>
                <a:sym typeface="Calibri"/>
              </a:rPr>
              <a:t>The right-hand panel will contain a detailed table of the baseline, modification and potential savings. </a:t>
            </a:r>
            <a:endParaRPr/>
          </a:p>
          <a:p>
            <a:pPr indent="0" lvl="0" marL="0" rtl="0" algn="l">
              <a:spcBef>
                <a:spcPts val="0"/>
              </a:spcBef>
              <a:spcAft>
                <a:spcPts val="0"/>
              </a:spcAft>
              <a:buNone/>
            </a:pPr>
            <a:r>
              <a:rPr lang="en-US">
                <a:latin typeface="Calibri"/>
                <a:ea typeface="Calibri"/>
                <a:cs typeface="Calibri"/>
                <a:sym typeface="Calibri"/>
              </a:rPr>
              <a:t>Explain in detail next slide.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16232226ec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316232226ec_0_23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First: Baseline filled with information gathered (refer to table in the bottom ”Actual Lighting”).</a:t>
            </a:r>
            <a:endParaRPr/>
          </a:p>
          <a:p>
            <a:pPr indent="0" lvl="0" marL="0" rtl="0" algn="l">
              <a:spcBef>
                <a:spcPts val="0"/>
              </a:spcBef>
              <a:spcAft>
                <a:spcPts val="0"/>
              </a:spcAft>
              <a:buNone/>
            </a:pPr>
            <a:r>
              <a:rPr lang="en-US"/>
              <a:t>Then: Fill modification with the upgrade information (refer to table in the bottom ”Proposed Lighting”)</a:t>
            </a:r>
            <a:endParaRPr/>
          </a:p>
          <a:p>
            <a:pPr indent="0" lvl="0" marL="0" rtl="0" algn="l">
              <a:spcBef>
                <a:spcPts val="0"/>
              </a:spcBef>
              <a:spcAft>
                <a:spcPts val="0"/>
              </a:spcAft>
              <a:buNone/>
            </a:pPr>
            <a:r>
              <a:rPr lang="en-US"/>
              <a:t>Next: Results information. Compare electricity use, costs and savings after upgrade. </a:t>
            </a:r>
            <a:endParaRPr/>
          </a:p>
          <a:p>
            <a:pPr indent="0" lvl="0" marL="0" rtl="0" algn="l">
              <a:spcBef>
                <a:spcPts val="0"/>
              </a:spcBef>
              <a:spcAft>
                <a:spcPts val="0"/>
              </a:spcAft>
              <a:buNone/>
            </a:pPr>
            <a:r>
              <a:rPr lang="en-US"/>
              <a:t>Last: Hit the save button.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1" lang="en-US"/>
              <a:t>Facilitator Notes:</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Use the opportunity sheet to provide additional information about the opportunity you are adding to your “Treasure Chest”. This will appear whenever a new opportunity is being saved and can be modified inside of the “Treasure Chest”. </a:t>
            </a:r>
            <a:endParaRPr/>
          </a:p>
          <a:p>
            <a:pPr indent="-76200" lvl="0" marL="0" rtl="0" algn="l">
              <a:spcBef>
                <a:spcPts val="0"/>
              </a:spcBef>
              <a:spcAft>
                <a:spcPts val="0"/>
              </a:spcAft>
              <a:buClr>
                <a:schemeClr val="dk1"/>
              </a:buClr>
              <a:buSzPts val="1200"/>
              <a:buFont typeface="Arial"/>
              <a:buChar char="•"/>
            </a:pPr>
            <a:r>
              <a:rPr lang="en-US">
                <a:latin typeface="Calibri"/>
                <a:ea typeface="Calibri"/>
                <a:cs typeface="Calibri"/>
                <a:sym typeface="Calibri"/>
              </a:rPr>
              <a:t> Name the project. </a:t>
            </a:r>
            <a:endParaRPr/>
          </a:p>
          <a:p>
            <a:pPr indent="-76200" lvl="0" marL="0" rtl="0" algn="l">
              <a:spcBef>
                <a:spcPts val="0"/>
              </a:spcBef>
              <a:spcAft>
                <a:spcPts val="0"/>
              </a:spcAft>
              <a:buClr>
                <a:schemeClr val="dk1"/>
              </a:buClr>
              <a:buSzPts val="1200"/>
              <a:buFont typeface="Arial"/>
              <a:buChar char="•"/>
            </a:pPr>
            <a:r>
              <a:rPr lang="en-US">
                <a:latin typeface="Calibri"/>
                <a:ea typeface="Calibri"/>
                <a:cs typeface="Calibri"/>
                <a:sym typeface="Calibri"/>
              </a:rPr>
              <a:t> Specify location, identifying team. </a:t>
            </a:r>
            <a:endParaRPr/>
          </a:p>
          <a:p>
            <a:pPr indent="-76200" lvl="0" marL="0" rtl="0" algn="l">
              <a:spcBef>
                <a:spcPts val="0"/>
              </a:spcBef>
              <a:spcAft>
                <a:spcPts val="0"/>
              </a:spcAft>
              <a:buClr>
                <a:schemeClr val="dk1"/>
              </a:buClr>
              <a:buSzPts val="1200"/>
              <a:buFont typeface="Arial"/>
              <a:buChar char="•"/>
            </a:pPr>
            <a:r>
              <a:rPr lang="en-US">
                <a:latin typeface="Calibri"/>
                <a:ea typeface="Calibri"/>
                <a:cs typeface="Calibri"/>
                <a:sym typeface="Calibri"/>
              </a:rPr>
              <a:t> Provide additional details and description. </a:t>
            </a:r>
            <a:endParaRPr/>
          </a:p>
          <a:p>
            <a:pPr indent="-76200" lvl="0" marL="0" rtl="0" algn="l">
              <a:spcBef>
                <a:spcPts val="0"/>
              </a:spcBef>
              <a:spcAft>
                <a:spcPts val="0"/>
              </a:spcAft>
              <a:buClr>
                <a:schemeClr val="dk1"/>
              </a:buClr>
              <a:buSzPts val="1200"/>
              <a:buFont typeface="Arial"/>
              <a:buChar char="•"/>
            </a:pPr>
            <a:r>
              <a:rPr lang="en-US">
                <a:latin typeface="Calibri"/>
                <a:ea typeface="Calibri"/>
                <a:cs typeface="Calibri"/>
                <a:sym typeface="Calibri"/>
              </a:rPr>
              <a:t> Add implementation costs and rebates.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1aaa45122b_0_42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31aaa45122b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31aaa45122b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some of the Pollution Prevention Best Practices for Improving Motors. </a:t>
            </a:r>
            <a:endParaRPr/>
          </a:p>
          <a:p>
            <a:pPr indent="0" lvl="0" marL="0" rtl="0" algn="l">
              <a:spcBef>
                <a:spcPts val="0"/>
              </a:spcBef>
              <a:spcAft>
                <a:spcPts val="0"/>
              </a:spcAft>
              <a:buNone/>
            </a:pPr>
            <a:r>
              <a:rPr lang="en-US"/>
              <a:t>The U.S. Environmental Protection Agency (EPA) states that switching out outdated, inefficient motors for high-efficiency ones can lead to energy savings of as much as 30%. This change not only reduces costs but also lowers greenhouse gas emissions throughout the equipment's lifetime. Additionally, upgrading motor drives enhances control and optimization, boosting both the reliability and performance of the entire system.</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Replacing Existing Motor Calculator is </a:t>
            </a:r>
            <a:r>
              <a:rPr lang="en-US"/>
              <a:t>highlighted</a:t>
            </a:r>
            <a:r>
              <a:rPr lang="en-US"/>
              <a:t> in red.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This is what the interface looks like for replacing existing motor. Enter the specifications of currently operating motor (operating hours, motor size, percent loaded, electricity cost, efficiency).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1aaa45122b_0_43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31aaa45122b_0_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31aaa45122b_0_4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These are some of the Pollution Prevention Best Practices for Reducing Heat Loss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U.S. Department of Energy reports that reducing heat loss with insulation can result in up to 30% savings in electricity and up to 20% savings in natural gas. Pipe insulation prevents heat loss when transporting hot fluids, which lowers energy consumption and enhances system efficiency. Insulating tanks reduces heat loss from stored liquids, improving thermal performance and decreasing the need for constant heating. Proper sealing and insulation of openings and walls help maintain consistent indoor temperatures, easing the demand on heating and cooling systems.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Pipe Insulation Calculator</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a:t>Enter the value for baseline conditions and </a:t>
            </a:r>
            <a:r>
              <a:rPr lang="en-US"/>
              <a:t>modifications</a:t>
            </a:r>
            <a:r>
              <a:rPr lang="en-US"/>
              <a:t>. Results can be seen on the right side of the window in terms of annual energy savings and cost savings.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1aaa45122b_0_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1aaa45122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1aaa45122b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some of the Pollution Prevention Best Practices for Reducing Waste Heat.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U.S. Environmental Protection Agency (EPA) indicates that applying heat recovery strategies, such as heat cascading and waste heat utilization, can result in substantial reductions in electricity and natural gas use, with energy savings ranging from 10% to 50%, depending on the specific application and technology. Heat cascading captures and reuses waste heat from one process to meet heating needs in another, optimizing energy use and minimizing waste. Additionally, using waste heat from industrial processes for heating or power generation can greatly reduce dependence on traditional energy sources and lower total energy consumption.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Waste Heat Calculator</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a:t>Enter the current conditions of your facility and you can see the </a:t>
            </a:r>
            <a:r>
              <a:rPr lang="en-US"/>
              <a:t>energy</a:t>
            </a:r>
            <a:r>
              <a:rPr lang="en-US"/>
              <a:t> and cost savings results instantly on your right highlighted in red.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1aaa45122b_0_44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31aaa45122b_0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31aaa45122b_0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These are some of the Pollution Prevention Best Practices for Reducing Waste Heat.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U.S. Department of Energy highlights that optimizing compressed air systems by reducing air usage, lowering pressure, and conducting leak surveys can result in electricity savings of 10% to 20%. These measures not only lead to significant cost savings but also provide environmental benefits for industrial facilities.</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b="1"/>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Compressed Air Reduction Calculator</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Enter the baseline and modifications parameters.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1aaa45122b_0_44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31aaa45122b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g31aaa45122b_0_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some of the Pollution Prevention Best Practices for Water Reduction.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Implementing water reduction strategies, such as optimizing water usage, boiler blowdown rates, and cooling tower makeup water, offers opportunities to conserve water and reduce operational costs. By optimizing boiler blowdown rates, water wastage is minimized, and boiler efficiency improves, leading to reduced energy consumption and lower operational expenses. The U.S. Environmental Protection Agency (EPA) states that applying water conservation measures like optimizing boiler blowdown and minimizing cooling tower makeup water usage can result in water savings of 20% or more, promoting sustainability and cost savings for facilities.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Water Reduction Calculator</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What is a Treasure Hunt? </a:t>
            </a:r>
            <a:endParaRPr/>
          </a:p>
          <a:p>
            <a:pPr indent="0" lvl="0" marL="0" rtl="0" algn="l">
              <a:spcBef>
                <a:spcPts val="0"/>
              </a:spcBef>
              <a:spcAft>
                <a:spcPts val="0"/>
              </a:spcAft>
              <a:buNone/>
            </a:pPr>
            <a:r>
              <a:rPr b="0" i="0" lang="en-US" u="none" strike="noStrike">
                <a:solidFill>
                  <a:srgbClr val="0F0F0F"/>
                </a:solidFill>
                <a:latin typeface="Arial"/>
                <a:ea typeface="Arial"/>
                <a:cs typeface="Arial"/>
                <a:sym typeface="Arial"/>
              </a:rPr>
              <a:t>A Treasure Hunt in energy efficiency is a collaborative and cost-effective approach to quickly identify and implement low-cost measures that improve energy efficiency in an organization or facility.</a:t>
            </a:r>
            <a:endParaRPr/>
          </a:p>
          <a:p>
            <a:pPr indent="0" lvl="0" marL="0" rtl="0" algn="l">
              <a:spcBef>
                <a:spcPts val="0"/>
              </a:spcBef>
              <a:spcAft>
                <a:spcPts val="0"/>
              </a:spcAft>
              <a:buNone/>
            </a:pPr>
            <a:r>
              <a:t/>
            </a:r>
            <a:endParaRPr b="0" i="0" u="none" strike="noStrike">
              <a:solidFill>
                <a:srgbClr val="0F0F0F"/>
              </a:solidFill>
              <a:latin typeface="Arial"/>
              <a:ea typeface="Arial"/>
              <a:cs typeface="Arial"/>
              <a:sym typeface="Arial"/>
            </a:endParaRPr>
          </a:p>
          <a:p>
            <a:pPr indent="0" lvl="0" marL="0" rtl="0" algn="l">
              <a:spcBef>
                <a:spcPts val="0"/>
              </a:spcBef>
              <a:spcAft>
                <a:spcPts val="0"/>
              </a:spcAft>
              <a:buNone/>
            </a:pPr>
            <a:r>
              <a:rPr b="0" i="0" lang="en-US" u="none" strike="noStrike">
                <a:solidFill>
                  <a:srgbClr val="0F0F0F"/>
                </a:solidFill>
                <a:latin typeface="Arial"/>
                <a:ea typeface="Arial"/>
                <a:cs typeface="Arial"/>
                <a:sym typeface="Arial"/>
              </a:rPr>
              <a:t>Usually involves observing the facility during idle time periods to identify energy waste</a:t>
            </a:r>
            <a:r>
              <a:rPr lang="en-US">
                <a:solidFill>
                  <a:srgbClr val="0F0F0F"/>
                </a:solidFill>
                <a:latin typeface="Arial"/>
                <a:ea typeface="Arial"/>
                <a:cs typeface="Arial"/>
                <a:sym typeface="Arial"/>
              </a:rPr>
              <a:t>.</a:t>
            </a:r>
            <a:endParaRPr/>
          </a:p>
          <a:p>
            <a:pPr indent="0" lvl="0" marL="0" rtl="0" algn="l">
              <a:spcBef>
                <a:spcPts val="0"/>
              </a:spcBef>
              <a:spcAft>
                <a:spcPts val="0"/>
              </a:spcAft>
              <a:buNone/>
            </a:pPr>
            <a:r>
              <a:t/>
            </a:r>
            <a:endParaRPr b="0" i="0" u="none" strike="noStrike">
              <a:solidFill>
                <a:srgbClr val="0F0F0F"/>
              </a:solidFill>
              <a:latin typeface="Arial"/>
              <a:ea typeface="Arial"/>
              <a:cs typeface="Arial"/>
              <a:sym typeface="Arial"/>
            </a:endParaRPr>
          </a:p>
          <a:p>
            <a:pPr indent="0" lvl="0" marL="0" rtl="0" algn="l">
              <a:spcBef>
                <a:spcPts val="0"/>
              </a:spcBef>
              <a:spcAft>
                <a:spcPts val="0"/>
              </a:spcAft>
              <a:buNone/>
            </a:pPr>
            <a:r>
              <a:rPr b="0" i="0" lang="en-US" u="none" strike="noStrike">
                <a:solidFill>
                  <a:srgbClr val="0F0F0F"/>
                </a:solidFill>
                <a:latin typeface="Arial"/>
                <a:ea typeface="Arial"/>
                <a:cs typeface="Arial"/>
                <a:sym typeface="Arial"/>
              </a:rPr>
              <a:t>Treasure Hunts are all about:</a:t>
            </a:r>
            <a:endParaRPr/>
          </a:p>
          <a:p>
            <a:pPr indent="0" lvl="0" marL="0" rtl="0" algn="l">
              <a:spcBef>
                <a:spcPts val="0"/>
              </a:spcBef>
              <a:spcAft>
                <a:spcPts val="0"/>
              </a:spcAft>
              <a:buNone/>
            </a:pPr>
            <a:r>
              <a:rPr b="0" i="0" lang="en-US" u="none" strike="noStrike">
                <a:solidFill>
                  <a:srgbClr val="0F0F0F"/>
                </a:solidFill>
                <a:latin typeface="Arial"/>
                <a:ea typeface="Arial"/>
                <a:cs typeface="Arial"/>
                <a:sym typeface="Arial"/>
              </a:rPr>
              <a:t>-Easy wins</a:t>
            </a:r>
            <a:endParaRPr/>
          </a:p>
          <a:p>
            <a:pPr indent="0" lvl="0" marL="0" rtl="0" algn="l">
              <a:spcBef>
                <a:spcPts val="0"/>
              </a:spcBef>
              <a:spcAft>
                <a:spcPts val="0"/>
              </a:spcAft>
              <a:buNone/>
            </a:pPr>
            <a:r>
              <a:rPr b="0" i="0" lang="en-US" u="none" strike="noStrike">
                <a:solidFill>
                  <a:srgbClr val="0F0F0F"/>
                </a:solidFill>
                <a:latin typeface="Arial"/>
                <a:ea typeface="Arial"/>
                <a:cs typeface="Arial"/>
                <a:sym typeface="Arial"/>
              </a:rPr>
              <a:t>-Cost Savings</a:t>
            </a:r>
            <a:endParaRPr/>
          </a:p>
          <a:p>
            <a:pPr indent="0" lvl="0" marL="0" rtl="0" algn="l">
              <a:spcBef>
                <a:spcPts val="0"/>
              </a:spcBef>
              <a:spcAft>
                <a:spcPts val="0"/>
              </a:spcAft>
              <a:buNone/>
            </a:pPr>
            <a:r>
              <a:rPr b="0" i="0" lang="en-US" u="none" strike="noStrike">
                <a:solidFill>
                  <a:srgbClr val="0F0F0F"/>
                </a:solidFill>
                <a:latin typeface="Arial"/>
                <a:ea typeface="Arial"/>
                <a:cs typeface="Arial"/>
                <a:sym typeface="Arial"/>
              </a:rPr>
              <a:t>-Sustainability impact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marR="0" rtl="0" algn="l">
              <a:lnSpc>
                <a:spcPct val="100000"/>
              </a:lnSpc>
              <a:spcBef>
                <a:spcPts val="0"/>
              </a:spcBef>
              <a:spcAft>
                <a:spcPts val="0"/>
              </a:spcAft>
              <a:buClr>
                <a:schemeClr val="dk1"/>
              </a:buClr>
              <a:buSzPts val="1200"/>
              <a:buFont typeface="Calibri"/>
              <a:buNone/>
            </a:pPr>
            <a:r>
              <a:rPr lang="en-US"/>
              <a:t>Enter the baseline and modifications parameters.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Explain what the treasure chest tab shows now with the three examples together.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 </a:t>
            </a:r>
            <a:endParaRPr/>
          </a:p>
          <a:p>
            <a:pPr indent="0" lvl="0" marL="0" rtl="0" algn="l">
              <a:spcBef>
                <a:spcPts val="0"/>
              </a:spcBef>
              <a:spcAft>
                <a:spcPts val="0"/>
              </a:spcAft>
              <a:buNone/>
            </a:pPr>
            <a:r>
              <a:rPr lang="en-US"/>
              <a:t>Explain what the report tab shows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1aaa45122b_0_1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374151"/>
              </a:buClr>
              <a:buSzPts val="1200"/>
              <a:buFont typeface="Arial"/>
              <a:buNone/>
            </a:pPr>
            <a:r>
              <a:rPr lang="en-US">
                <a:solidFill>
                  <a:srgbClr val="374151"/>
                </a:solidFill>
                <a:latin typeface="Arial"/>
                <a:ea typeface="Arial"/>
                <a:cs typeface="Arial"/>
                <a:sym typeface="Arial"/>
              </a:rPr>
              <a:t>To conclude, Treasure Hunts offer effective solutions for enhancing energy efficiency within organizations.</a:t>
            </a:r>
            <a:endParaRPr/>
          </a:p>
          <a:p>
            <a:pPr indent="0" lvl="0" marL="0" rtl="0" algn="l">
              <a:spcBef>
                <a:spcPts val="0"/>
              </a:spcBef>
              <a:spcAft>
                <a:spcPts val="0"/>
              </a:spcAft>
              <a:buClr>
                <a:srgbClr val="374151"/>
              </a:buClr>
              <a:buSzPts val="1200"/>
              <a:buFont typeface="Arial"/>
              <a:buNone/>
            </a:pPr>
            <a:r>
              <a:rPr lang="en-US">
                <a:solidFill>
                  <a:srgbClr val="374151"/>
                </a:solidFill>
                <a:latin typeface="Arial"/>
                <a:ea typeface="Arial"/>
                <a:cs typeface="Arial"/>
                <a:sym typeface="Arial"/>
              </a:rPr>
              <a:t>The implementation of operational adjustments identified through Treasure Hunts enables substantial cost savings and environmental advantages.</a:t>
            </a:r>
            <a:endParaRPr/>
          </a:p>
          <a:p>
            <a:pPr indent="0" lvl="0" marL="0" rtl="0" algn="l">
              <a:spcBef>
                <a:spcPts val="0"/>
              </a:spcBef>
              <a:spcAft>
                <a:spcPts val="0"/>
              </a:spcAft>
              <a:buClr>
                <a:srgbClr val="374151"/>
              </a:buClr>
              <a:buSzPts val="1200"/>
              <a:buFont typeface="Arial"/>
              <a:buNone/>
            </a:pPr>
            <a:r>
              <a:rPr lang="en-US">
                <a:solidFill>
                  <a:srgbClr val="374151"/>
                </a:solidFill>
                <a:latin typeface="Arial"/>
                <a:ea typeface="Arial"/>
                <a:cs typeface="Arial"/>
                <a:sym typeface="Arial"/>
              </a:rPr>
              <a:t>It's imperative to involve employees in energy-saving behaviors to maintain these enhancements over the long haul.</a:t>
            </a:r>
            <a:endParaRPr/>
          </a:p>
          <a:p>
            <a:pPr indent="0" lvl="0" marL="0" rtl="0" algn="l">
              <a:spcBef>
                <a:spcPts val="0"/>
              </a:spcBef>
              <a:spcAft>
                <a:spcPts val="0"/>
              </a:spcAft>
              <a:buNone/>
            </a:pPr>
            <a:r>
              <a:t/>
            </a:r>
            <a:endParaRPr/>
          </a:p>
        </p:txBody>
      </p:sp>
      <p:sp>
        <p:nvSpPr>
          <p:cNvPr id="685" name="Google Shape;685;g31aaa45122b_0_19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1aaa45122b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31aaa45122b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g31aaa45122b_0_3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chemeClr val="dk1"/>
              </a:buClr>
              <a:buSzPts val="1200"/>
              <a:buFont typeface="Arial"/>
              <a:buNone/>
            </a:pPr>
            <a:r>
              <a:rPr b="1" lang="en-US"/>
              <a:t>Facilitator Notes:</a:t>
            </a:r>
            <a:endParaRPr b="0" i="0" u="none" strike="noStrike">
              <a:solidFill>
                <a:srgbClr val="374151"/>
              </a:solidFill>
              <a:latin typeface="Arial"/>
              <a:ea typeface="Arial"/>
              <a:cs typeface="Arial"/>
              <a:sym typeface="Arial"/>
            </a:endParaRPr>
          </a:p>
          <a:p>
            <a:pPr indent="0" lvl="0" marL="228600" marR="0" rtl="0" algn="l">
              <a:lnSpc>
                <a:spcPct val="100000"/>
              </a:lnSpc>
              <a:spcBef>
                <a:spcPts val="0"/>
              </a:spcBef>
              <a:spcAft>
                <a:spcPts val="0"/>
              </a:spcAft>
              <a:buClr>
                <a:schemeClr val="dk1"/>
              </a:buClr>
              <a:buSzPts val="1200"/>
              <a:buFont typeface="Arial"/>
              <a:buNone/>
            </a:pPr>
            <a:r>
              <a:t/>
            </a:r>
            <a:endParaRPr b="0" i="0" u="none" strike="noStrike">
              <a:solidFill>
                <a:srgbClr val="374151"/>
              </a:solidFill>
              <a:latin typeface="Arial"/>
              <a:ea typeface="Arial"/>
              <a:cs typeface="Arial"/>
              <a:sym typeface="Arial"/>
            </a:endParaRPr>
          </a:p>
          <a:p>
            <a:pPr indent="0" lvl="0" marL="228600" marR="0" rtl="0" algn="l">
              <a:lnSpc>
                <a:spcPct val="100000"/>
              </a:lnSpc>
              <a:spcBef>
                <a:spcPts val="0"/>
              </a:spcBef>
              <a:spcAft>
                <a:spcPts val="0"/>
              </a:spcAft>
              <a:buClr>
                <a:srgbClr val="374151"/>
              </a:buClr>
              <a:buSzPts val="1200"/>
              <a:buFont typeface="Arial"/>
              <a:buNone/>
            </a:pPr>
            <a:r>
              <a:rPr b="0" i="0" lang="en-US" u="none" strike="noStrike">
                <a:solidFill>
                  <a:srgbClr val="374151"/>
                </a:solidFill>
                <a:latin typeface="Arial"/>
                <a:ea typeface="Arial"/>
                <a:cs typeface="Arial"/>
                <a:sym typeface="Arial"/>
              </a:rPr>
              <a:t>Energy saving behaviors such as closing doors and windows to minimize heat loss or using natural ventilation instead of mechanical cooling, turning off lights, reducing phantom loads, etc. are some of the operational opportunities that Treasure Hunts focus on. </a:t>
            </a:r>
            <a:endParaRPr/>
          </a:p>
          <a:p>
            <a:pPr indent="0" lvl="0" marL="228600" marR="0" rtl="0" algn="l">
              <a:lnSpc>
                <a:spcPct val="100000"/>
              </a:lnSpc>
              <a:spcBef>
                <a:spcPts val="0"/>
              </a:spcBef>
              <a:spcAft>
                <a:spcPts val="0"/>
              </a:spcAft>
              <a:buClr>
                <a:schemeClr val="dk1"/>
              </a:buClr>
              <a:buSzPts val="1200"/>
              <a:buFont typeface="Arial"/>
              <a:buNone/>
            </a:pPr>
            <a:r>
              <a:t/>
            </a:r>
            <a:endParaRPr b="0" i="0" u="none" strike="noStrike">
              <a:solidFill>
                <a:srgbClr val="374151"/>
              </a:solidFill>
              <a:latin typeface="Arial"/>
              <a:ea typeface="Arial"/>
              <a:cs typeface="Arial"/>
              <a:sym typeface="Arial"/>
            </a:endParaRPr>
          </a:p>
          <a:p>
            <a:pPr indent="0" lvl="0" marL="228600" marR="0" rtl="0" algn="l">
              <a:lnSpc>
                <a:spcPct val="100000"/>
              </a:lnSpc>
              <a:spcBef>
                <a:spcPts val="0"/>
              </a:spcBef>
              <a:spcAft>
                <a:spcPts val="0"/>
              </a:spcAft>
              <a:buClr>
                <a:srgbClr val="374151"/>
              </a:buClr>
              <a:buSzPts val="1200"/>
              <a:buFont typeface="Arial"/>
              <a:buNone/>
            </a:pPr>
            <a:r>
              <a:rPr b="0" i="0" lang="en-US" u="none" strike="noStrike">
                <a:solidFill>
                  <a:srgbClr val="374151"/>
                </a:solidFill>
                <a:latin typeface="Arial"/>
                <a:ea typeface="Arial"/>
                <a:cs typeface="Arial"/>
                <a:sym typeface="Arial"/>
              </a:rPr>
              <a:t>Although some upgrades may involve upfront costs. However, the long-term energy savings and potential reductions in operational costs often justify these investments. </a:t>
            </a:r>
            <a:endParaRPr/>
          </a:p>
          <a:p>
            <a:pPr indent="0" lvl="0" marL="228600" marR="0" rtl="0" algn="l">
              <a:lnSpc>
                <a:spcPct val="100000"/>
              </a:lnSpc>
              <a:spcBef>
                <a:spcPts val="0"/>
              </a:spcBef>
              <a:spcAft>
                <a:spcPts val="0"/>
              </a:spcAft>
              <a:buClr>
                <a:srgbClr val="374151"/>
              </a:buClr>
              <a:buSzPts val="1200"/>
              <a:buFont typeface="Arial"/>
              <a:buNone/>
            </a:pPr>
            <a:r>
              <a:rPr b="0" i="0" lang="en-US" u="none" strike="noStrike">
                <a:solidFill>
                  <a:srgbClr val="374151"/>
                </a:solidFill>
                <a:latin typeface="Arial"/>
                <a:ea typeface="Arial"/>
                <a:cs typeface="Arial"/>
                <a:sym typeface="Arial"/>
              </a:rPr>
              <a:t>Overall, Treasure Hunts aim to identify a mix of low-cost, no-cost, and investment opportunities to optimize energy efficiency and reduce operational expenses.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aaa45122b_0_3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Facilitator’s note:</a:t>
            </a:r>
            <a:br>
              <a:rPr lang="en-US"/>
            </a:br>
            <a:r>
              <a:rPr lang="en-US"/>
              <a:t>The Treasure Hunt module in MEASUR offers a practical and efficient way to identify quick wins and cost savings by applying P2 (Pollution Prevention) best practices. One area for immediate impact is Lighting Replacement—switching from fluorescent or incandescent lighting to energy-efficient LED lighting significantly reduces electricity consumption. Additionally, installing occupancy sensors in low-traffic areas or ensuring spaces aren’t over-lit enhances efficiency further. Another opportunity lies in Replacing Existing Motors—upgrading to energy-efficient motors not only cuts electricity use but also minimizes heat generation, contributing to better system performance. It's important to properly dispose of or recycle old motors to avoid environmental harm. Lastly, Compressed Air Reduction can yield substantial savings through regular leak surveys, upgrading system components, and implementing energy-efficient controls. These actions not only reduce costs but also enhance overall system performance and sustainability. The Treasure Hunt approach ensures these opportunities are easily accessible, bringing immediate benefits to energy and resource management.</a:t>
            </a:r>
            <a:endParaRPr/>
          </a:p>
        </p:txBody>
      </p:sp>
      <p:sp>
        <p:nvSpPr>
          <p:cNvPr id="264" name="Google Shape;264;g31aaa45122b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1aaa45122b_0_4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Facilitator’s note:</a:t>
            </a:r>
            <a:br>
              <a:rPr lang="en-US"/>
            </a:br>
            <a:r>
              <a:rPr lang="en-US"/>
              <a:t>Steam Reduction can be achieved by implementing steam trap maintenance programs, which help prevent steam leaks and improve system efficiency. Heat Cascading involves exploring opportunities to cascade heat from one process to another, utilizing heat exchangers for efficient heat transfer, and maximizing the use of available energy. Optimizing the Boiler Blowdown Rate reduces water and heat loss, and installing blowdown heat recovery systems further decreases energy consumption. In terms of Water Reduction, adopting water-efficient technologies, capturing and reusing water, and optimizing consumption practices can lead to significant resource and cost savings. These strategies collectively enhance operational efficiency and sustainability while reducing environmental impact.</a:t>
            </a:r>
            <a:endParaRPr/>
          </a:p>
        </p:txBody>
      </p:sp>
      <p:sp>
        <p:nvSpPr>
          <p:cNvPr id="274" name="Google Shape;274;g31aaa45122b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1aaa45122b_0_8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1aaa45122b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31aaa45122b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Notes:</a:t>
            </a:r>
            <a:endParaRPr/>
          </a:p>
          <a:p>
            <a:pPr indent="0" lvl="0" marL="0" rtl="0" algn="l">
              <a:spcBef>
                <a:spcPts val="0"/>
              </a:spcBef>
              <a:spcAft>
                <a:spcPts val="0"/>
              </a:spcAft>
              <a:buNone/>
            </a:pPr>
            <a:r>
              <a:rPr lang="en-US"/>
              <a:t>This is how MEASUR’s landing page looks like. Treasure Hunt Module is highlighted in red.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4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FEFEFE"/>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0"/>
              </a:spcAft>
              <a:buSzPts val="1200"/>
              <a:buNone/>
              <a:defRPr>
                <a:solidFill>
                  <a:schemeClr val="lt1"/>
                </a:solidFill>
              </a:defRPr>
            </a:lvl9pPr>
          </a:lstStyle>
          <a:p/>
        </p:txBody>
      </p:sp>
      <p:sp>
        <p:nvSpPr>
          <p:cNvPr id="45" name="Google Shape;45;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 name="Shape 86"/>
        <p:cNvGrpSpPr/>
        <p:nvPr/>
      </p:nvGrpSpPr>
      <p:grpSpPr>
        <a:xfrm>
          <a:off x="0" y="0"/>
          <a:ext cx="0" cy="0"/>
          <a:chOff x="0" y="0"/>
          <a:chExt cx="0" cy="0"/>
        </a:xfrm>
      </p:grpSpPr>
      <p:sp>
        <p:nvSpPr>
          <p:cNvPr id="87" name="Google Shape;87;p5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0"/>
          <p:cNvSpPr/>
          <p:nvPr>
            <p:ph idx="2" type="pic"/>
          </p:nvPr>
        </p:nvSpPr>
        <p:spPr>
          <a:xfrm>
            <a:off x="2589212" y="634965"/>
            <a:ext cx="8915400" cy="3854970"/>
          </a:xfrm>
          <a:prstGeom prst="rect">
            <a:avLst/>
          </a:prstGeom>
          <a:noFill/>
          <a:ln>
            <a:noFill/>
          </a:ln>
        </p:spPr>
      </p:sp>
      <p:sp>
        <p:nvSpPr>
          <p:cNvPr id="89" name="Google Shape;89;p5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0" name="Google Shape;90;p5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1" name="Shape 91"/>
        <p:cNvGrpSpPr/>
        <p:nvPr/>
      </p:nvGrpSpPr>
      <p:grpSpPr>
        <a:xfrm>
          <a:off x="0" y="0"/>
          <a:ext cx="0" cy="0"/>
          <a:chOff x="0" y="0"/>
          <a:chExt cx="0" cy="0"/>
        </a:xfrm>
      </p:grpSpPr>
      <p:sp>
        <p:nvSpPr>
          <p:cNvPr id="92" name="Google Shape;92;p5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94" name="Google Shape;94;p5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5" name="Shape 95"/>
        <p:cNvGrpSpPr/>
        <p:nvPr/>
      </p:nvGrpSpPr>
      <p:grpSpPr>
        <a:xfrm>
          <a:off x="0" y="0"/>
          <a:ext cx="0" cy="0"/>
          <a:chOff x="0" y="0"/>
          <a:chExt cx="0" cy="0"/>
        </a:xfrm>
      </p:grpSpPr>
      <p:sp>
        <p:nvSpPr>
          <p:cNvPr id="96" name="Google Shape;96;p5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8" name="Google Shape;98;p5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99" name="Google Shape;99;p5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5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01" name="Google Shape;101;p5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2" name="Shape 102"/>
        <p:cNvGrpSpPr/>
        <p:nvPr/>
      </p:nvGrpSpPr>
      <p:grpSpPr>
        <a:xfrm>
          <a:off x="0" y="0"/>
          <a:ext cx="0" cy="0"/>
          <a:chOff x="0" y="0"/>
          <a:chExt cx="0" cy="0"/>
        </a:xfrm>
      </p:grpSpPr>
      <p:sp>
        <p:nvSpPr>
          <p:cNvPr id="103" name="Google Shape;103;p5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5" name="Shape 105"/>
        <p:cNvGrpSpPr/>
        <p:nvPr/>
      </p:nvGrpSpPr>
      <p:grpSpPr>
        <a:xfrm>
          <a:off x="0" y="0"/>
          <a:ext cx="0" cy="0"/>
          <a:chOff x="0" y="0"/>
          <a:chExt cx="0" cy="0"/>
        </a:xfrm>
      </p:grpSpPr>
      <p:sp>
        <p:nvSpPr>
          <p:cNvPr id="106" name="Google Shape;106;p5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08" name="Google Shape;108;p5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09" name="Google Shape;109;p5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5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11" name="Google Shape;111;p5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2" name="Shape 112"/>
        <p:cNvGrpSpPr/>
        <p:nvPr/>
      </p:nvGrpSpPr>
      <p:grpSpPr>
        <a:xfrm>
          <a:off x="0" y="0"/>
          <a:ext cx="0" cy="0"/>
          <a:chOff x="0" y="0"/>
          <a:chExt cx="0" cy="0"/>
        </a:xfrm>
      </p:grpSpPr>
      <p:sp>
        <p:nvSpPr>
          <p:cNvPr id="113" name="Google Shape;113;p5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5" name="Google Shape;115;p5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6" name="Google Shape;116;p5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 name="Shape 117"/>
        <p:cNvGrpSpPr/>
        <p:nvPr/>
      </p:nvGrpSpPr>
      <p:grpSpPr>
        <a:xfrm>
          <a:off x="0" y="0"/>
          <a:ext cx="0" cy="0"/>
          <a:chOff x="0" y="0"/>
          <a:chExt cx="0" cy="0"/>
        </a:xfrm>
      </p:grpSpPr>
      <p:sp>
        <p:nvSpPr>
          <p:cNvPr id="118" name="Google Shape;118;p5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0" name="Google Shape;120;p5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5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5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25" name="Shape 12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g316232226ec_0_170"/>
          <p:cNvSpPr txBox="1"/>
          <p:nvPr>
            <p:ph type="ctrTitle"/>
          </p:nvPr>
        </p:nvSpPr>
        <p:spPr>
          <a:xfrm>
            <a:off x="1524000" y="2107883"/>
            <a:ext cx="9144000" cy="2190000"/>
          </a:xfrm>
          <a:prstGeom prst="rect">
            <a:avLst/>
          </a:prstGeom>
          <a:noFill/>
          <a:ln>
            <a:noFill/>
          </a:ln>
        </p:spPr>
        <p:txBody>
          <a:bodyPr anchorCtr="0" anchor="b" bIns="47400" lIns="94800" spcFirstLastPara="1" rIns="94800" wrap="square" tIns="47400">
            <a:normAutofit/>
          </a:bodyPr>
          <a:lstStyle>
            <a:lvl1pPr lvl="0" algn="ctr">
              <a:lnSpc>
                <a:spcPct val="90000"/>
              </a:lnSpc>
              <a:spcBef>
                <a:spcPts val="0"/>
              </a:spcBef>
              <a:spcAft>
                <a:spcPts val="0"/>
              </a:spcAft>
              <a:buClr>
                <a:schemeClr val="dk1"/>
              </a:buClr>
              <a:buSzPts val="6300"/>
              <a:buFont typeface="Arial Black"/>
              <a:buChar char="●"/>
              <a:defRPr sz="63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35" name="Google Shape;135;g316232226ec_0_170"/>
          <p:cNvSpPr txBox="1"/>
          <p:nvPr>
            <p:ph idx="1" type="subTitle"/>
          </p:nvPr>
        </p:nvSpPr>
        <p:spPr>
          <a:xfrm>
            <a:off x="1524000" y="4521200"/>
            <a:ext cx="9144000" cy="1722000"/>
          </a:xfrm>
          <a:prstGeom prst="rect">
            <a:avLst/>
          </a:prstGeom>
          <a:noFill/>
          <a:ln>
            <a:noFill/>
          </a:ln>
        </p:spPr>
        <p:txBody>
          <a:bodyPr anchorCtr="0" anchor="t" bIns="47400" lIns="94800" spcFirstLastPara="1" rIns="94800" wrap="square" tIns="47400">
            <a:normAutofit/>
          </a:bodyPr>
          <a:lstStyle>
            <a:lvl1pPr lvl="0" algn="ctr">
              <a:lnSpc>
                <a:spcPct val="90000"/>
              </a:lnSpc>
              <a:spcBef>
                <a:spcPts val="1200"/>
              </a:spcBef>
              <a:spcAft>
                <a:spcPts val="0"/>
              </a:spcAft>
              <a:buClr>
                <a:schemeClr val="dk1"/>
              </a:buClr>
              <a:buSzPts val="2500"/>
              <a:buNone/>
              <a:defRPr sz="2500"/>
            </a:lvl1pPr>
            <a:lvl2pPr lvl="1" algn="ctr">
              <a:lnSpc>
                <a:spcPct val="90000"/>
              </a:lnSpc>
              <a:spcBef>
                <a:spcPts val="500"/>
              </a:spcBef>
              <a:spcAft>
                <a:spcPts val="0"/>
              </a:spcAft>
              <a:buClr>
                <a:schemeClr val="dk1"/>
              </a:buClr>
              <a:buSzPts val="2100"/>
              <a:buNone/>
              <a:defRPr sz="2100"/>
            </a:lvl2pPr>
            <a:lvl3pPr lvl="2" algn="ctr">
              <a:lnSpc>
                <a:spcPct val="90000"/>
              </a:lnSpc>
              <a:spcBef>
                <a:spcPts val="500"/>
              </a:spcBef>
              <a:spcAft>
                <a:spcPts val="0"/>
              </a:spcAft>
              <a:buClr>
                <a:schemeClr val="dk1"/>
              </a:buClr>
              <a:buSzPts val="2000"/>
              <a:buNone/>
              <a:defRPr sz="20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43"/>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6" name="Shape 13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g316232226ec_0_174"/>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9" name="Shape 139"/>
        <p:cNvGrpSpPr/>
        <p:nvPr/>
      </p:nvGrpSpPr>
      <p:grpSpPr>
        <a:xfrm>
          <a:off x="0" y="0"/>
          <a:ext cx="0" cy="0"/>
          <a:chOff x="0" y="0"/>
          <a:chExt cx="0" cy="0"/>
        </a:xfrm>
      </p:grpSpPr>
      <p:sp>
        <p:nvSpPr>
          <p:cNvPr id="140" name="Google Shape;140;g316232226ec_0_176"/>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1" name="Shape 141"/>
        <p:cNvGrpSpPr/>
        <p:nvPr/>
      </p:nvGrpSpPr>
      <p:grpSpPr>
        <a:xfrm>
          <a:off x="0" y="0"/>
          <a:ext cx="0" cy="0"/>
          <a:chOff x="0" y="0"/>
          <a:chExt cx="0" cy="0"/>
        </a:xfrm>
      </p:grpSpPr>
      <p:sp>
        <p:nvSpPr>
          <p:cNvPr id="142" name="Google Shape;142;g316232226ec_0_178"/>
          <p:cNvSpPr txBox="1"/>
          <p:nvPr>
            <p:ph type="title"/>
          </p:nvPr>
        </p:nvSpPr>
        <p:spPr>
          <a:xfrm>
            <a:off x="406400" y="897920"/>
            <a:ext cx="11394000" cy="7932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43" name="Google Shape;143;g316232226ec_0_178"/>
          <p:cNvSpPr txBox="1"/>
          <p:nvPr>
            <p:ph idx="1" type="body"/>
          </p:nvPr>
        </p:nvSpPr>
        <p:spPr>
          <a:xfrm>
            <a:off x="838200" y="1825625"/>
            <a:ext cx="5181600" cy="43512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44" name="Google Shape;144;g316232226ec_0_178"/>
          <p:cNvSpPr txBox="1"/>
          <p:nvPr>
            <p:ph idx="2" type="body"/>
          </p:nvPr>
        </p:nvSpPr>
        <p:spPr>
          <a:xfrm>
            <a:off x="6172200" y="1825625"/>
            <a:ext cx="5181600" cy="43512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45" name="Google Shape;145;g316232226ec_0_178"/>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46" name="Google Shape;146;g316232226ec_0_178"/>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47" name="Google Shape;147;g316232226ec_0_178"/>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g316232226ec_0_178"/>
          <p:cNvSpPr txBox="1"/>
          <p:nvPr>
            <p:ph idx="3"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49" name="Shape 149"/>
        <p:cNvGrpSpPr/>
        <p:nvPr/>
      </p:nvGrpSpPr>
      <p:grpSpPr>
        <a:xfrm>
          <a:off x="0" y="0"/>
          <a:ext cx="0" cy="0"/>
          <a:chOff x="0" y="0"/>
          <a:chExt cx="0" cy="0"/>
        </a:xfrm>
      </p:grpSpPr>
      <p:sp>
        <p:nvSpPr>
          <p:cNvPr id="150" name="Google Shape;150;g316232226ec_0_186"/>
          <p:cNvSpPr txBox="1"/>
          <p:nvPr>
            <p:ph type="title"/>
          </p:nvPr>
        </p:nvSpPr>
        <p:spPr>
          <a:xfrm>
            <a:off x="839788" y="866776"/>
            <a:ext cx="10515600" cy="8241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51" name="Google Shape;151;g316232226ec_0_186"/>
          <p:cNvSpPr txBox="1"/>
          <p:nvPr>
            <p:ph idx="1" type="body"/>
          </p:nvPr>
        </p:nvSpPr>
        <p:spPr>
          <a:xfrm>
            <a:off x="839788" y="1681163"/>
            <a:ext cx="5157900" cy="824100"/>
          </a:xfrm>
          <a:prstGeom prst="rect">
            <a:avLst/>
          </a:prstGeom>
          <a:noFill/>
          <a:ln>
            <a:noFill/>
          </a:ln>
        </p:spPr>
        <p:txBody>
          <a:bodyPr anchorCtr="0" anchor="b"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2500"/>
              <a:buNone/>
              <a:defRPr b="1" sz="2500"/>
            </a:lvl1pPr>
            <a:lvl2pPr indent="-228600" lvl="1" marL="914400" algn="l">
              <a:lnSpc>
                <a:spcPct val="90000"/>
              </a:lnSpc>
              <a:spcBef>
                <a:spcPts val="500"/>
              </a:spcBef>
              <a:spcAft>
                <a:spcPts val="0"/>
              </a:spcAft>
              <a:buClr>
                <a:schemeClr val="dk1"/>
              </a:buClr>
              <a:buSzPts val="2100"/>
              <a:buNone/>
              <a:defRPr b="1" sz="2100"/>
            </a:lvl2pPr>
            <a:lvl3pPr indent="-228600" lvl="2" marL="1371600" algn="l">
              <a:lnSpc>
                <a:spcPct val="90000"/>
              </a:lnSpc>
              <a:spcBef>
                <a:spcPts val="500"/>
              </a:spcBef>
              <a:spcAft>
                <a:spcPts val="0"/>
              </a:spcAft>
              <a:buClr>
                <a:schemeClr val="dk1"/>
              </a:buClr>
              <a:buSzPts val="2000"/>
              <a:buNone/>
              <a:defRPr b="1" sz="20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2" name="Google Shape;152;g316232226ec_0_186"/>
          <p:cNvSpPr txBox="1"/>
          <p:nvPr>
            <p:ph idx="2" type="body"/>
          </p:nvPr>
        </p:nvSpPr>
        <p:spPr>
          <a:xfrm>
            <a:off x="839788" y="2505075"/>
            <a:ext cx="5157900" cy="36849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53" name="Google Shape;153;g316232226ec_0_186"/>
          <p:cNvSpPr txBox="1"/>
          <p:nvPr>
            <p:ph idx="3" type="body"/>
          </p:nvPr>
        </p:nvSpPr>
        <p:spPr>
          <a:xfrm>
            <a:off x="6172200" y="1681163"/>
            <a:ext cx="5183100" cy="824100"/>
          </a:xfrm>
          <a:prstGeom prst="rect">
            <a:avLst/>
          </a:prstGeom>
          <a:noFill/>
          <a:ln>
            <a:noFill/>
          </a:ln>
        </p:spPr>
        <p:txBody>
          <a:bodyPr anchorCtr="0" anchor="b"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2500"/>
              <a:buNone/>
              <a:defRPr b="1" sz="2500"/>
            </a:lvl1pPr>
            <a:lvl2pPr indent="-228600" lvl="1" marL="914400" algn="l">
              <a:lnSpc>
                <a:spcPct val="90000"/>
              </a:lnSpc>
              <a:spcBef>
                <a:spcPts val="500"/>
              </a:spcBef>
              <a:spcAft>
                <a:spcPts val="0"/>
              </a:spcAft>
              <a:buClr>
                <a:schemeClr val="dk1"/>
              </a:buClr>
              <a:buSzPts val="2100"/>
              <a:buNone/>
              <a:defRPr b="1" sz="2100"/>
            </a:lvl2pPr>
            <a:lvl3pPr indent="-228600" lvl="2" marL="1371600" algn="l">
              <a:lnSpc>
                <a:spcPct val="90000"/>
              </a:lnSpc>
              <a:spcBef>
                <a:spcPts val="500"/>
              </a:spcBef>
              <a:spcAft>
                <a:spcPts val="0"/>
              </a:spcAft>
              <a:buClr>
                <a:schemeClr val="dk1"/>
              </a:buClr>
              <a:buSzPts val="2000"/>
              <a:buNone/>
              <a:defRPr b="1" sz="20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4" name="Google Shape;154;g316232226ec_0_186"/>
          <p:cNvSpPr txBox="1"/>
          <p:nvPr>
            <p:ph idx="4" type="body"/>
          </p:nvPr>
        </p:nvSpPr>
        <p:spPr>
          <a:xfrm>
            <a:off x="6172200" y="2505075"/>
            <a:ext cx="5183100" cy="36849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55" name="Google Shape;155;g316232226ec_0_186"/>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56" name="Google Shape;156;g316232226ec_0_186"/>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57" name="Google Shape;157;g316232226ec_0_186"/>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g316232226ec_0_186"/>
          <p:cNvSpPr txBox="1"/>
          <p:nvPr>
            <p:ph idx="5"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9" name="Shape 159"/>
        <p:cNvGrpSpPr/>
        <p:nvPr/>
      </p:nvGrpSpPr>
      <p:grpSpPr>
        <a:xfrm>
          <a:off x="0" y="0"/>
          <a:ext cx="0" cy="0"/>
          <a:chOff x="0" y="0"/>
          <a:chExt cx="0" cy="0"/>
        </a:xfrm>
      </p:grpSpPr>
      <p:sp>
        <p:nvSpPr>
          <p:cNvPr id="160" name="Google Shape;160;g316232226ec_0_196"/>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61" name="Google Shape;161;g316232226ec_0_196"/>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62" name="Google Shape;162;g316232226ec_0_196"/>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g316232226ec_0_196"/>
          <p:cNvSpPr txBox="1"/>
          <p:nvPr>
            <p:ph idx="1"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4" name="Shape 164"/>
        <p:cNvGrpSpPr/>
        <p:nvPr/>
      </p:nvGrpSpPr>
      <p:grpSpPr>
        <a:xfrm>
          <a:off x="0" y="0"/>
          <a:ext cx="0" cy="0"/>
          <a:chOff x="0" y="0"/>
          <a:chExt cx="0" cy="0"/>
        </a:xfrm>
      </p:grpSpPr>
      <p:sp>
        <p:nvSpPr>
          <p:cNvPr id="165" name="Google Shape;165;g316232226ec_0_201"/>
          <p:cNvSpPr txBox="1"/>
          <p:nvPr>
            <p:ph type="title"/>
          </p:nvPr>
        </p:nvSpPr>
        <p:spPr>
          <a:xfrm>
            <a:off x="406400" y="987424"/>
            <a:ext cx="4365600" cy="10704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3300"/>
              <a:buFont typeface="Arial Black"/>
              <a:buChar char="●"/>
              <a:defRPr sz="33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66" name="Google Shape;166;g316232226ec_0_201"/>
          <p:cNvSpPr txBox="1"/>
          <p:nvPr>
            <p:ph idx="1" type="body"/>
          </p:nvPr>
        </p:nvSpPr>
        <p:spPr>
          <a:xfrm>
            <a:off x="5183188" y="987425"/>
            <a:ext cx="6172500" cy="4873500"/>
          </a:xfrm>
          <a:prstGeom prst="rect">
            <a:avLst/>
          </a:prstGeom>
          <a:noFill/>
          <a:ln>
            <a:noFill/>
          </a:ln>
        </p:spPr>
        <p:txBody>
          <a:bodyPr anchorCtr="0" anchor="t" bIns="47400" lIns="94800" spcFirstLastPara="1" rIns="94800" wrap="square" tIns="47400">
            <a:normAutofit/>
          </a:bodyPr>
          <a:lstStyle>
            <a:lvl1pPr indent="-438150" lvl="0" marL="457200" algn="l">
              <a:lnSpc>
                <a:spcPct val="90000"/>
              </a:lnSpc>
              <a:spcBef>
                <a:spcPts val="1200"/>
              </a:spcBef>
              <a:spcAft>
                <a:spcPts val="0"/>
              </a:spcAft>
              <a:buClr>
                <a:schemeClr val="dk1"/>
              </a:buClr>
              <a:buSzPts val="3300"/>
              <a:buChar char="●"/>
              <a:defRPr sz="3300"/>
            </a:lvl1pPr>
            <a:lvl2pPr indent="-412750" lvl="1" marL="914400" algn="l">
              <a:lnSpc>
                <a:spcPct val="90000"/>
              </a:lnSpc>
              <a:spcBef>
                <a:spcPts val="500"/>
              </a:spcBef>
              <a:spcAft>
                <a:spcPts val="0"/>
              </a:spcAft>
              <a:buClr>
                <a:schemeClr val="dk1"/>
              </a:buClr>
              <a:buSzPts val="2900"/>
              <a:buChar char="○"/>
              <a:defRPr sz="2900"/>
            </a:lvl2pPr>
            <a:lvl3pPr indent="-387350" lvl="2" marL="1371600" algn="l">
              <a:lnSpc>
                <a:spcPct val="90000"/>
              </a:lnSpc>
              <a:spcBef>
                <a:spcPts val="500"/>
              </a:spcBef>
              <a:spcAft>
                <a:spcPts val="0"/>
              </a:spcAft>
              <a:buClr>
                <a:schemeClr val="dk1"/>
              </a:buClr>
              <a:buSzPts val="2500"/>
              <a:buChar char="■"/>
              <a:defRPr sz="2500"/>
            </a:lvl3pPr>
            <a:lvl4pPr indent="-361950" lvl="3" marL="1828800" algn="l">
              <a:lnSpc>
                <a:spcPct val="90000"/>
              </a:lnSpc>
              <a:spcBef>
                <a:spcPts val="500"/>
              </a:spcBef>
              <a:spcAft>
                <a:spcPts val="0"/>
              </a:spcAft>
              <a:buClr>
                <a:schemeClr val="dk1"/>
              </a:buClr>
              <a:buSzPts val="2100"/>
              <a:buChar char="●"/>
              <a:defRPr sz="2100"/>
            </a:lvl4pPr>
            <a:lvl5pPr indent="-361950" lvl="4" marL="2286000" algn="l">
              <a:lnSpc>
                <a:spcPct val="90000"/>
              </a:lnSpc>
              <a:spcBef>
                <a:spcPts val="500"/>
              </a:spcBef>
              <a:spcAft>
                <a:spcPts val="0"/>
              </a:spcAft>
              <a:buClr>
                <a:schemeClr val="dk1"/>
              </a:buClr>
              <a:buSzPts val="2100"/>
              <a:buChar char="○"/>
              <a:defRPr sz="2100"/>
            </a:lvl5pPr>
            <a:lvl6pPr indent="-361950" lvl="5" marL="2743200" algn="l">
              <a:lnSpc>
                <a:spcPct val="90000"/>
              </a:lnSpc>
              <a:spcBef>
                <a:spcPts val="500"/>
              </a:spcBef>
              <a:spcAft>
                <a:spcPts val="0"/>
              </a:spcAft>
              <a:buClr>
                <a:schemeClr val="dk1"/>
              </a:buClr>
              <a:buSzPts val="2100"/>
              <a:buChar char="■"/>
              <a:defRPr sz="2100"/>
            </a:lvl6pPr>
            <a:lvl7pPr indent="-361950" lvl="6" marL="3200400" algn="l">
              <a:lnSpc>
                <a:spcPct val="90000"/>
              </a:lnSpc>
              <a:spcBef>
                <a:spcPts val="500"/>
              </a:spcBef>
              <a:spcAft>
                <a:spcPts val="0"/>
              </a:spcAft>
              <a:buClr>
                <a:schemeClr val="dk1"/>
              </a:buClr>
              <a:buSzPts val="2100"/>
              <a:buChar char="●"/>
              <a:defRPr sz="2100"/>
            </a:lvl7pPr>
            <a:lvl8pPr indent="-361950" lvl="7" marL="3657600" algn="l">
              <a:lnSpc>
                <a:spcPct val="90000"/>
              </a:lnSpc>
              <a:spcBef>
                <a:spcPts val="500"/>
              </a:spcBef>
              <a:spcAft>
                <a:spcPts val="0"/>
              </a:spcAft>
              <a:buClr>
                <a:schemeClr val="dk1"/>
              </a:buClr>
              <a:buSzPts val="2100"/>
              <a:buChar char="○"/>
              <a:defRPr sz="2100"/>
            </a:lvl8pPr>
            <a:lvl9pPr indent="-361950" lvl="8" marL="4114800" algn="l">
              <a:lnSpc>
                <a:spcPct val="90000"/>
              </a:lnSpc>
              <a:spcBef>
                <a:spcPts val="500"/>
              </a:spcBef>
              <a:spcAft>
                <a:spcPts val="0"/>
              </a:spcAft>
              <a:buClr>
                <a:schemeClr val="dk1"/>
              </a:buClr>
              <a:buSzPts val="2100"/>
              <a:buChar char="■"/>
              <a:defRPr sz="2100"/>
            </a:lvl9pPr>
          </a:lstStyle>
          <a:p/>
        </p:txBody>
      </p:sp>
      <p:sp>
        <p:nvSpPr>
          <p:cNvPr id="167" name="Google Shape;167;g316232226ec_0_201"/>
          <p:cNvSpPr txBox="1"/>
          <p:nvPr>
            <p:ph idx="2" type="body"/>
          </p:nvPr>
        </p:nvSpPr>
        <p:spPr>
          <a:xfrm>
            <a:off x="406400" y="2057400"/>
            <a:ext cx="4365600" cy="3811500"/>
          </a:xfrm>
          <a:prstGeom prst="rect">
            <a:avLst/>
          </a:prstGeom>
          <a:noFill/>
          <a:ln>
            <a:noFill/>
          </a:ln>
        </p:spPr>
        <p:txBody>
          <a:bodyPr anchorCtr="0" anchor="t"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228600" lvl="5" marL="2743200" algn="l">
              <a:lnSpc>
                <a:spcPct val="90000"/>
              </a:lnSpc>
              <a:spcBef>
                <a:spcPts val="500"/>
              </a:spcBef>
              <a:spcAft>
                <a:spcPts val="0"/>
              </a:spcAft>
              <a:buClr>
                <a:schemeClr val="dk1"/>
              </a:buClr>
              <a:buSzPts val="1200"/>
              <a:buNone/>
              <a:defRPr sz="1200"/>
            </a:lvl6pPr>
            <a:lvl7pPr indent="-228600" lvl="6" marL="3200400" algn="l">
              <a:lnSpc>
                <a:spcPct val="90000"/>
              </a:lnSpc>
              <a:spcBef>
                <a:spcPts val="500"/>
              </a:spcBef>
              <a:spcAft>
                <a:spcPts val="0"/>
              </a:spcAft>
              <a:buClr>
                <a:schemeClr val="dk1"/>
              </a:buClr>
              <a:buSzPts val="1200"/>
              <a:buNone/>
              <a:defRPr sz="1200"/>
            </a:lvl7pPr>
            <a:lvl8pPr indent="-228600" lvl="7" marL="3657600" algn="l">
              <a:lnSpc>
                <a:spcPct val="90000"/>
              </a:lnSpc>
              <a:spcBef>
                <a:spcPts val="500"/>
              </a:spcBef>
              <a:spcAft>
                <a:spcPts val="0"/>
              </a:spcAft>
              <a:buClr>
                <a:schemeClr val="dk1"/>
              </a:buClr>
              <a:buSzPts val="1200"/>
              <a:buNone/>
              <a:defRPr sz="1200"/>
            </a:lvl8pPr>
            <a:lvl9pPr indent="-228600" lvl="8" marL="4114800" algn="l">
              <a:lnSpc>
                <a:spcPct val="90000"/>
              </a:lnSpc>
              <a:spcBef>
                <a:spcPts val="500"/>
              </a:spcBef>
              <a:spcAft>
                <a:spcPts val="0"/>
              </a:spcAft>
              <a:buClr>
                <a:schemeClr val="dk1"/>
              </a:buClr>
              <a:buSzPts val="1200"/>
              <a:buNone/>
              <a:defRPr sz="1200"/>
            </a:lvl9pPr>
          </a:lstStyle>
          <a:p/>
        </p:txBody>
      </p:sp>
      <p:sp>
        <p:nvSpPr>
          <p:cNvPr id="168" name="Google Shape;168;g316232226ec_0_201"/>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69" name="Google Shape;169;g316232226ec_0_201"/>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70" name="Google Shape;170;g316232226ec_0_201"/>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g316232226ec_0_201"/>
          <p:cNvSpPr txBox="1"/>
          <p:nvPr>
            <p:ph idx="3"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72" name="Shape 172"/>
        <p:cNvGrpSpPr/>
        <p:nvPr/>
      </p:nvGrpSpPr>
      <p:grpSpPr>
        <a:xfrm>
          <a:off x="0" y="0"/>
          <a:ext cx="0" cy="0"/>
          <a:chOff x="0" y="0"/>
          <a:chExt cx="0" cy="0"/>
        </a:xfrm>
      </p:grpSpPr>
      <p:sp>
        <p:nvSpPr>
          <p:cNvPr id="173" name="Google Shape;173;g316232226ec_0_209"/>
          <p:cNvSpPr txBox="1"/>
          <p:nvPr>
            <p:ph type="title"/>
          </p:nvPr>
        </p:nvSpPr>
        <p:spPr>
          <a:xfrm>
            <a:off x="406400" y="987424"/>
            <a:ext cx="4365600" cy="10704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3300"/>
              <a:buFont typeface="Arial Black"/>
              <a:buChar char="●"/>
              <a:defRPr sz="33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74" name="Google Shape;174;g316232226ec_0_209"/>
          <p:cNvSpPr/>
          <p:nvPr>
            <p:ph idx="2" type="pic"/>
          </p:nvPr>
        </p:nvSpPr>
        <p:spPr>
          <a:xfrm>
            <a:off x="5183188" y="987425"/>
            <a:ext cx="6172500" cy="4873500"/>
          </a:xfrm>
          <a:prstGeom prst="rect">
            <a:avLst/>
          </a:prstGeom>
          <a:noFill/>
          <a:ln>
            <a:noFill/>
          </a:ln>
        </p:spPr>
      </p:sp>
      <p:sp>
        <p:nvSpPr>
          <p:cNvPr id="175" name="Google Shape;175;g316232226ec_0_209"/>
          <p:cNvSpPr txBox="1"/>
          <p:nvPr>
            <p:ph idx="1" type="body"/>
          </p:nvPr>
        </p:nvSpPr>
        <p:spPr>
          <a:xfrm>
            <a:off x="406400" y="2057400"/>
            <a:ext cx="4365600" cy="3811500"/>
          </a:xfrm>
          <a:prstGeom prst="rect">
            <a:avLst/>
          </a:prstGeom>
          <a:noFill/>
          <a:ln>
            <a:noFill/>
          </a:ln>
        </p:spPr>
        <p:txBody>
          <a:bodyPr anchorCtr="0" anchor="t" bIns="47400" lIns="94800" spcFirstLastPara="1" rIns="94800" wrap="square" tIns="47400">
            <a:normAutofit/>
          </a:bodyPr>
          <a:lstStyle>
            <a:lvl1pPr indent="-228600" lvl="0" marL="457200" algn="l">
              <a:lnSpc>
                <a:spcPct val="90000"/>
              </a:lnSpc>
              <a:spcBef>
                <a:spcPts val="12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600"/>
              <a:buNone/>
              <a:defRPr sz="16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228600" lvl="5" marL="2743200" algn="l">
              <a:lnSpc>
                <a:spcPct val="90000"/>
              </a:lnSpc>
              <a:spcBef>
                <a:spcPts val="500"/>
              </a:spcBef>
              <a:spcAft>
                <a:spcPts val="0"/>
              </a:spcAft>
              <a:buClr>
                <a:schemeClr val="dk1"/>
              </a:buClr>
              <a:buSzPts val="1200"/>
              <a:buNone/>
              <a:defRPr sz="1200"/>
            </a:lvl6pPr>
            <a:lvl7pPr indent="-228600" lvl="6" marL="3200400" algn="l">
              <a:lnSpc>
                <a:spcPct val="90000"/>
              </a:lnSpc>
              <a:spcBef>
                <a:spcPts val="500"/>
              </a:spcBef>
              <a:spcAft>
                <a:spcPts val="0"/>
              </a:spcAft>
              <a:buClr>
                <a:schemeClr val="dk1"/>
              </a:buClr>
              <a:buSzPts val="1200"/>
              <a:buNone/>
              <a:defRPr sz="1200"/>
            </a:lvl7pPr>
            <a:lvl8pPr indent="-228600" lvl="7" marL="3657600" algn="l">
              <a:lnSpc>
                <a:spcPct val="90000"/>
              </a:lnSpc>
              <a:spcBef>
                <a:spcPts val="500"/>
              </a:spcBef>
              <a:spcAft>
                <a:spcPts val="0"/>
              </a:spcAft>
              <a:buClr>
                <a:schemeClr val="dk1"/>
              </a:buClr>
              <a:buSzPts val="1200"/>
              <a:buNone/>
              <a:defRPr sz="1200"/>
            </a:lvl8pPr>
            <a:lvl9pPr indent="-228600" lvl="8" marL="4114800" algn="l">
              <a:lnSpc>
                <a:spcPct val="90000"/>
              </a:lnSpc>
              <a:spcBef>
                <a:spcPts val="500"/>
              </a:spcBef>
              <a:spcAft>
                <a:spcPts val="0"/>
              </a:spcAft>
              <a:buClr>
                <a:schemeClr val="dk1"/>
              </a:buClr>
              <a:buSzPts val="1200"/>
              <a:buNone/>
              <a:defRPr sz="1200"/>
            </a:lvl9pPr>
          </a:lstStyle>
          <a:p/>
        </p:txBody>
      </p:sp>
      <p:sp>
        <p:nvSpPr>
          <p:cNvPr id="176" name="Google Shape;176;g316232226ec_0_209"/>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77" name="Google Shape;177;g316232226ec_0_209"/>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78" name="Google Shape;178;g316232226ec_0_209"/>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9" name="Google Shape;179;g316232226ec_0_209"/>
          <p:cNvSpPr txBox="1"/>
          <p:nvPr>
            <p:ph idx="3"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80" name="Shape 180"/>
        <p:cNvGrpSpPr/>
        <p:nvPr/>
      </p:nvGrpSpPr>
      <p:grpSpPr>
        <a:xfrm>
          <a:off x="0" y="0"/>
          <a:ext cx="0" cy="0"/>
          <a:chOff x="0" y="0"/>
          <a:chExt cx="0" cy="0"/>
        </a:xfrm>
      </p:grpSpPr>
      <p:sp>
        <p:nvSpPr>
          <p:cNvPr id="181" name="Google Shape;181;g316232226ec_0_217"/>
          <p:cNvSpPr txBox="1"/>
          <p:nvPr>
            <p:ph type="title"/>
          </p:nvPr>
        </p:nvSpPr>
        <p:spPr>
          <a:xfrm>
            <a:off x="406400" y="897920"/>
            <a:ext cx="11394000" cy="7932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82" name="Google Shape;182;g316232226ec_0_217"/>
          <p:cNvSpPr txBox="1"/>
          <p:nvPr>
            <p:ph idx="1" type="body"/>
          </p:nvPr>
        </p:nvSpPr>
        <p:spPr>
          <a:xfrm rot="5400000">
            <a:off x="3917890" y="-1685426"/>
            <a:ext cx="4371900" cy="113940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83" name="Google Shape;183;g316232226ec_0_217"/>
          <p:cNvSpPr txBox="1"/>
          <p:nvPr>
            <p:ph idx="10" type="dt"/>
          </p:nvPr>
        </p:nvSpPr>
        <p:spPr>
          <a:xfrm>
            <a:off x="258626" y="6430975"/>
            <a:ext cx="2932800" cy="365100"/>
          </a:xfrm>
          <a:prstGeom prst="rect">
            <a:avLst/>
          </a:prstGeom>
          <a:noFill/>
          <a:ln>
            <a:noFill/>
          </a:ln>
        </p:spPr>
        <p:txBody>
          <a:bodyPr anchorCtr="0" anchor="ctr" bIns="47400" lIns="94800" spcFirstLastPara="1" rIns="94800" wrap="square" tIns="47400">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84" name="Google Shape;184;g316232226ec_0_217"/>
          <p:cNvSpPr txBox="1"/>
          <p:nvPr>
            <p:ph idx="11" type="ftr"/>
          </p:nvPr>
        </p:nvSpPr>
        <p:spPr>
          <a:xfrm>
            <a:off x="4024283" y="6430651"/>
            <a:ext cx="4401900" cy="365100"/>
          </a:xfrm>
          <a:prstGeom prst="rect">
            <a:avLst/>
          </a:prstGeom>
          <a:noFill/>
          <a:ln>
            <a:noFill/>
          </a:ln>
        </p:spPr>
        <p:txBody>
          <a:bodyPr anchorCtr="0" anchor="ctr" bIns="47400" lIns="94800" spcFirstLastPara="1" rIns="94800" wrap="square" tIns="47400">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185" name="Google Shape;185;g316232226ec_0_217"/>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g316232226ec_0_217"/>
          <p:cNvSpPr txBox="1"/>
          <p:nvPr>
            <p:ph idx="2"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87" name="Shape 187"/>
        <p:cNvGrpSpPr/>
        <p:nvPr/>
      </p:nvGrpSpPr>
      <p:grpSpPr>
        <a:xfrm>
          <a:off x="0" y="0"/>
          <a:ext cx="0" cy="0"/>
          <a:chOff x="0" y="0"/>
          <a:chExt cx="0" cy="0"/>
        </a:xfrm>
      </p:grpSpPr>
      <p:sp>
        <p:nvSpPr>
          <p:cNvPr id="188" name="Google Shape;188;g316232226ec_0_224"/>
          <p:cNvSpPr txBox="1"/>
          <p:nvPr>
            <p:ph type="title"/>
          </p:nvPr>
        </p:nvSpPr>
        <p:spPr>
          <a:xfrm rot="5400000">
            <a:off x="7133400" y="1956625"/>
            <a:ext cx="5811900" cy="26289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89" name="Google Shape;189;g316232226ec_0_224"/>
          <p:cNvSpPr txBox="1"/>
          <p:nvPr>
            <p:ph idx="1" type="body"/>
          </p:nvPr>
        </p:nvSpPr>
        <p:spPr>
          <a:xfrm rot="5400000">
            <a:off x="1799400" y="-596075"/>
            <a:ext cx="5811900" cy="7734300"/>
          </a:xfrm>
          <a:prstGeom prst="rect">
            <a:avLst/>
          </a:prstGeom>
          <a:noFill/>
          <a:ln>
            <a:noFill/>
          </a:ln>
        </p:spPr>
        <p:txBody>
          <a:bodyPr anchorCtr="0" anchor="t" bIns="47400" lIns="94800" spcFirstLastPara="1" rIns="94800" wrap="square" tIns="47400">
            <a:normAutofit/>
          </a:bodyPr>
          <a:lstStyle>
            <a:lvl1pPr indent="-355600" lvl="0" marL="457200" algn="l">
              <a:lnSpc>
                <a:spcPct val="90000"/>
              </a:lnSpc>
              <a:spcBef>
                <a:spcPts val="1200"/>
              </a:spcBef>
              <a:spcAft>
                <a:spcPts val="0"/>
              </a:spcAft>
              <a:buClr>
                <a:schemeClr val="dk1"/>
              </a:buClr>
              <a:buSzPts val="2000"/>
              <a:buChar char="●"/>
              <a:defRPr sz="1900"/>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
        <p:nvSpPr>
          <p:cNvPr id="190" name="Google Shape;190;g316232226ec_0_224"/>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g316232226ec_0_224"/>
          <p:cNvSpPr txBox="1"/>
          <p:nvPr>
            <p:ph idx="2"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4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2" name="Shape 192"/>
        <p:cNvGrpSpPr/>
        <p:nvPr/>
      </p:nvGrpSpPr>
      <p:grpSpPr>
        <a:xfrm>
          <a:off x="0" y="0"/>
          <a:ext cx="0" cy="0"/>
          <a:chOff x="0" y="0"/>
          <a:chExt cx="0" cy="0"/>
        </a:xfrm>
      </p:grpSpPr>
      <p:sp>
        <p:nvSpPr>
          <p:cNvPr id="193" name="Google Shape;193;g316232226ec_0_231"/>
          <p:cNvSpPr txBox="1"/>
          <p:nvPr>
            <p:ph type="title"/>
          </p:nvPr>
        </p:nvSpPr>
        <p:spPr>
          <a:xfrm>
            <a:off x="406400" y="897920"/>
            <a:ext cx="11394000" cy="793200"/>
          </a:xfrm>
          <a:prstGeom prst="rect">
            <a:avLst/>
          </a:prstGeom>
          <a:noFill/>
          <a:ln>
            <a:noFill/>
          </a:ln>
        </p:spPr>
        <p:txBody>
          <a:bodyPr anchorCtr="0" anchor="b" bIns="47400" lIns="94800" spcFirstLastPara="1" rIns="94800" wrap="square" tIns="47400">
            <a:normAutofit/>
          </a:bodyPr>
          <a:lstStyle>
            <a:lvl1pPr lvl="0" algn="l">
              <a:lnSpc>
                <a:spcPct val="90000"/>
              </a:lnSpc>
              <a:spcBef>
                <a:spcPts val="0"/>
              </a:spcBef>
              <a:spcAft>
                <a:spcPts val="0"/>
              </a:spcAft>
              <a:buClr>
                <a:schemeClr val="dk1"/>
              </a:buClr>
              <a:buSzPts val="2000"/>
              <a:buChar char="●"/>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194" name="Google Shape;194;g316232226ec_0_231"/>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g316232226ec_0_231"/>
          <p:cNvSpPr txBox="1"/>
          <p:nvPr>
            <p:ph idx="1" type="body"/>
          </p:nvPr>
        </p:nvSpPr>
        <p:spPr>
          <a:xfrm>
            <a:off x="406400" y="243205"/>
            <a:ext cx="7722000" cy="550800"/>
          </a:xfrm>
          <a:prstGeom prst="rect">
            <a:avLst/>
          </a:prstGeom>
          <a:noFill/>
          <a:ln>
            <a:noFill/>
          </a:ln>
        </p:spPr>
        <p:txBody>
          <a:bodyPr anchorCtr="0" anchor="t" bIns="47400" lIns="94800" spcFirstLastPara="1" rIns="94800" wrap="square" tIns="47400">
            <a:noAutofit/>
          </a:bodyPr>
          <a:lstStyle>
            <a:lvl1pPr indent="-228600" lvl="0" marL="457200" algn="l">
              <a:lnSpc>
                <a:spcPct val="90000"/>
              </a:lnSpc>
              <a:spcBef>
                <a:spcPts val="1200"/>
              </a:spcBef>
              <a:spcAft>
                <a:spcPts val="0"/>
              </a:spcAft>
              <a:buClr>
                <a:srgbClr val="7F7F7F"/>
              </a:buClr>
              <a:buSzPts val="3700"/>
              <a:buNone/>
              <a:defRPr sz="3700">
                <a:solidFill>
                  <a:srgbClr val="7F7F7F"/>
                </a:solidFill>
              </a:defRPr>
            </a:lvl1pPr>
            <a:lvl2pPr indent="-355600" lvl="1" marL="914400" algn="l">
              <a:lnSpc>
                <a:spcPct val="90000"/>
              </a:lnSpc>
              <a:spcBef>
                <a:spcPts val="500"/>
              </a:spcBef>
              <a:spcAft>
                <a:spcPts val="0"/>
              </a:spcAft>
              <a:buClr>
                <a:schemeClr val="dk1"/>
              </a:buClr>
              <a:buSzPts val="2000"/>
              <a:buChar char="○"/>
              <a:defRPr sz="1900"/>
            </a:lvl2pPr>
            <a:lvl3pPr indent="-355600" lvl="2" marL="1371600" algn="l">
              <a:lnSpc>
                <a:spcPct val="90000"/>
              </a:lnSpc>
              <a:spcBef>
                <a:spcPts val="500"/>
              </a:spcBef>
              <a:spcAft>
                <a:spcPts val="0"/>
              </a:spcAft>
              <a:buClr>
                <a:schemeClr val="dk1"/>
              </a:buClr>
              <a:buSzPts val="2000"/>
              <a:buChar char="■"/>
              <a:defRPr sz="1900"/>
            </a:lvl3pPr>
            <a:lvl4pPr indent="-355600" lvl="3" marL="1828800" algn="l">
              <a:lnSpc>
                <a:spcPct val="90000"/>
              </a:lnSpc>
              <a:spcBef>
                <a:spcPts val="500"/>
              </a:spcBef>
              <a:spcAft>
                <a:spcPts val="0"/>
              </a:spcAft>
              <a:buClr>
                <a:schemeClr val="dk1"/>
              </a:buClr>
              <a:buSzPts val="2000"/>
              <a:buChar char="●"/>
              <a:defRPr sz="1900"/>
            </a:lvl4pPr>
            <a:lvl5pPr indent="-355600" lvl="4" marL="2286000" algn="l">
              <a:lnSpc>
                <a:spcPct val="90000"/>
              </a:lnSpc>
              <a:spcBef>
                <a:spcPts val="500"/>
              </a:spcBef>
              <a:spcAft>
                <a:spcPts val="0"/>
              </a:spcAft>
              <a:buClr>
                <a:schemeClr val="dk1"/>
              </a:buClr>
              <a:buSzPts val="2000"/>
              <a:buChar char="○"/>
              <a:defRPr sz="1900"/>
            </a:lvl5pPr>
            <a:lvl6pPr indent="-355600" lvl="5" marL="2743200" algn="l">
              <a:lnSpc>
                <a:spcPct val="90000"/>
              </a:lnSpc>
              <a:spcBef>
                <a:spcPts val="500"/>
              </a:spcBef>
              <a:spcAft>
                <a:spcPts val="0"/>
              </a:spcAft>
              <a:buClr>
                <a:schemeClr val="dk1"/>
              </a:buClr>
              <a:buSzPts val="2000"/>
              <a:buChar char="■"/>
              <a:defRPr sz="1900"/>
            </a:lvl6pPr>
            <a:lvl7pPr indent="-355600" lvl="6" marL="3200400" algn="l">
              <a:lnSpc>
                <a:spcPct val="90000"/>
              </a:lnSpc>
              <a:spcBef>
                <a:spcPts val="500"/>
              </a:spcBef>
              <a:spcAft>
                <a:spcPts val="0"/>
              </a:spcAft>
              <a:buClr>
                <a:schemeClr val="dk1"/>
              </a:buClr>
              <a:buSzPts val="2000"/>
              <a:buChar char="●"/>
              <a:defRPr sz="1900"/>
            </a:lvl7pPr>
            <a:lvl8pPr indent="-355600" lvl="7" marL="3657600" algn="l">
              <a:lnSpc>
                <a:spcPct val="90000"/>
              </a:lnSpc>
              <a:spcBef>
                <a:spcPts val="500"/>
              </a:spcBef>
              <a:spcAft>
                <a:spcPts val="0"/>
              </a:spcAft>
              <a:buClr>
                <a:schemeClr val="dk1"/>
              </a:buClr>
              <a:buSzPts val="2000"/>
              <a:buChar char="○"/>
              <a:defRPr sz="1900"/>
            </a:lvl8pPr>
            <a:lvl9pPr indent="-355600" lvl="8" marL="4114800" algn="l">
              <a:lnSpc>
                <a:spcPct val="90000"/>
              </a:lnSpc>
              <a:spcBef>
                <a:spcPts val="500"/>
              </a:spcBef>
              <a:spcAft>
                <a:spcPts val="0"/>
              </a:spcAft>
              <a:buClr>
                <a:schemeClr val="dk1"/>
              </a:buClr>
              <a:buSzPts val="2000"/>
              <a:buChar char="■"/>
              <a:defRPr sz="19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96" name="Shape 19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41"/>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1"/>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4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p4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3" name="Google Shape;73;p46"/>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4" name="Google Shape;74;p46"/>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5" name="Google Shape;75;p46"/>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6" name="Google Shape;76;p4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4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4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4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5" name="Google Shape;85;p4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1.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theme" Target="../theme/theme4.xml"/><Relationship Id="rId14" Type="http://schemas.openxmlformats.org/officeDocument/2006/relationships/slideLayout" Target="../slideLayouts/slideLayout3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38B99"/>
            </a:gs>
            <a:gs pos="100000">
              <a:srgbClr val="3D5069"/>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40"/>
          <p:cNvGrpSpPr/>
          <p:nvPr/>
        </p:nvGrpSpPr>
        <p:grpSpPr>
          <a:xfrm>
            <a:off x="1" y="228600"/>
            <a:ext cx="2851516" cy="6638628"/>
            <a:chOff x="2487613" y="285750"/>
            <a:chExt cx="2428875" cy="5654676"/>
          </a:xfrm>
        </p:grpSpPr>
        <p:sp>
          <p:nvSpPr>
            <p:cNvPr id="11" name="Google Shape;11;p40"/>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40"/>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40"/>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40"/>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40"/>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40"/>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0"/>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0"/>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0"/>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0"/>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0"/>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0"/>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40"/>
          <p:cNvGrpSpPr/>
          <p:nvPr/>
        </p:nvGrpSpPr>
        <p:grpSpPr>
          <a:xfrm>
            <a:off x="27221" y="-786"/>
            <a:ext cx="2356674" cy="6854039"/>
            <a:chOff x="6627813" y="194833"/>
            <a:chExt cx="1952625" cy="5678918"/>
          </a:xfrm>
        </p:grpSpPr>
        <p:sp>
          <p:nvSpPr>
            <p:cNvPr id="24" name="Google Shape;24;p40"/>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0"/>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0"/>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0"/>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0"/>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0"/>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0"/>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0"/>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0"/>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0"/>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0"/>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0"/>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40"/>
          <p:cNvSpPr/>
          <p:nvPr/>
        </p:nvSpPr>
        <p:spPr>
          <a:xfrm>
            <a:off x="0" y="0"/>
            <a:ext cx="18288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FEFEFE"/>
              </a:buClr>
              <a:buSzPts val="3600"/>
              <a:buFont typeface="Century Gothic"/>
              <a:buNone/>
              <a:defRPr b="0" i="0" sz="36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8" name="Google Shape;38;p40"/>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39" name="Google Shape;39;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0" name="Google Shape;40;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1" name="Google Shape;41;p4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9" name="Shape 49"/>
        <p:cNvGrpSpPr/>
        <p:nvPr/>
      </p:nvGrpSpPr>
      <p:grpSpPr>
        <a:xfrm>
          <a:off x="0" y="0"/>
          <a:ext cx="0" cy="0"/>
          <a:chOff x="0" y="0"/>
          <a:chExt cx="0" cy="0"/>
        </a:xfrm>
      </p:grpSpPr>
      <p:sp>
        <p:nvSpPr>
          <p:cNvPr id="50" name="Google Shape;50;p3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1" name="Google Shape;51;p3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2000" u="none">
                <a:solidFill>
                  <a:srgbClr val="FEFFFF"/>
                </a:solidFill>
                <a:latin typeface="Century Gothic"/>
                <a:ea typeface="Century Gothic"/>
                <a:cs typeface="Century Gothic"/>
                <a:sym typeface="Century Gothic"/>
              </a:defRPr>
            </a:lvl1pPr>
            <a:lvl2pPr indent="0" lvl="1" marL="0" marR="0" rtl="0" algn="r">
              <a:spcBef>
                <a:spcPts val="0"/>
              </a:spcBef>
              <a:buNone/>
              <a:defRPr b="0" sz="2000" u="none">
                <a:solidFill>
                  <a:srgbClr val="FEFFFF"/>
                </a:solidFill>
                <a:latin typeface="Century Gothic"/>
                <a:ea typeface="Century Gothic"/>
                <a:cs typeface="Century Gothic"/>
                <a:sym typeface="Century Gothic"/>
              </a:defRPr>
            </a:lvl2pPr>
            <a:lvl3pPr indent="0" lvl="2" marL="0" marR="0" rtl="0" algn="r">
              <a:spcBef>
                <a:spcPts val="0"/>
              </a:spcBef>
              <a:buNone/>
              <a:defRPr b="0" sz="2000" u="none">
                <a:solidFill>
                  <a:srgbClr val="FEFFFF"/>
                </a:solidFill>
                <a:latin typeface="Century Gothic"/>
                <a:ea typeface="Century Gothic"/>
                <a:cs typeface="Century Gothic"/>
                <a:sym typeface="Century Gothic"/>
              </a:defRPr>
            </a:lvl3pPr>
            <a:lvl4pPr indent="0" lvl="3" marL="0" marR="0" rtl="0" algn="r">
              <a:spcBef>
                <a:spcPts val="0"/>
              </a:spcBef>
              <a:buNone/>
              <a:defRPr b="0" sz="2000" u="none">
                <a:solidFill>
                  <a:srgbClr val="FEFFFF"/>
                </a:solidFill>
                <a:latin typeface="Century Gothic"/>
                <a:ea typeface="Century Gothic"/>
                <a:cs typeface="Century Gothic"/>
                <a:sym typeface="Century Gothic"/>
              </a:defRPr>
            </a:lvl4pPr>
            <a:lvl5pPr indent="0" lvl="4" marL="0" marR="0" rtl="0" algn="r">
              <a:spcBef>
                <a:spcPts val="0"/>
              </a:spcBef>
              <a:buNone/>
              <a:defRPr b="0" sz="2000" u="none">
                <a:solidFill>
                  <a:srgbClr val="FEFFFF"/>
                </a:solidFill>
                <a:latin typeface="Century Gothic"/>
                <a:ea typeface="Century Gothic"/>
                <a:cs typeface="Century Gothic"/>
                <a:sym typeface="Century Gothic"/>
              </a:defRPr>
            </a:lvl5pPr>
            <a:lvl6pPr indent="0" lvl="5" marL="0" marR="0" rtl="0" algn="r">
              <a:spcBef>
                <a:spcPts val="0"/>
              </a:spcBef>
              <a:buNone/>
              <a:defRPr b="0" sz="2000" u="none">
                <a:solidFill>
                  <a:srgbClr val="FEFFFF"/>
                </a:solidFill>
                <a:latin typeface="Century Gothic"/>
                <a:ea typeface="Century Gothic"/>
                <a:cs typeface="Century Gothic"/>
                <a:sym typeface="Century Gothic"/>
              </a:defRPr>
            </a:lvl6pPr>
            <a:lvl7pPr indent="0" lvl="6" marL="0" marR="0" rtl="0" algn="r">
              <a:spcBef>
                <a:spcPts val="0"/>
              </a:spcBef>
              <a:buNone/>
              <a:defRPr b="0" sz="2000" u="none">
                <a:solidFill>
                  <a:srgbClr val="FEFFFF"/>
                </a:solidFill>
                <a:latin typeface="Century Gothic"/>
                <a:ea typeface="Century Gothic"/>
                <a:cs typeface="Century Gothic"/>
                <a:sym typeface="Century Gothic"/>
              </a:defRPr>
            </a:lvl7pPr>
            <a:lvl8pPr indent="0" lvl="7" marL="0" marR="0" rtl="0" algn="r">
              <a:spcBef>
                <a:spcPts val="0"/>
              </a:spcBef>
              <a:buNone/>
              <a:defRPr b="0" sz="2000" u="none">
                <a:solidFill>
                  <a:srgbClr val="FEFFFF"/>
                </a:solidFill>
                <a:latin typeface="Century Gothic"/>
                <a:ea typeface="Century Gothic"/>
                <a:cs typeface="Century Gothic"/>
                <a:sym typeface="Century Gothic"/>
              </a:defRPr>
            </a:lvl8pPr>
            <a:lvl9pPr indent="0" lvl="8" marL="0" marR="0" rtl="0" algn="r">
              <a:spcBef>
                <a:spcPts val="0"/>
              </a:spcBef>
              <a:buNone/>
              <a:defRPr b="0" sz="2000" u="non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39"/>
          <p:cNvSpPr/>
          <p:nvPr/>
        </p:nvSpPr>
        <p:spPr>
          <a:xfrm>
            <a:off x="0" y="0"/>
            <a:ext cx="1941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500" u="none" cap="none" strike="noStrike">
              <a:solidFill>
                <a:srgbClr val="FFFFFF"/>
              </a:solidFill>
              <a:latin typeface="Arial"/>
              <a:ea typeface="Arial"/>
              <a:cs typeface="Arial"/>
              <a:sym typeface="Arial"/>
            </a:endParaRPr>
          </a:p>
        </p:txBody>
      </p:sp>
      <p:sp>
        <p:nvSpPr>
          <p:cNvPr id="53" name="Google Shape;53;p39"/>
          <p:cNvSpPr/>
          <p:nvPr/>
        </p:nvSpPr>
        <p:spPr>
          <a:xfrm>
            <a:off x="194104" y="6491100"/>
            <a:ext cx="11997900" cy="36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500" u="none" cap="none" strike="noStrike">
              <a:solidFill>
                <a:srgbClr val="FFFFFF"/>
              </a:solidFill>
              <a:latin typeface="Arial"/>
              <a:ea typeface="Arial"/>
              <a:cs typeface="Arial"/>
              <a:sym typeface="Arial"/>
            </a:endParaRPr>
          </a:p>
        </p:txBody>
      </p:sp>
      <p:sp>
        <p:nvSpPr>
          <p:cNvPr id="54" name="Google Shape;54;p39"/>
          <p:cNvSpPr txBox="1"/>
          <p:nvPr/>
        </p:nvSpPr>
        <p:spPr>
          <a:xfrm>
            <a:off x="194100" y="6486450"/>
            <a:ext cx="2656200" cy="376200"/>
          </a:xfrm>
          <a:prstGeom prst="rect">
            <a:avLst/>
          </a:prstGeom>
          <a:noFill/>
          <a:ln>
            <a:noFill/>
          </a:ln>
        </p:spPr>
        <p:txBody>
          <a:bodyPr anchorCtr="0" anchor="t" bIns="94800" lIns="94800" spcFirstLastPara="1" rIns="94800" wrap="square" tIns="94800">
            <a:spAutoFit/>
          </a:bodyPr>
          <a:lstStyle/>
          <a:p>
            <a:pPr indent="0" lvl="0" marL="0" rtl="0" algn="l">
              <a:spcBef>
                <a:spcPts val="0"/>
              </a:spcBef>
              <a:spcAft>
                <a:spcPts val="0"/>
              </a:spcAft>
              <a:buNone/>
            </a:pPr>
            <a:r>
              <a:rPr lang="en-US" sz="1200">
                <a:solidFill>
                  <a:srgbClr val="FFFFFF"/>
                </a:solidFill>
                <a:latin typeface="Lexend Light"/>
                <a:ea typeface="Lexend Light"/>
                <a:cs typeface="Lexend Light"/>
                <a:sym typeface="Lexend Light"/>
              </a:rPr>
              <a:t>11/14/2024</a:t>
            </a:r>
            <a:endParaRPr sz="1200">
              <a:solidFill>
                <a:srgbClr val="FFFFFF"/>
              </a:solidFill>
              <a:latin typeface="Lexend Light"/>
              <a:ea typeface="Lexend Light"/>
              <a:cs typeface="Lexend Light"/>
              <a:sym typeface="Lexend Light"/>
            </a:endParaRPr>
          </a:p>
        </p:txBody>
      </p:sp>
      <p:sp>
        <p:nvSpPr>
          <p:cNvPr id="55" name="Google Shape;55;p39"/>
          <p:cNvSpPr txBox="1"/>
          <p:nvPr/>
        </p:nvSpPr>
        <p:spPr>
          <a:xfrm>
            <a:off x="4687201" y="6537600"/>
            <a:ext cx="2817600" cy="273900"/>
          </a:xfrm>
          <a:prstGeom prst="rect">
            <a:avLst/>
          </a:prstGeom>
          <a:noFill/>
          <a:ln>
            <a:noFill/>
          </a:ln>
        </p:spPr>
        <p:txBody>
          <a:bodyPr anchorCtr="0" anchor="ctr" bIns="35550" lIns="71100" spcFirstLastPara="1" rIns="71100" wrap="square" tIns="35550">
            <a:noAutofit/>
          </a:bodyPr>
          <a:lstStyle/>
          <a:p>
            <a:pPr indent="0" lvl="0" marL="0" rtl="0" algn="ctr">
              <a:spcBef>
                <a:spcPts val="0"/>
              </a:spcBef>
              <a:spcAft>
                <a:spcPts val="0"/>
              </a:spcAft>
              <a:buNone/>
            </a:pPr>
            <a:r>
              <a:rPr lang="en-US" sz="1200">
                <a:solidFill>
                  <a:srgbClr val="FFFFFF"/>
                </a:solidFill>
                <a:latin typeface="Lexend Light"/>
                <a:ea typeface="Lexend Light"/>
                <a:cs typeface="Lexend Light"/>
                <a:sym typeface="Lexend Light"/>
              </a:rPr>
              <a:t>Treasure Hunt</a:t>
            </a:r>
            <a:endParaRPr sz="1200">
              <a:solidFill>
                <a:srgbClr val="FFFFFF"/>
              </a:solidFill>
              <a:latin typeface="Lexend Light"/>
              <a:ea typeface="Lexend Light"/>
              <a:cs typeface="Lexend Light"/>
              <a:sym typeface="Lexend Light"/>
            </a:endParaRPr>
          </a:p>
        </p:txBody>
      </p:sp>
      <p:sp>
        <p:nvSpPr>
          <p:cNvPr id="56" name="Google Shape;56;p39"/>
          <p:cNvSpPr txBox="1"/>
          <p:nvPr/>
        </p:nvSpPr>
        <p:spPr>
          <a:xfrm>
            <a:off x="11504605" y="6537600"/>
            <a:ext cx="705000" cy="273900"/>
          </a:xfrm>
          <a:prstGeom prst="rect">
            <a:avLst/>
          </a:prstGeom>
          <a:noFill/>
          <a:ln>
            <a:noFill/>
          </a:ln>
        </p:spPr>
        <p:txBody>
          <a:bodyPr anchorCtr="0" anchor="ctr" bIns="35550" lIns="71100" spcFirstLastPara="1" rIns="71100" wrap="square" tIns="35550">
            <a:noAutofit/>
          </a:bodyPr>
          <a:lstStyle/>
          <a:p>
            <a:pPr indent="0" lvl="0" marL="0" rtl="0" algn="r">
              <a:spcBef>
                <a:spcPts val="0"/>
              </a:spcBef>
              <a:spcAft>
                <a:spcPts val="0"/>
              </a:spcAft>
              <a:buNone/>
            </a:pPr>
            <a:fld id="{00000000-1234-1234-1234-123412341234}" type="slidenum">
              <a:rPr lang="en-US" sz="1200">
                <a:solidFill>
                  <a:srgbClr val="FFFFFF"/>
                </a:solidFill>
                <a:latin typeface="Lexend Light"/>
                <a:ea typeface="Lexend Light"/>
                <a:cs typeface="Lexend Light"/>
                <a:sym typeface="Lexend Light"/>
              </a:rPr>
              <a:t>‹#›</a:t>
            </a:fld>
            <a:endParaRPr sz="1200">
              <a:solidFill>
                <a:srgbClr val="FFFFFF"/>
              </a:solidFill>
              <a:latin typeface="Lexend Light"/>
              <a:ea typeface="Lexend Light"/>
              <a:cs typeface="Lexend Light"/>
              <a:sym typeface="Lexend Light"/>
            </a:endParaRPr>
          </a:p>
        </p:txBody>
      </p:sp>
      <p:pic>
        <p:nvPicPr>
          <p:cNvPr id="57" name="Google Shape;57;p39"/>
          <p:cNvPicPr preferRelativeResize="0"/>
          <p:nvPr/>
        </p:nvPicPr>
        <p:blipFill>
          <a:blip r:embed="rId1">
            <a:alphaModFix/>
          </a:blip>
          <a:stretch>
            <a:fillRect/>
          </a:stretch>
        </p:blipFill>
        <p:spPr>
          <a:xfrm>
            <a:off x="10328767" y="0"/>
            <a:ext cx="1863235" cy="6241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316232226ec_0_163"/>
          <p:cNvSpPr/>
          <p:nvPr/>
        </p:nvSpPr>
        <p:spPr>
          <a:xfrm>
            <a:off x="0" y="0"/>
            <a:ext cx="2589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47400" lIns="94800" spcFirstLastPara="1" rIns="94800" wrap="square" tIns="474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128" name="Google Shape;128;g316232226ec_0_163"/>
          <p:cNvSpPr/>
          <p:nvPr/>
        </p:nvSpPr>
        <p:spPr>
          <a:xfrm>
            <a:off x="258618" y="6369063"/>
            <a:ext cx="11933100" cy="4893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47400" lIns="94800" spcFirstLastPara="1" rIns="94800" wrap="square" tIns="474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129" name="Google Shape;129;g316232226ec_0_163"/>
          <p:cNvSpPr txBox="1"/>
          <p:nvPr>
            <p:ph idx="12" type="sldNum"/>
          </p:nvPr>
        </p:nvSpPr>
        <p:spPr>
          <a:xfrm>
            <a:off x="10861040" y="6430967"/>
            <a:ext cx="939900" cy="365100"/>
          </a:xfrm>
          <a:prstGeom prst="rect">
            <a:avLst/>
          </a:prstGeom>
          <a:noFill/>
          <a:ln>
            <a:noFill/>
          </a:ln>
        </p:spPr>
        <p:txBody>
          <a:bodyPr anchorCtr="0" anchor="ctr" bIns="47400" lIns="94800" spcFirstLastPara="1" rIns="94800" wrap="square" tIns="47400">
            <a:noAutofit/>
          </a:bodyPr>
          <a:lstStyle>
            <a:lvl1pPr indent="0" lvl="0" marL="0" marR="0" algn="r">
              <a:spcBef>
                <a:spcPts val="0"/>
              </a:spcBef>
              <a:buNone/>
              <a:defRPr i="0" sz="1600" u="none" cap="none" strike="noStrike">
                <a:solidFill>
                  <a:schemeClr val="lt1"/>
                </a:solidFill>
                <a:latin typeface="Lexend Light"/>
                <a:ea typeface="Lexend Light"/>
                <a:cs typeface="Lexend Light"/>
                <a:sym typeface="Lexend Light"/>
              </a:defRPr>
            </a:lvl1pPr>
            <a:lvl2pPr indent="0" lvl="1" marL="0" marR="0" algn="r">
              <a:spcBef>
                <a:spcPts val="0"/>
              </a:spcBef>
              <a:buNone/>
              <a:defRPr i="0" sz="1600" u="none" cap="none" strike="noStrike">
                <a:solidFill>
                  <a:schemeClr val="lt1"/>
                </a:solidFill>
                <a:latin typeface="Lexend Light"/>
                <a:ea typeface="Lexend Light"/>
                <a:cs typeface="Lexend Light"/>
                <a:sym typeface="Lexend Light"/>
              </a:defRPr>
            </a:lvl2pPr>
            <a:lvl3pPr indent="0" lvl="2" marL="0" marR="0" algn="r">
              <a:spcBef>
                <a:spcPts val="0"/>
              </a:spcBef>
              <a:buNone/>
              <a:defRPr i="0" sz="1600" u="none" cap="none" strike="noStrike">
                <a:solidFill>
                  <a:schemeClr val="lt1"/>
                </a:solidFill>
                <a:latin typeface="Lexend Light"/>
                <a:ea typeface="Lexend Light"/>
                <a:cs typeface="Lexend Light"/>
                <a:sym typeface="Lexend Light"/>
              </a:defRPr>
            </a:lvl3pPr>
            <a:lvl4pPr indent="0" lvl="3" marL="0" marR="0" algn="r">
              <a:spcBef>
                <a:spcPts val="0"/>
              </a:spcBef>
              <a:buNone/>
              <a:defRPr i="0" sz="1600" u="none" cap="none" strike="noStrike">
                <a:solidFill>
                  <a:schemeClr val="lt1"/>
                </a:solidFill>
                <a:latin typeface="Lexend Light"/>
                <a:ea typeface="Lexend Light"/>
                <a:cs typeface="Lexend Light"/>
                <a:sym typeface="Lexend Light"/>
              </a:defRPr>
            </a:lvl4pPr>
            <a:lvl5pPr indent="0" lvl="4" marL="0" marR="0" algn="r">
              <a:spcBef>
                <a:spcPts val="0"/>
              </a:spcBef>
              <a:buNone/>
              <a:defRPr i="0" sz="1600" u="none" cap="none" strike="noStrike">
                <a:solidFill>
                  <a:schemeClr val="lt1"/>
                </a:solidFill>
                <a:latin typeface="Lexend Light"/>
                <a:ea typeface="Lexend Light"/>
                <a:cs typeface="Lexend Light"/>
                <a:sym typeface="Lexend Light"/>
              </a:defRPr>
            </a:lvl5pPr>
            <a:lvl6pPr indent="0" lvl="5" marL="0" marR="0" algn="r">
              <a:spcBef>
                <a:spcPts val="0"/>
              </a:spcBef>
              <a:buNone/>
              <a:defRPr i="0" sz="1600" u="none" cap="none" strike="noStrike">
                <a:solidFill>
                  <a:schemeClr val="lt1"/>
                </a:solidFill>
                <a:latin typeface="Lexend Light"/>
                <a:ea typeface="Lexend Light"/>
                <a:cs typeface="Lexend Light"/>
                <a:sym typeface="Lexend Light"/>
              </a:defRPr>
            </a:lvl6pPr>
            <a:lvl7pPr indent="0" lvl="6" marL="0" marR="0" algn="r">
              <a:spcBef>
                <a:spcPts val="0"/>
              </a:spcBef>
              <a:buNone/>
              <a:defRPr i="0" sz="1600" u="none" cap="none" strike="noStrike">
                <a:solidFill>
                  <a:schemeClr val="lt1"/>
                </a:solidFill>
                <a:latin typeface="Lexend Light"/>
                <a:ea typeface="Lexend Light"/>
                <a:cs typeface="Lexend Light"/>
                <a:sym typeface="Lexend Light"/>
              </a:defRPr>
            </a:lvl7pPr>
            <a:lvl8pPr indent="0" lvl="7" marL="0" marR="0" algn="r">
              <a:spcBef>
                <a:spcPts val="0"/>
              </a:spcBef>
              <a:buNone/>
              <a:defRPr i="0" sz="1600" u="none" cap="none" strike="noStrike">
                <a:solidFill>
                  <a:schemeClr val="lt1"/>
                </a:solidFill>
                <a:latin typeface="Lexend Light"/>
                <a:ea typeface="Lexend Light"/>
                <a:cs typeface="Lexend Light"/>
                <a:sym typeface="Lexend Light"/>
              </a:defRPr>
            </a:lvl8pPr>
            <a:lvl9pPr indent="0" lvl="8" marL="0" marR="0" algn="r">
              <a:spcBef>
                <a:spcPts val="0"/>
              </a:spcBef>
              <a:buNone/>
              <a:defRPr i="0" sz="16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130" name="Google Shape;130;g316232226ec_0_163"/>
          <p:cNvPicPr preferRelativeResize="0"/>
          <p:nvPr/>
        </p:nvPicPr>
        <p:blipFill>
          <a:blip r:embed="rId1">
            <a:alphaModFix/>
          </a:blip>
          <a:stretch>
            <a:fillRect/>
          </a:stretch>
        </p:blipFill>
        <p:spPr>
          <a:xfrm>
            <a:off x="9824253" y="0"/>
            <a:ext cx="2130437" cy="713610"/>
          </a:xfrm>
          <a:prstGeom prst="rect">
            <a:avLst/>
          </a:prstGeom>
          <a:noFill/>
          <a:ln>
            <a:noFill/>
          </a:ln>
        </p:spPr>
      </p:pic>
      <p:sp>
        <p:nvSpPr>
          <p:cNvPr id="131" name="Google Shape;131;g316232226ec_0_163"/>
          <p:cNvSpPr txBox="1"/>
          <p:nvPr/>
        </p:nvSpPr>
        <p:spPr>
          <a:xfrm>
            <a:off x="279933" y="6387767"/>
            <a:ext cx="3541500" cy="501600"/>
          </a:xfrm>
          <a:prstGeom prst="rect">
            <a:avLst/>
          </a:prstGeom>
          <a:noFill/>
          <a:ln>
            <a:noFill/>
          </a:ln>
        </p:spPr>
        <p:txBody>
          <a:bodyPr anchorCtr="0" anchor="t" bIns="126400" lIns="126400" spcFirstLastPara="1" rIns="126400" wrap="square" tIns="126400">
            <a:spAutoFit/>
          </a:bodyPr>
          <a:lstStyle/>
          <a:p>
            <a:pPr indent="0" lvl="0" marL="0" rtl="0" algn="l">
              <a:spcBef>
                <a:spcPts val="0"/>
              </a:spcBef>
              <a:spcAft>
                <a:spcPts val="0"/>
              </a:spcAft>
              <a:buNone/>
            </a:pPr>
            <a:r>
              <a:rPr lang="en-US" sz="1600">
                <a:solidFill>
                  <a:schemeClr val="lt1"/>
                </a:solidFill>
                <a:latin typeface="Lexend Light"/>
                <a:ea typeface="Lexend Light"/>
                <a:cs typeface="Lexend Light"/>
                <a:sym typeface="Lexend Light"/>
              </a:rPr>
              <a:t>11/14/2024</a:t>
            </a:r>
            <a:endParaRPr sz="1600">
              <a:solidFill>
                <a:schemeClr val="lt1"/>
              </a:solidFill>
              <a:latin typeface="Lexend Light"/>
              <a:ea typeface="Lexend Light"/>
              <a:cs typeface="Lexend Light"/>
              <a:sym typeface="Lexend Light"/>
            </a:endParaRPr>
          </a:p>
        </p:txBody>
      </p:sp>
      <p:sp>
        <p:nvSpPr>
          <p:cNvPr id="132" name="Google Shape;132;g316232226ec_0_163"/>
          <p:cNvSpPr txBox="1"/>
          <p:nvPr/>
        </p:nvSpPr>
        <p:spPr>
          <a:xfrm>
            <a:off x="4346835" y="6455967"/>
            <a:ext cx="3756900" cy="365100"/>
          </a:xfrm>
          <a:prstGeom prst="rect">
            <a:avLst/>
          </a:prstGeom>
          <a:noFill/>
          <a:ln>
            <a:noFill/>
          </a:ln>
        </p:spPr>
        <p:txBody>
          <a:bodyPr anchorCtr="0" anchor="ctr" bIns="47400" lIns="94800" spcFirstLastPara="1" rIns="94800" wrap="square" tIns="47400">
            <a:noAutofit/>
          </a:bodyPr>
          <a:lstStyle/>
          <a:p>
            <a:pPr indent="0" lvl="0" marL="0" rtl="0" algn="ctr">
              <a:spcBef>
                <a:spcPts val="0"/>
              </a:spcBef>
              <a:spcAft>
                <a:spcPts val="0"/>
              </a:spcAft>
              <a:buNone/>
            </a:pPr>
            <a:r>
              <a:rPr lang="en-US" sz="1600">
                <a:solidFill>
                  <a:schemeClr val="lt1"/>
                </a:solidFill>
                <a:latin typeface="Lexend Light"/>
                <a:ea typeface="Lexend Light"/>
                <a:cs typeface="Lexend Light"/>
                <a:sym typeface="Lexend Light"/>
              </a:rPr>
              <a:t>Treasure Hunt</a:t>
            </a:r>
            <a:endParaRPr sz="1600">
              <a:solidFill>
                <a:schemeClr val="lt1"/>
              </a:solidFill>
              <a:latin typeface="Lexend Light"/>
              <a:ea typeface="Lexend Light"/>
              <a:cs typeface="Lexend Light"/>
              <a:sym typeface="Lexend Light"/>
            </a:endParaRPr>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23.png"/><Relationship Id="rId5"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43.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45.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40.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48.png"/><Relationship Id="rId9"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42.png"/><Relationship Id="rId7" Type="http://schemas.openxmlformats.org/officeDocument/2006/relationships/image" Target="../media/image41.png"/><Relationship Id="rId8"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38.png"/><Relationship Id="rId5" Type="http://schemas.openxmlformats.org/officeDocument/2006/relationships/image" Target="../media/image48.png"/><Relationship Id="rId6"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1.png"/><Relationship Id="rId4" Type="http://schemas.openxmlformats.org/officeDocument/2006/relationships/image" Target="../media/image38.png"/><Relationship Id="rId5" Type="http://schemas.openxmlformats.org/officeDocument/2006/relationships/image" Target="../media/image48.png"/><Relationship Id="rId6"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38.png"/><Relationship Id="rId6" Type="http://schemas.openxmlformats.org/officeDocument/2006/relationships/image" Target="../media/image48.png"/><Relationship Id="rId7"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6.png"/><Relationship Id="rId4" Type="http://schemas.openxmlformats.org/officeDocument/2006/relationships/image" Target="../media/image38.png"/><Relationship Id="rId5" Type="http://schemas.openxmlformats.org/officeDocument/2006/relationships/image" Target="../media/image48.png"/><Relationship Id="rId6"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6.png"/><Relationship Id="rId4" Type="http://schemas.openxmlformats.org/officeDocument/2006/relationships/image" Target="../media/image38.png"/><Relationship Id="rId5" Type="http://schemas.openxmlformats.org/officeDocument/2006/relationships/image" Target="../media/image48.png"/><Relationship Id="rId6"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2.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9.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5.png"/><Relationship Id="rId4" Type="http://schemas.openxmlformats.org/officeDocument/2006/relationships/image" Target="../media/image54.png"/><Relationship Id="rId5" Type="http://schemas.openxmlformats.org/officeDocument/2006/relationships/image" Target="../media/image61.png"/><Relationship Id="rId6" Type="http://schemas.openxmlformats.org/officeDocument/2006/relationships/image" Target="../media/image57.png"/><Relationship Id="rId7" Type="http://schemas.openxmlformats.org/officeDocument/2006/relationships/image" Target="../media/image63.png"/><Relationship Id="rId8"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0.png"/><Relationship Id="rId4" Type="http://schemas.openxmlformats.org/officeDocument/2006/relationships/image" Target="../media/image54.png"/><Relationship Id="rId5" Type="http://schemas.openxmlformats.org/officeDocument/2006/relationships/image" Target="../media/image61.png"/><Relationship Id="rId6"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4.jpg"/><Relationship Id="rId5"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7.png"/><Relationship Id="rId4" Type="http://schemas.openxmlformats.org/officeDocument/2006/relationships/image" Target="../media/image54.png"/><Relationship Id="rId5" Type="http://schemas.openxmlformats.org/officeDocument/2006/relationships/image" Target="../media/image61.png"/><Relationship Id="rId6"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www.energy.gov/eere/iedo/measur" TargetMode="External"/><Relationship Id="rId4" Type="http://schemas.openxmlformats.org/officeDocument/2006/relationships/hyperlink" Target="https://betterbuildingssolutioncenter.energy.gov/better-plants/energy-treasure-hunts" TargetMode="External"/><Relationship Id="rId5" Type="http://schemas.openxmlformats.org/officeDocument/2006/relationships/hyperlink" Target="https://betterbuildingssolutioncenter.energy.gov/better-plants/getting-started-energy-efficiency-your-facilit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pic>
        <p:nvPicPr>
          <p:cNvPr id="201" name="Google Shape;201;g316232226ec_0_158"/>
          <p:cNvPicPr preferRelativeResize="0"/>
          <p:nvPr/>
        </p:nvPicPr>
        <p:blipFill rotWithShape="1">
          <a:blip r:embed="rId4">
            <a:alphaModFix amt="86000"/>
          </a:blip>
          <a:srcRect b="0" l="2104" r="0" t="4351"/>
          <a:stretch/>
        </p:blipFill>
        <p:spPr>
          <a:xfrm>
            <a:off x="256032" y="2427904"/>
            <a:ext cx="11935967" cy="1404985"/>
          </a:xfrm>
          <a:prstGeom prst="rect">
            <a:avLst/>
          </a:prstGeom>
          <a:solidFill>
            <a:schemeClr val="dk1">
              <a:alpha val="14900"/>
            </a:schemeClr>
          </a:solidFill>
          <a:ln>
            <a:noFill/>
          </a:ln>
        </p:spPr>
      </p:pic>
      <p:sp>
        <p:nvSpPr>
          <p:cNvPr id="202" name="Google Shape;202;g316232226ec_0_158"/>
          <p:cNvSpPr txBox="1"/>
          <p:nvPr>
            <p:ph idx="1" type="subTitle"/>
          </p:nvPr>
        </p:nvSpPr>
        <p:spPr>
          <a:xfrm>
            <a:off x="256032" y="3832912"/>
            <a:ext cx="11936100" cy="664500"/>
          </a:xfrm>
          <a:prstGeom prst="rect">
            <a:avLst/>
          </a:prstGeom>
          <a:solidFill>
            <a:srgbClr val="EAAB29"/>
          </a:solidFill>
          <a:ln>
            <a:noFill/>
          </a:ln>
        </p:spPr>
        <p:txBody>
          <a:bodyPr anchorCtr="0" anchor="t" bIns="47400" lIns="94800" spcFirstLastPara="1" rIns="94800" wrap="square" tIns="47400">
            <a:normAutofit fontScale="77500" lnSpcReduction="20000"/>
          </a:bodyPr>
          <a:lstStyle/>
          <a:p>
            <a:pPr indent="0" lvl="0" marL="0" rtl="0" algn="ctr">
              <a:lnSpc>
                <a:spcPct val="100000"/>
              </a:lnSpc>
              <a:spcBef>
                <a:spcPts val="0"/>
              </a:spcBef>
              <a:spcAft>
                <a:spcPts val="0"/>
              </a:spcAft>
              <a:buClr>
                <a:schemeClr val="dk1"/>
              </a:buClr>
              <a:buSzPct val="100000"/>
              <a:buFont typeface="Arial"/>
              <a:buNone/>
            </a:pPr>
            <a:r>
              <a:rPr lang="en-US" sz="5900">
                <a:solidFill>
                  <a:srgbClr val="1A1A1A"/>
                </a:solidFill>
                <a:latin typeface="Lexend"/>
                <a:ea typeface="Lexend"/>
                <a:cs typeface="Lexend"/>
                <a:sym typeface="Lexend"/>
              </a:rPr>
              <a:t>Treasure Hunt</a:t>
            </a:r>
            <a:r>
              <a:rPr lang="en-US" sz="5900">
                <a:solidFill>
                  <a:srgbClr val="1A1A1A"/>
                </a:solidFill>
                <a:latin typeface="Lexend"/>
                <a:ea typeface="Lexend"/>
                <a:cs typeface="Lexend"/>
                <a:sym typeface="Lexend"/>
              </a:rPr>
              <a:t> with MEASUR</a:t>
            </a:r>
            <a:endParaRPr>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9" name="Shape 299"/>
        <p:cNvGrpSpPr/>
        <p:nvPr/>
      </p:nvGrpSpPr>
      <p:grpSpPr>
        <a:xfrm>
          <a:off x="0" y="0"/>
          <a:ext cx="0" cy="0"/>
          <a:chOff x="0" y="0"/>
          <a:chExt cx="0" cy="0"/>
        </a:xfrm>
      </p:grpSpPr>
      <p:pic>
        <p:nvPicPr>
          <p:cNvPr id="300" name="Google Shape;300;p6"/>
          <p:cNvPicPr preferRelativeResize="0"/>
          <p:nvPr/>
        </p:nvPicPr>
        <p:blipFill>
          <a:blip r:embed="rId3">
            <a:alphaModFix/>
          </a:blip>
          <a:stretch>
            <a:fillRect/>
          </a:stretch>
        </p:blipFill>
        <p:spPr>
          <a:xfrm>
            <a:off x="685800" y="758952"/>
            <a:ext cx="10972801" cy="5486400"/>
          </a:xfrm>
          <a:prstGeom prst="rect">
            <a:avLst/>
          </a:prstGeom>
          <a:noFill/>
          <a:ln cap="flat" cmpd="sng" w="9525">
            <a:solidFill>
              <a:schemeClr val="dk2"/>
            </a:solidFill>
            <a:prstDash val="solid"/>
            <a:round/>
            <a:headEnd len="sm" w="sm" type="none"/>
            <a:tailEnd len="sm" w="sm" type="none"/>
          </a:ln>
        </p:spPr>
      </p:pic>
      <p:sp>
        <p:nvSpPr>
          <p:cNvPr id="301" name="Google Shape;301;p6"/>
          <p:cNvSpPr txBox="1"/>
          <p:nvPr/>
        </p:nvSpPr>
        <p:spPr>
          <a:xfrm>
            <a:off x="4833161" y="6245356"/>
            <a:ext cx="2525700" cy="261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Lexend Light"/>
                <a:ea typeface="Lexend Light"/>
                <a:cs typeface="Lexend Light"/>
                <a:sym typeface="Lexend Light"/>
              </a:rPr>
              <a:t>Figure 4: Treasure Hunt Main Tabs</a:t>
            </a:r>
            <a:endParaRPr>
              <a:latin typeface="Lexend Light"/>
              <a:ea typeface="Lexend Light"/>
              <a:cs typeface="Lexend Light"/>
              <a:sym typeface="Lexend Light"/>
            </a:endParaRPr>
          </a:p>
        </p:txBody>
      </p:sp>
      <p:sp>
        <p:nvSpPr>
          <p:cNvPr id="302" name="Google Shape;302;p6"/>
          <p:cNvSpPr/>
          <p:nvPr/>
        </p:nvSpPr>
        <p:spPr>
          <a:xfrm flipH="1" rot="10800000">
            <a:off x="4104961" y="1015132"/>
            <a:ext cx="3090000" cy="278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3" name="Google Shape;303;p6"/>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Treasure Hunt in MEASUR- Navigation</a:t>
            </a:r>
            <a:endParaRPr sz="4000">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7" name="Shape 307"/>
        <p:cNvGrpSpPr/>
        <p:nvPr/>
      </p:nvGrpSpPr>
      <p:grpSpPr>
        <a:xfrm>
          <a:off x="0" y="0"/>
          <a:ext cx="0" cy="0"/>
          <a:chOff x="0" y="0"/>
          <a:chExt cx="0" cy="0"/>
        </a:xfrm>
      </p:grpSpPr>
      <p:sp>
        <p:nvSpPr>
          <p:cNvPr id="308" name="Google Shape;308;p7"/>
          <p:cNvSpPr/>
          <p:nvPr/>
        </p:nvSpPr>
        <p:spPr>
          <a:xfrm>
            <a:off x="2774388" y="1309621"/>
            <a:ext cx="231913" cy="219565"/>
          </a:xfrm>
          <a:prstGeom prst="ellipse">
            <a:avLst/>
          </a:prstGeom>
          <a:solidFill>
            <a:srgbClr val="FF0000"/>
          </a:solidFill>
          <a:ln cap="rnd" cmpd="sng" w="15875">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entury Gothic"/>
                <a:ea typeface="Century Gothic"/>
                <a:cs typeface="Century Gothic"/>
                <a:sym typeface="Century Gothic"/>
              </a:rPr>
              <a:t>1</a:t>
            </a:r>
            <a:endParaRPr/>
          </a:p>
        </p:txBody>
      </p:sp>
      <p:sp>
        <p:nvSpPr>
          <p:cNvPr id="309" name="Google Shape;309;p7"/>
          <p:cNvSpPr txBox="1"/>
          <p:nvPr/>
        </p:nvSpPr>
        <p:spPr>
          <a:xfrm>
            <a:off x="4036645" y="6245340"/>
            <a:ext cx="4118700" cy="261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Lexend Light"/>
                <a:ea typeface="Lexend Light"/>
                <a:cs typeface="Lexend Light"/>
                <a:sym typeface="Lexend Light"/>
              </a:rPr>
              <a:t>Figure 5: Facility Basics – Assessment Basics</a:t>
            </a:r>
            <a:endParaRPr>
              <a:latin typeface="Lexend Light"/>
              <a:ea typeface="Lexend Light"/>
              <a:cs typeface="Lexend Light"/>
              <a:sym typeface="Lexend Light"/>
            </a:endParaRPr>
          </a:p>
        </p:txBody>
      </p:sp>
      <p:pic>
        <p:nvPicPr>
          <p:cNvPr descr="A screenshot of a computer&#10;&#10;Description automatically generated" id="310" name="Google Shape;310;p7"/>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311" name="Google Shape;311;p7"/>
          <p:cNvSpPr/>
          <p:nvPr/>
        </p:nvSpPr>
        <p:spPr>
          <a:xfrm>
            <a:off x="4196178" y="863775"/>
            <a:ext cx="930000" cy="21960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2" name="Google Shape;312;p7"/>
          <p:cNvSpPr/>
          <p:nvPr/>
        </p:nvSpPr>
        <p:spPr>
          <a:xfrm>
            <a:off x="685800" y="1203200"/>
            <a:ext cx="1242600" cy="21960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3" name="Google Shape;313;p7"/>
          <p:cNvSpPr txBox="1"/>
          <p:nvPr/>
        </p:nvSpPr>
        <p:spPr>
          <a:xfrm>
            <a:off x="195900" y="0"/>
            <a:ext cx="102927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900" u="sng">
                <a:latin typeface="Lexend"/>
                <a:ea typeface="Lexend"/>
                <a:cs typeface="Lexend"/>
                <a:sym typeface="Lexend"/>
              </a:rPr>
              <a:t>Treasure Hunt in MEASUR- Facility Basics</a:t>
            </a:r>
            <a:endParaRPr sz="3900">
              <a:latin typeface="Lexend"/>
              <a:ea typeface="Lexend"/>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7" name="Shape 317"/>
        <p:cNvGrpSpPr/>
        <p:nvPr/>
      </p:nvGrpSpPr>
      <p:grpSpPr>
        <a:xfrm>
          <a:off x="0" y="0"/>
          <a:ext cx="0" cy="0"/>
          <a:chOff x="0" y="0"/>
          <a:chExt cx="0" cy="0"/>
        </a:xfrm>
      </p:grpSpPr>
      <p:pic>
        <p:nvPicPr>
          <p:cNvPr descr="A screenshot of a computer&#10;&#10;Description automatically generated" id="318" name="Google Shape;318;p8"/>
          <p:cNvPicPr preferRelativeResize="0"/>
          <p:nvPr/>
        </p:nvPicPr>
        <p:blipFill rotWithShape="1">
          <a:blip r:embed="rId3">
            <a:alphaModFix/>
          </a:blip>
          <a:srcRect b="5990" l="0" r="49444" t="0"/>
          <a:stretch/>
        </p:blipFill>
        <p:spPr>
          <a:xfrm>
            <a:off x="675975" y="756975"/>
            <a:ext cx="4609141" cy="5486400"/>
          </a:xfrm>
          <a:prstGeom prst="rect">
            <a:avLst/>
          </a:prstGeom>
          <a:noFill/>
          <a:ln cap="flat" cmpd="sng" w="9525">
            <a:solidFill>
              <a:schemeClr val="dk1"/>
            </a:solidFill>
            <a:prstDash val="solid"/>
            <a:round/>
            <a:headEnd len="sm" w="sm" type="none"/>
            <a:tailEnd len="sm" w="sm" type="none"/>
          </a:ln>
        </p:spPr>
      </p:pic>
      <p:sp>
        <p:nvSpPr>
          <p:cNvPr id="319" name="Google Shape;319;p8"/>
          <p:cNvSpPr/>
          <p:nvPr/>
        </p:nvSpPr>
        <p:spPr>
          <a:xfrm>
            <a:off x="3597093" y="875782"/>
            <a:ext cx="736500" cy="2196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0" name="Google Shape;320;p8"/>
          <p:cNvSpPr/>
          <p:nvPr/>
        </p:nvSpPr>
        <p:spPr>
          <a:xfrm>
            <a:off x="1642475" y="1212747"/>
            <a:ext cx="1220700" cy="2538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1" name="Google Shape;321;p8"/>
          <p:cNvSpPr/>
          <p:nvPr/>
        </p:nvSpPr>
        <p:spPr>
          <a:xfrm>
            <a:off x="5768987" y="2638999"/>
            <a:ext cx="788400" cy="546600"/>
          </a:xfrm>
          <a:prstGeom prst="rightArrow">
            <a:avLst>
              <a:gd fmla="val 50000" name="adj1"/>
              <a:gd fmla="val 50000" name="adj2"/>
            </a:avLst>
          </a:prstGeom>
          <a:solidFill>
            <a:srgbClr val="FF0000"/>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A screenshot of a computer&#10;&#10;Description automatically generated" id="322" name="Google Shape;322;p8"/>
          <p:cNvPicPr preferRelativeResize="0"/>
          <p:nvPr/>
        </p:nvPicPr>
        <p:blipFill rotWithShape="1">
          <a:blip r:embed="rId4">
            <a:alphaModFix/>
          </a:blip>
          <a:srcRect b="0" l="0" r="50681" t="12517"/>
          <a:stretch/>
        </p:blipFill>
        <p:spPr>
          <a:xfrm>
            <a:off x="6885496" y="756975"/>
            <a:ext cx="4763279" cy="5486400"/>
          </a:xfrm>
          <a:prstGeom prst="rect">
            <a:avLst/>
          </a:prstGeom>
          <a:noFill/>
          <a:ln cap="flat" cmpd="sng" w="9525">
            <a:solidFill>
              <a:schemeClr val="dk1"/>
            </a:solidFill>
            <a:prstDash val="solid"/>
            <a:round/>
            <a:headEnd len="sm" w="sm" type="none"/>
            <a:tailEnd len="sm" w="sm" type="none"/>
          </a:ln>
        </p:spPr>
      </p:pic>
      <p:sp>
        <p:nvSpPr>
          <p:cNvPr id="323" name="Google Shape;323;p8"/>
          <p:cNvSpPr txBox="1"/>
          <p:nvPr/>
        </p:nvSpPr>
        <p:spPr>
          <a:xfrm>
            <a:off x="195900" y="0"/>
            <a:ext cx="102927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900" u="sng">
                <a:latin typeface="Lexend"/>
                <a:ea typeface="Lexend"/>
                <a:cs typeface="Lexend"/>
                <a:sym typeface="Lexend"/>
              </a:rPr>
              <a:t>Treasure Hunt in MEASUR- Facility Basics</a:t>
            </a:r>
            <a:endParaRPr sz="3900">
              <a:latin typeface="Lexend"/>
              <a:ea typeface="Lexend"/>
              <a:cs typeface="Lexend"/>
              <a:sym typeface="Lexend"/>
            </a:endParaRPr>
          </a:p>
        </p:txBody>
      </p:sp>
      <p:sp>
        <p:nvSpPr>
          <p:cNvPr id="324" name="Google Shape;324;p8"/>
          <p:cNvSpPr txBox="1"/>
          <p:nvPr/>
        </p:nvSpPr>
        <p:spPr>
          <a:xfrm>
            <a:off x="3115175" y="6243386"/>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6 &amp; 7: Facility Basics &amp; Energy Usage and Cost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8" name="Shape 328"/>
        <p:cNvGrpSpPr/>
        <p:nvPr/>
      </p:nvGrpSpPr>
      <p:grpSpPr>
        <a:xfrm>
          <a:off x="0" y="0"/>
          <a:ext cx="0" cy="0"/>
          <a:chOff x="0" y="0"/>
          <a:chExt cx="0" cy="0"/>
        </a:xfrm>
      </p:grpSpPr>
      <p:sp>
        <p:nvSpPr>
          <p:cNvPr id="329" name="Google Shape;329;p9"/>
          <p:cNvSpPr/>
          <p:nvPr/>
        </p:nvSpPr>
        <p:spPr>
          <a:xfrm>
            <a:off x="5810584" y="2397958"/>
            <a:ext cx="788276" cy="546538"/>
          </a:xfrm>
          <a:prstGeom prst="rightArrow">
            <a:avLst>
              <a:gd fmla="val 50000" name="adj1"/>
              <a:gd fmla="val 50000" name="adj2"/>
            </a:avLst>
          </a:prstGeom>
          <a:solidFill>
            <a:srgbClr val="FF0000"/>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A screenshot of a computer&#10;&#10;Description automatically generated" id="330" name="Google Shape;330;p9"/>
          <p:cNvPicPr preferRelativeResize="0"/>
          <p:nvPr/>
        </p:nvPicPr>
        <p:blipFill rotWithShape="1">
          <a:blip r:embed="rId3">
            <a:alphaModFix/>
          </a:blip>
          <a:srcRect b="0" l="0" r="0" t="0"/>
          <a:stretch/>
        </p:blipFill>
        <p:spPr>
          <a:xfrm>
            <a:off x="6912509" y="3306514"/>
            <a:ext cx="4081805" cy="2796687"/>
          </a:xfrm>
          <a:prstGeom prst="rect">
            <a:avLst/>
          </a:prstGeom>
          <a:noFill/>
          <a:ln cap="flat" cmpd="sng" w="9525">
            <a:solidFill>
              <a:schemeClr val="dk1"/>
            </a:solidFill>
            <a:prstDash val="solid"/>
            <a:round/>
            <a:headEnd len="sm" w="sm" type="none"/>
            <a:tailEnd len="sm" w="sm" type="none"/>
          </a:ln>
        </p:spPr>
      </p:pic>
      <p:sp>
        <p:nvSpPr>
          <p:cNvPr id="331" name="Google Shape;331;p9"/>
          <p:cNvSpPr txBox="1"/>
          <p:nvPr/>
        </p:nvSpPr>
        <p:spPr>
          <a:xfrm>
            <a:off x="3048000" y="6161674"/>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8 &amp; 9: Facility Basics &amp; Energy Usage and Cost – Help Tab</a:t>
            </a:r>
            <a:endParaRPr/>
          </a:p>
        </p:txBody>
      </p:sp>
      <p:pic>
        <p:nvPicPr>
          <p:cNvPr descr="A screenshot of a computer&#10;&#10;Description automatically generated" id="332" name="Google Shape;332;p9"/>
          <p:cNvPicPr preferRelativeResize="0"/>
          <p:nvPr/>
        </p:nvPicPr>
        <p:blipFill rotWithShape="1">
          <a:blip r:embed="rId4">
            <a:alphaModFix/>
          </a:blip>
          <a:srcRect b="0" l="0" r="50681" t="12517"/>
          <a:stretch/>
        </p:blipFill>
        <p:spPr>
          <a:xfrm>
            <a:off x="1081058" y="1110701"/>
            <a:ext cx="4445580" cy="4928616"/>
          </a:xfrm>
          <a:prstGeom prst="rect">
            <a:avLst/>
          </a:prstGeom>
          <a:noFill/>
          <a:ln cap="flat" cmpd="sng" w="9525">
            <a:solidFill>
              <a:schemeClr val="dk1"/>
            </a:solidFill>
            <a:prstDash val="solid"/>
            <a:round/>
            <a:headEnd len="sm" w="sm" type="none"/>
            <a:tailEnd len="sm" w="sm" type="none"/>
          </a:ln>
        </p:spPr>
      </p:pic>
      <p:sp>
        <p:nvSpPr>
          <p:cNvPr id="333" name="Google Shape;333;p9"/>
          <p:cNvSpPr/>
          <p:nvPr/>
        </p:nvSpPr>
        <p:spPr>
          <a:xfrm>
            <a:off x="1290320" y="2494723"/>
            <a:ext cx="4189984" cy="353008"/>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A screenshot of a computer&#10;&#10;Description automatically generated" id="334" name="Google Shape;334;p9"/>
          <p:cNvPicPr preferRelativeResize="0"/>
          <p:nvPr/>
        </p:nvPicPr>
        <p:blipFill rotWithShape="1">
          <a:blip r:embed="rId5">
            <a:alphaModFix/>
          </a:blip>
          <a:srcRect b="969" l="2287" r="427" t="0"/>
          <a:stretch/>
        </p:blipFill>
        <p:spPr>
          <a:xfrm>
            <a:off x="6929125" y="1027650"/>
            <a:ext cx="4065199" cy="2278874"/>
          </a:xfrm>
          <a:prstGeom prst="rect">
            <a:avLst/>
          </a:prstGeom>
          <a:noFill/>
          <a:ln cap="flat" cmpd="sng" w="9525">
            <a:solidFill>
              <a:schemeClr val="dk1"/>
            </a:solidFill>
            <a:prstDash val="solid"/>
            <a:round/>
            <a:headEnd len="sm" w="sm" type="none"/>
            <a:tailEnd len="sm" w="sm" type="none"/>
          </a:ln>
        </p:spPr>
      </p:pic>
      <p:sp>
        <p:nvSpPr>
          <p:cNvPr id="335" name="Google Shape;335;p9"/>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6" name="Google Shape;336;p9"/>
          <p:cNvSpPr txBox="1"/>
          <p:nvPr/>
        </p:nvSpPr>
        <p:spPr>
          <a:xfrm>
            <a:off x="195900" y="0"/>
            <a:ext cx="102927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900" u="sng">
                <a:latin typeface="Lexend"/>
                <a:ea typeface="Lexend"/>
                <a:cs typeface="Lexend"/>
                <a:sym typeface="Lexend"/>
              </a:rPr>
              <a:t>Treasure Hunt in MEASUR- Facility Basics</a:t>
            </a:r>
            <a:endParaRPr sz="3900">
              <a:latin typeface="Lexend"/>
              <a:ea typeface="Lexend"/>
              <a:cs typeface="Lexend"/>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0" name="Shape 340"/>
        <p:cNvGrpSpPr/>
        <p:nvPr/>
      </p:nvGrpSpPr>
      <p:grpSpPr>
        <a:xfrm>
          <a:off x="0" y="0"/>
          <a:ext cx="0" cy="0"/>
          <a:chOff x="0" y="0"/>
          <a:chExt cx="0" cy="0"/>
        </a:xfrm>
      </p:grpSpPr>
      <p:sp>
        <p:nvSpPr>
          <p:cNvPr id="341" name="Google Shape;341;p10"/>
          <p:cNvSpPr txBox="1"/>
          <p:nvPr/>
        </p:nvSpPr>
        <p:spPr>
          <a:xfrm>
            <a:off x="3048000" y="6245347"/>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10: Finding Treasure</a:t>
            </a:r>
            <a:endParaRPr/>
          </a:p>
        </p:txBody>
      </p:sp>
      <p:sp>
        <p:nvSpPr>
          <p:cNvPr id="342" name="Google Shape;342;p10"/>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43" name="Google Shape;343;p10"/>
          <p:cNvPicPr preferRelativeResize="0"/>
          <p:nvPr/>
        </p:nvPicPr>
        <p:blipFill>
          <a:blip r:embed="rId3">
            <a:alphaModFix/>
          </a:blip>
          <a:stretch>
            <a:fillRect/>
          </a:stretch>
        </p:blipFill>
        <p:spPr>
          <a:xfrm>
            <a:off x="685800" y="758952"/>
            <a:ext cx="10972798" cy="5486399"/>
          </a:xfrm>
          <a:prstGeom prst="rect">
            <a:avLst/>
          </a:prstGeom>
          <a:noFill/>
          <a:ln cap="flat" cmpd="sng" w="9525">
            <a:solidFill>
              <a:schemeClr val="dk2"/>
            </a:solidFill>
            <a:prstDash val="solid"/>
            <a:round/>
            <a:headEnd len="sm" w="sm" type="none"/>
            <a:tailEnd len="sm" w="sm" type="none"/>
          </a:ln>
        </p:spPr>
      </p:pic>
      <p:sp>
        <p:nvSpPr>
          <p:cNvPr id="344" name="Google Shape;344;p10"/>
          <p:cNvSpPr txBox="1"/>
          <p:nvPr/>
        </p:nvSpPr>
        <p:spPr>
          <a:xfrm>
            <a:off x="195900" y="0"/>
            <a:ext cx="93483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Finding </a:t>
            </a:r>
            <a:r>
              <a:rPr lang="en-US" sz="4000" u="sng">
                <a:latin typeface="Lexend"/>
                <a:ea typeface="Lexend"/>
                <a:cs typeface="Lexend"/>
                <a:sym typeface="Lexend"/>
              </a:rPr>
              <a:t>Treasure</a:t>
            </a:r>
            <a:endParaRPr sz="4000">
              <a:latin typeface="Lexend"/>
              <a:ea typeface="Lexend"/>
              <a:cs typeface="Lexend"/>
              <a:sym typeface="Lexend"/>
            </a:endParaRPr>
          </a:p>
        </p:txBody>
      </p:sp>
      <p:sp>
        <p:nvSpPr>
          <p:cNvPr id="345" name="Google Shape;345;p10"/>
          <p:cNvSpPr/>
          <p:nvPr/>
        </p:nvSpPr>
        <p:spPr>
          <a:xfrm>
            <a:off x="4973475" y="1031050"/>
            <a:ext cx="851400" cy="25380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9" name="Shape 349"/>
        <p:cNvGrpSpPr/>
        <p:nvPr/>
      </p:nvGrpSpPr>
      <p:grpSpPr>
        <a:xfrm>
          <a:off x="0" y="0"/>
          <a:ext cx="0" cy="0"/>
          <a:chOff x="0" y="0"/>
          <a:chExt cx="0" cy="0"/>
        </a:xfrm>
      </p:grpSpPr>
      <p:sp>
        <p:nvSpPr>
          <p:cNvPr id="350" name="Google Shape;350;p11"/>
          <p:cNvSpPr txBox="1"/>
          <p:nvPr/>
        </p:nvSpPr>
        <p:spPr>
          <a:xfrm>
            <a:off x="373700" y="1152875"/>
            <a:ext cx="3817800" cy="4894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Electricity Reduction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Replace Existing Motor</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Upgrade Motor Drive</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Lighting Replacement</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Waste Heat</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Natural Gas Reduction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Steam Reduction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Pipe Insulation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Tank Insulation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Flue Gas</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Opening Loss</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Wall Loss</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Leakage Loss</a:t>
            </a:r>
            <a:endParaRPr>
              <a:latin typeface="Lexend Light"/>
              <a:ea typeface="Lexend Light"/>
              <a:cs typeface="Lexend Light"/>
              <a:sym typeface="Lexend Light"/>
            </a:endParaRPr>
          </a:p>
        </p:txBody>
      </p:sp>
      <p:sp>
        <p:nvSpPr>
          <p:cNvPr id="351" name="Google Shape;351;p11"/>
          <p:cNvSpPr txBox="1"/>
          <p:nvPr/>
        </p:nvSpPr>
        <p:spPr>
          <a:xfrm>
            <a:off x="6096000" y="1152875"/>
            <a:ext cx="5736900" cy="4894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Heat Cascading</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Air Heating Using Flue Gas</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Vent Steam To Heat Water</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Boiler Blowdown Rate</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Compressed Air Reduction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Compressed Air Pressure Reduction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Compressed Air - Leak Survey</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Water Reduction</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Cooling Tower Makeup Water</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Chiller Staging</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Chiller Performance</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Cooling Tower Fan Energy</a:t>
            </a:r>
            <a:endParaRPr>
              <a:latin typeface="Lexend Light"/>
              <a:ea typeface="Lexend Light"/>
              <a:cs typeface="Lexend Light"/>
              <a:sym typeface="Lexend Light"/>
            </a:endParaRPr>
          </a:p>
          <a:p>
            <a:pPr indent="-285750" lvl="0" marL="285750" marR="0" rtl="0" algn="l">
              <a:spcBef>
                <a:spcPts val="0"/>
              </a:spcBef>
              <a:spcAft>
                <a:spcPts val="0"/>
              </a:spcAft>
              <a:buClr>
                <a:schemeClr val="dk1"/>
              </a:buClr>
              <a:buSzPts val="2400"/>
              <a:buFont typeface="Lexend Light"/>
              <a:buChar char="•"/>
            </a:pPr>
            <a:r>
              <a:rPr lang="en-US" sz="2400">
                <a:solidFill>
                  <a:schemeClr val="dk1"/>
                </a:solidFill>
                <a:latin typeface="Lexend Light"/>
                <a:ea typeface="Lexend Light"/>
                <a:cs typeface="Lexend Light"/>
                <a:sym typeface="Lexend Light"/>
              </a:rPr>
              <a:t>Cooling Tower Basin Heater Energy</a:t>
            </a:r>
            <a:endParaRPr sz="1800">
              <a:solidFill>
                <a:schemeClr val="dk1"/>
              </a:solidFill>
              <a:latin typeface="Lexend Light"/>
              <a:ea typeface="Lexend Light"/>
              <a:cs typeface="Lexend Light"/>
              <a:sym typeface="Lexend Light"/>
            </a:endParaRPr>
          </a:p>
        </p:txBody>
      </p:sp>
      <p:sp>
        <p:nvSpPr>
          <p:cNvPr id="352" name="Google Shape;352;p11"/>
          <p:cNvSpPr txBox="1"/>
          <p:nvPr/>
        </p:nvSpPr>
        <p:spPr>
          <a:xfrm>
            <a:off x="195900" y="0"/>
            <a:ext cx="93483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Treasure in MEASUR</a:t>
            </a:r>
            <a:endParaRPr sz="4000">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g31aaa45122b_0_422"/>
          <p:cNvSpPr txBox="1"/>
          <p:nvPr>
            <p:ph type="title"/>
          </p:nvPr>
        </p:nvSpPr>
        <p:spPr>
          <a:xfrm>
            <a:off x="260737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Lighting</a:t>
            </a:r>
            <a:endParaRPr sz="4000">
              <a:latin typeface="Lexend"/>
              <a:ea typeface="Lexend"/>
              <a:cs typeface="Lexend"/>
              <a:sym typeface="Lexend"/>
            </a:endParaRPr>
          </a:p>
        </p:txBody>
      </p:sp>
      <p:sp>
        <p:nvSpPr>
          <p:cNvPr id="359" name="Google Shape;359;g31aaa45122b_0_422"/>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63" name="Shape 363"/>
        <p:cNvGrpSpPr/>
        <p:nvPr/>
      </p:nvGrpSpPr>
      <p:grpSpPr>
        <a:xfrm>
          <a:off x="0" y="0"/>
          <a:ext cx="0" cy="0"/>
          <a:chOff x="0" y="0"/>
          <a:chExt cx="0" cy="0"/>
        </a:xfrm>
      </p:grpSpPr>
      <p:sp>
        <p:nvSpPr>
          <p:cNvPr id="364" name="Google Shape;364;p12"/>
          <p:cNvSpPr txBox="1"/>
          <p:nvPr/>
        </p:nvSpPr>
        <p:spPr>
          <a:xfrm>
            <a:off x="844300" y="1750950"/>
            <a:ext cx="8922900" cy="23088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Lighting upgrades save electricity and reduce energy costs.</a:t>
            </a:r>
            <a:endParaRPr>
              <a:solidFill>
                <a:schemeClr val="dk1"/>
              </a:solidFill>
              <a:latin typeface="Lexend Light"/>
              <a:ea typeface="Lexend Light"/>
              <a:cs typeface="Lexend Light"/>
              <a:sym typeface="Lexend Light"/>
            </a:endParaRPr>
          </a:p>
          <a:p>
            <a:pPr indent="-342900" lvl="1" marL="914400" marR="0" rtl="0" algn="l">
              <a:spcBef>
                <a:spcPts val="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By turning off excess lighting where possible. </a:t>
            </a:r>
            <a:endParaRPr>
              <a:solidFill>
                <a:schemeClr val="dk1"/>
              </a:solidFill>
              <a:latin typeface="Lexend Light"/>
              <a:ea typeface="Lexend Light"/>
              <a:cs typeface="Lexend Light"/>
              <a:sym typeface="Lexend Light"/>
            </a:endParaRPr>
          </a:p>
          <a:p>
            <a:pPr indent="-342900" lvl="1" marL="914400" marR="0" rtl="0" algn="l">
              <a:spcBef>
                <a:spcPts val="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By implementing shut down procedures and/or installing occupancy sensors.</a:t>
            </a:r>
            <a:endParaRPr>
              <a:solidFill>
                <a:schemeClr val="dk1"/>
              </a:solidFill>
              <a:latin typeface="Lexend Light"/>
              <a:ea typeface="Lexend Light"/>
              <a:cs typeface="Lexend Light"/>
              <a:sym typeface="Lexend Light"/>
            </a:endParaRPr>
          </a:p>
          <a:p>
            <a:pPr indent="-342900" lvl="0" marL="457200" marR="0" rtl="0" algn="l">
              <a:spcBef>
                <a:spcPts val="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Transitioning to LED lighting can yield up to 60% savings compared to T12 fluorescent bulbs.</a:t>
            </a:r>
            <a:endParaRPr>
              <a:solidFill>
                <a:schemeClr val="dk1"/>
              </a:solidFill>
              <a:latin typeface="Lexend Light"/>
              <a:ea typeface="Lexend Light"/>
              <a:cs typeface="Lexend Light"/>
              <a:sym typeface="Lexend Light"/>
            </a:endParaRPr>
          </a:p>
          <a:p>
            <a:pPr indent="-342900" lvl="0" marL="457200" marR="0" rtl="0" algn="l">
              <a:spcBef>
                <a:spcPts val="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LED lighting offers high efficiency and longer lifespan, minimizing maintenance costs.</a:t>
            </a:r>
            <a:endParaRPr sz="1800">
              <a:solidFill>
                <a:schemeClr val="dk1"/>
              </a:solidFill>
              <a:latin typeface="Lexend Light"/>
              <a:ea typeface="Lexend Light"/>
              <a:cs typeface="Lexend Light"/>
              <a:sym typeface="Lexend Light"/>
            </a:endParaRPr>
          </a:p>
        </p:txBody>
      </p:sp>
      <p:pic>
        <p:nvPicPr>
          <p:cNvPr descr="A light bulb with a light bulb in the center&#10;&#10;Description automatically generated" id="365" name="Google Shape;365;p12"/>
          <p:cNvPicPr preferRelativeResize="0"/>
          <p:nvPr/>
        </p:nvPicPr>
        <p:blipFill rotWithShape="1">
          <a:blip r:embed="rId3">
            <a:alphaModFix/>
          </a:blip>
          <a:srcRect b="0" l="0" r="0" t="0"/>
          <a:stretch/>
        </p:blipFill>
        <p:spPr>
          <a:xfrm>
            <a:off x="10058187" y="2219553"/>
            <a:ext cx="1847180" cy="1371600"/>
          </a:xfrm>
          <a:prstGeom prst="rect">
            <a:avLst/>
          </a:prstGeom>
          <a:noFill/>
          <a:ln cap="flat" cmpd="sng" w="9525">
            <a:solidFill>
              <a:schemeClr val="dk1"/>
            </a:solidFill>
            <a:prstDash val="solid"/>
            <a:round/>
            <a:headEnd len="sm" w="sm" type="none"/>
            <a:tailEnd len="sm" w="sm" type="none"/>
          </a:ln>
        </p:spPr>
      </p:pic>
      <p:grpSp>
        <p:nvGrpSpPr>
          <p:cNvPr id="366" name="Google Shape;366;p12"/>
          <p:cNvGrpSpPr/>
          <p:nvPr/>
        </p:nvGrpSpPr>
        <p:grpSpPr>
          <a:xfrm>
            <a:off x="2628900" y="4747262"/>
            <a:ext cx="6934200" cy="840328"/>
            <a:chOff x="1143000" y="1066800"/>
            <a:chExt cx="6934200" cy="840328"/>
          </a:xfrm>
        </p:grpSpPr>
        <p:pic>
          <p:nvPicPr>
            <p:cNvPr id="367" name="Google Shape;367;p12"/>
            <p:cNvPicPr preferRelativeResize="0"/>
            <p:nvPr/>
          </p:nvPicPr>
          <p:blipFill rotWithShape="1">
            <a:blip r:embed="rId4">
              <a:alphaModFix/>
            </a:blip>
            <a:srcRect b="0" l="0" r="0" t="0"/>
            <a:stretch/>
          </p:blipFill>
          <p:spPr>
            <a:xfrm>
              <a:off x="2438400" y="1066800"/>
              <a:ext cx="685800" cy="840328"/>
            </a:xfrm>
            <a:prstGeom prst="rect">
              <a:avLst/>
            </a:prstGeom>
            <a:noFill/>
            <a:ln cap="flat" cmpd="sng" w="9525">
              <a:solidFill>
                <a:srgbClr val="000000"/>
              </a:solidFill>
              <a:prstDash val="solid"/>
              <a:round/>
              <a:headEnd len="sm" w="sm" type="none"/>
              <a:tailEnd len="sm" w="sm" type="none"/>
            </a:ln>
          </p:spPr>
        </p:pic>
        <p:pic>
          <p:nvPicPr>
            <p:cNvPr id="368" name="Google Shape;368;p12"/>
            <p:cNvPicPr preferRelativeResize="0"/>
            <p:nvPr/>
          </p:nvPicPr>
          <p:blipFill rotWithShape="1">
            <a:blip r:embed="rId4">
              <a:alphaModFix/>
            </a:blip>
            <a:srcRect b="0" l="0" r="0" t="0"/>
            <a:stretch/>
          </p:blipFill>
          <p:spPr>
            <a:xfrm>
              <a:off x="1143000" y="1066800"/>
              <a:ext cx="685800" cy="840328"/>
            </a:xfrm>
            <a:prstGeom prst="rect">
              <a:avLst/>
            </a:prstGeom>
            <a:noFill/>
            <a:ln cap="flat" cmpd="sng" w="9525">
              <a:solidFill>
                <a:srgbClr val="000000"/>
              </a:solidFill>
              <a:prstDash val="solid"/>
              <a:round/>
              <a:headEnd len="sm" w="sm" type="none"/>
              <a:tailEnd len="sm" w="sm" type="none"/>
            </a:ln>
          </p:spPr>
        </p:pic>
        <p:pic>
          <p:nvPicPr>
            <p:cNvPr id="369" name="Google Shape;369;p12"/>
            <p:cNvPicPr preferRelativeResize="0"/>
            <p:nvPr/>
          </p:nvPicPr>
          <p:blipFill rotWithShape="1">
            <a:blip r:embed="rId4">
              <a:alphaModFix/>
            </a:blip>
            <a:srcRect b="0" l="0" r="0" t="0"/>
            <a:stretch/>
          </p:blipFill>
          <p:spPr>
            <a:xfrm>
              <a:off x="3810000" y="1066800"/>
              <a:ext cx="685800" cy="840328"/>
            </a:xfrm>
            <a:prstGeom prst="rect">
              <a:avLst/>
            </a:prstGeom>
            <a:noFill/>
            <a:ln cap="flat" cmpd="sng" w="9525">
              <a:solidFill>
                <a:srgbClr val="000000"/>
              </a:solidFill>
              <a:prstDash val="solid"/>
              <a:round/>
              <a:headEnd len="sm" w="sm" type="none"/>
              <a:tailEnd len="sm" w="sm" type="none"/>
            </a:ln>
          </p:spPr>
        </p:pic>
        <p:pic>
          <p:nvPicPr>
            <p:cNvPr id="370" name="Google Shape;370;p12"/>
            <p:cNvPicPr preferRelativeResize="0"/>
            <p:nvPr/>
          </p:nvPicPr>
          <p:blipFill rotWithShape="1">
            <a:blip r:embed="rId4">
              <a:alphaModFix/>
            </a:blip>
            <a:srcRect b="0" l="0" r="0" t="0"/>
            <a:stretch/>
          </p:blipFill>
          <p:spPr>
            <a:xfrm>
              <a:off x="5105400" y="1066800"/>
              <a:ext cx="685800" cy="840328"/>
            </a:xfrm>
            <a:prstGeom prst="rect">
              <a:avLst/>
            </a:prstGeom>
            <a:noFill/>
            <a:ln cap="flat" cmpd="sng" w="9525">
              <a:solidFill>
                <a:srgbClr val="000000"/>
              </a:solidFill>
              <a:prstDash val="solid"/>
              <a:round/>
              <a:headEnd len="sm" w="sm" type="none"/>
              <a:tailEnd len="sm" w="sm" type="none"/>
            </a:ln>
          </p:spPr>
        </p:pic>
        <p:pic>
          <p:nvPicPr>
            <p:cNvPr id="371" name="Google Shape;371;p12"/>
            <p:cNvPicPr preferRelativeResize="0"/>
            <p:nvPr/>
          </p:nvPicPr>
          <p:blipFill rotWithShape="1">
            <a:blip r:embed="rId4">
              <a:alphaModFix/>
            </a:blip>
            <a:srcRect b="0" l="0" r="0" t="0"/>
            <a:stretch/>
          </p:blipFill>
          <p:spPr>
            <a:xfrm>
              <a:off x="6248400" y="1066800"/>
              <a:ext cx="685800" cy="840328"/>
            </a:xfrm>
            <a:prstGeom prst="rect">
              <a:avLst/>
            </a:prstGeom>
            <a:noFill/>
            <a:ln cap="flat" cmpd="sng" w="9525">
              <a:solidFill>
                <a:srgbClr val="000000"/>
              </a:solidFill>
              <a:prstDash val="solid"/>
              <a:round/>
              <a:headEnd len="sm" w="sm" type="none"/>
              <a:tailEnd len="sm" w="sm" type="none"/>
            </a:ln>
          </p:spPr>
        </p:pic>
        <p:pic>
          <p:nvPicPr>
            <p:cNvPr id="372" name="Google Shape;372;p12"/>
            <p:cNvPicPr preferRelativeResize="0"/>
            <p:nvPr/>
          </p:nvPicPr>
          <p:blipFill rotWithShape="1">
            <a:blip r:embed="rId4">
              <a:alphaModFix/>
            </a:blip>
            <a:srcRect b="0" l="0" r="0" t="0"/>
            <a:stretch/>
          </p:blipFill>
          <p:spPr>
            <a:xfrm>
              <a:off x="7391400" y="1066800"/>
              <a:ext cx="685800" cy="840328"/>
            </a:xfrm>
            <a:prstGeom prst="rect">
              <a:avLst/>
            </a:prstGeom>
            <a:noFill/>
            <a:ln cap="flat" cmpd="sng" w="9525">
              <a:solidFill>
                <a:srgbClr val="000000"/>
              </a:solidFill>
              <a:prstDash val="solid"/>
              <a:round/>
              <a:headEnd len="sm" w="sm" type="none"/>
              <a:tailEnd len="sm" w="sm" type="none"/>
            </a:ln>
          </p:spPr>
        </p:pic>
      </p:grpSp>
      <p:sp>
        <p:nvSpPr>
          <p:cNvPr id="373" name="Google Shape;373;p12"/>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4" name="Google Shape;374;p12"/>
          <p:cNvSpPr txBox="1"/>
          <p:nvPr/>
        </p:nvSpPr>
        <p:spPr>
          <a:xfrm>
            <a:off x="195900" y="0"/>
            <a:ext cx="93483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Lighting Treasure</a:t>
            </a:r>
            <a:endParaRPr sz="4000">
              <a:latin typeface="Lexend"/>
              <a:ea typeface="Lexend"/>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78" name="Shape 378"/>
        <p:cNvGrpSpPr/>
        <p:nvPr/>
      </p:nvGrpSpPr>
      <p:grpSpPr>
        <a:xfrm>
          <a:off x="0" y="0"/>
          <a:ext cx="0" cy="0"/>
          <a:chOff x="0" y="0"/>
          <a:chExt cx="0" cy="0"/>
        </a:xfrm>
      </p:grpSpPr>
      <p:sp>
        <p:nvSpPr>
          <p:cNvPr id="379" name="Google Shape;379;p13"/>
          <p:cNvSpPr/>
          <p:nvPr/>
        </p:nvSpPr>
        <p:spPr>
          <a:xfrm>
            <a:off x="5307024" y="1163517"/>
            <a:ext cx="705449" cy="21394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0" name="Google Shape;380;p13"/>
          <p:cNvSpPr txBox="1"/>
          <p:nvPr/>
        </p:nvSpPr>
        <p:spPr>
          <a:xfrm>
            <a:off x="3048000" y="6245338"/>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11: Lighting Upgrade Calculator</a:t>
            </a:r>
            <a:endParaRPr/>
          </a:p>
        </p:txBody>
      </p:sp>
      <p:sp>
        <p:nvSpPr>
          <p:cNvPr id="381" name="Google Shape;381;p13"/>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82" name="Google Shape;382;p13"/>
          <p:cNvPicPr preferRelativeResize="0"/>
          <p:nvPr/>
        </p:nvPicPr>
        <p:blipFill>
          <a:blip r:embed="rId3">
            <a:alphaModFix/>
          </a:blip>
          <a:stretch>
            <a:fillRect/>
          </a:stretch>
        </p:blipFill>
        <p:spPr>
          <a:xfrm>
            <a:off x="685800" y="758952"/>
            <a:ext cx="10972798" cy="5486400"/>
          </a:xfrm>
          <a:prstGeom prst="rect">
            <a:avLst/>
          </a:prstGeom>
          <a:noFill/>
          <a:ln>
            <a:noFill/>
          </a:ln>
        </p:spPr>
      </p:pic>
      <p:sp>
        <p:nvSpPr>
          <p:cNvPr id="383" name="Google Shape;383;p13"/>
          <p:cNvSpPr txBox="1"/>
          <p:nvPr/>
        </p:nvSpPr>
        <p:spPr>
          <a:xfrm>
            <a:off x="195900" y="0"/>
            <a:ext cx="93483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Lighting Treasure</a:t>
            </a:r>
            <a:endParaRPr sz="4000">
              <a:latin typeface="Lexend"/>
              <a:ea typeface="Lexend"/>
              <a:cs typeface="Lexend"/>
              <a:sym typeface="Lexend"/>
            </a:endParaRPr>
          </a:p>
        </p:txBody>
      </p:sp>
      <p:sp>
        <p:nvSpPr>
          <p:cNvPr id="384" name="Google Shape;384;p13"/>
          <p:cNvSpPr/>
          <p:nvPr/>
        </p:nvSpPr>
        <p:spPr>
          <a:xfrm>
            <a:off x="4973475" y="1031050"/>
            <a:ext cx="851400" cy="25380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5" name="Google Shape;385;p13"/>
          <p:cNvSpPr/>
          <p:nvPr/>
        </p:nvSpPr>
        <p:spPr>
          <a:xfrm>
            <a:off x="8490925" y="1377450"/>
            <a:ext cx="2145300" cy="236160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89" name="Shape 389"/>
        <p:cNvGrpSpPr/>
        <p:nvPr/>
      </p:nvGrpSpPr>
      <p:grpSpPr>
        <a:xfrm>
          <a:off x="0" y="0"/>
          <a:ext cx="0" cy="0"/>
          <a:chOff x="0" y="0"/>
          <a:chExt cx="0" cy="0"/>
        </a:xfrm>
      </p:grpSpPr>
      <p:pic>
        <p:nvPicPr>
          <p:cNvPr descr="A screenshot of a computer&#10;&#10;Description automatically generated" id="390" name="Google Shape;390;p14"/>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391" name="Google Shape;391;p14"/>
          <p:cNvSpPr/>
          <p:nvPr/>
        </p:nvSpPr>
        <p:spPr>
          <a:xfrm>
            <a:off x="5079349" y="876375"/>
            <a:ext cx="863700" cy="196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2" name="Google Shape;392;p14"/>
          <p:cNvSpPr txBox="1"/>
          <p:nvPr/>
        </p:nvSpPr>
        <p:spPr>
          <a:xfrm>
            <a:off x="4677243" y="6245350"/>
            <a:ext cx="29898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exend Light"/>
                <a:ea typeface="Lexend Light"/>
                <a:cs typeface="Lexend Light"/>
                <a:sym typeface="Lexend Light"/>
              </a:rPr>
              <a:t>Figure 12: Lighting Replacement Calculator</a:t>
            </a:r>
            <a:endParaRPr>
              <a:latin typeface="Lexend Light"/>
              <a:ea typeface="Lexend Light"/>
              <a:cs typeface="Lexend Light"/>
              <a:sym typeface="Lexend Light"/>
            </a:endParaRPr>
          </a:p>
        </p:txBody>
      </p:sp>
      <p:grpSp>
        <p:nvGrpSpPr>
          <p:cNvPr id="393" name="Google Shape;393;p14"/>
          <p:cNvGrpSpPr/>
          <p:nvPr/>
        </p:nvGrpSpPr>
        <p:grpSpPr>
          <a:xfrm>
            <a:off x="4827129" y="0"/>
            <a:ext cx="1489506" cy="600290"/>
            <a:chOff x="8220989" y="184578"/>
            <a:chExt cx="3923882" cy="1701984"/>
          </a:xfrm>
        </p:grpSpPr>
        <p:pic>
          <p:nvPicPr>
            <p:cNvPr descr="A yellow lightning bolt symbol&#10;&#10;Description automatically generated" id="394" name="Google Shape;394;p14"/>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395" name="Google Shape;395;p14"/>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396" name="Google Shape;396;p14"/>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397" name="Google Shape;397;p14"/>
          <p:cNvSpPr txBox="1"/>
          <p:nvPr/>
        </p:nvSpPr>
        <p:spPr>
          <a:xfrm>
            <a:off x="195900" y="0"/>
            <a:ext cx="71640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Lighting Upgrade</a:t>
            </a:r>
            <a:endParaRPr sz="4000">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16232226ec_0_238"/>
          <p:cNvSpPr/>
          <p:nvPr/>
        </p:nvSpPr>
        <p:spPr>
          <a:xfrm>
            <a:off x="425058" y="1386525"/>
            <a:ext cx="731700" cy="559500"/>
          </a:xfrm>
          <a:prstGeom prst="rect">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208" name="Google Shape;208;g316232226ec_0_238"/>
          <p:cNvSpPr txBox="1"/>
          <p:nvPr>
            <p:ph type="title"/>
          </p:nvPr>
        </p:nvSpPr>
        <p:spPr>
          <a:xfrm>
            <a:off x="258825" y="-6900"/>
            <a:ext cx="9216300" cy="620400"/>
          </a:xfrm>
          <a:prstGeom prst="rect">
            <a:avLst/>
          </a:prstGeom>
          <a:noFill/>
          <a:ln>
            <a:noFill/>
          </a:ln>
        </p:spPr>
        <p:txBody>
          <a:bodyPr anchorCtr="0" anchor="b" bIns="47400" lIns="94800" spcFirstLastPara="1" rIns="94800" wrap="square" tIns="47400">
            <a:noAutofit/>
          </a:bodyPr>
          <a:lstStyle/>
          <a:p>
            <a:pPr indent="0" lvl="0" marL="0" rtl="0" algn="l">
              <a:lnSpc>
                <a:spcPct val="90000"/>
              </a:lnSpc>
              <a:spcBef>
                <a:spcPts val="0"/>
              </a:spcBef>
              <a:spcAft>
                <a:spcPts val="0"/>
              </a:spcAft>
              <a:buClr>
                <a:schemeClr val="dk1"/>
              </a:buClr>
              <a:buSzPts val="4100"/>
              <a:buFont typeface="Arial Black"/>
              <a:buNone/>
            </a:pPr>
            <a:r>
              <a:rPr lang="en-US" sz="4400" u="sng">
                <a:latin typeface="Lexend"/>
                <a:ea typeface="Lexend"/>
                <a:cs typeface="Lexend"/>
                <a:sym typeface="Lexend"/>
              </a:rPr>
              <a:t>Outline of the Presentation</a:t>
            </a:r>
            <a:endParaRPr sz="4400" u="sng">
              <a:latin typeface="Lexend"/>
              <a:ea typeface="Lexend"/>
              <a:cs typeface="Lexend"/>
              <a:sym typeface="Lexend"/>
            </a:endParaRPr>
          </a:p>
        </p:txBody>
      </p:sp>
      <p:sp>
        <p:nvSpPr>
          <p:cNvPr id="209" name="Google Shape;209;g316232226ec_0_238"/>
          <p:cNvSpPr txBox="1"/>
          <p:nvPr>
            <p:ph idx="4294967295" type="sldNum"/>
          </p:nvPr>
        </p:nvSpPr>
        <p:spPr>
          <a:xfrm>
            <a:off x="11252190" y="6430655"/>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0" name="Google Shape;210;g316232226ec_0_238"/>
          <p:cNvSpPr/>
          <p:nvPr/>
        </p:nvSpPr>
        <p:spPr>
          <a:xfrm>
            <a:off x="1220883" y="4142972"/>
            <a:ext cx="10782300" cy="6204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211" name="Google Shape;211;g316232226ec_0_238"/>
          <p:cNvSpPr/>
          <p:nvPr/>
        </p:nvSpPr>
        <p:spPr>
          <a:xfrm>
            <a:off x="1222021" y="4851085"/>
            <a:ext cx="10782300" cy="6204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212" name="Google Shape;212;g316232226ec_0_238"/>
          <p:cNvSpPr txBox="1"/>
          <p:nvPr/>
        </p:nvSpPr>
        <p:spPr>
          <a:xfrm>
            <a:off x="1250877" y="4881219"/>
            <a:ext cx="10722300" cy="5601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rgbClr val="000000"/>
                </a:solidFill>
                <a:latin typeface="Lexend"/>
                <a:ea typeface="Lexend"/>
                <a:cs typeface="Lexend"/>
                <a:sym typeface="Lexend"/>
              </a:rPr>
              <a:t>Summary and Key Takeaways</a:t>
            </a:r>
            <a:endParaRPr sz="2100">
              <a:latin typeface="Lexend"/>
              <a:ea typeface="Lexend"/>
              <a:cs typeface="Lexend"/>
              <a:sym typeface="Lexend"/>
            </a:endParaRPr>
          </a:p>
        </p:txBody>
      </p:sp>
      <p:sp>
        <p:nvSpPr>
          <p:cNvPr id="213" name="Google Shape;213;g316232226ec_0_238"/>
          <p:cNvSpPr txBox="1"/>
          <p:nvPr/>
        </p:nvSpPr>
        <p:spPr>
          <a:xfrm>
            <a:off x="1251302" y="4173133"/>
            <a:ext cx="10185300" cy="5601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chemeClr val="dk1"/>
                </a:solidFill>
                <a:latin typeface="Lexend"/>
                <a:ea typeface="Lexend"/>
                <a:cs typeface="Lexend"/>
                <a:sym typeface="Lexend"/>
              </a:rPr>
              <a:t>Treasure Hunt Reporting</a:t>
            </a:r>
            <a:endParaRPr sz="2100">
              <a:latin typeface="Lexend"/>
              <a:ea typeface="Lexend"/>
              <a:cs typeface="Lexend"/>
              <a:sym typeface="Lexend"/>
            </a:endParaRPr>
          </a:p>
        </p:txBody>
      </p:sp>
      <p:sp>
        <p:nvSpPr>
          <p:cNvPr id="214" name="Google Shape;214;g316232226ec_0_238"/>
          <p:cNvSpPr/>
          <p:nvPr/>
        </p:nvSpPr>
        <p:spPr>
          <a:xfrm>
            <a:off x="425092" y="2095642"/>
            <a:ext cx="731700" cy="559500"/>
          </a:xfrm>
          <a:prstGeom prst="rect">
            <a:avLst/>
          </a:prstGeom>
          <a:blipFill rotWithShape="1">
            <a:blip r:embed="rId4">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215" name="Google Shape;215;g316232226ec_0_238"/>
          <p:cNvSpPr/>
          <p:nvPr/>
        </p:nvSpPr>
        <p:spPr>
          <a:xfrm>
            <a:off x="425092" y="2787935"/>
            <a:ext cx="731700" cy="559500"/>
          </a:xfrm>
          <a:prstGeom prst="rect">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216" name="Google Shape;216;g316232226ec_0_238"/>
          <p:cNvSpPr/>
          <p:nvPr/>
        </p:nvSpPr>
        <p:spPr>
          <a:xfrm>
            <a:off x="425050" y="3505429"/>
            <a:ext cx="731700" cy="559500"/>
          </a:xfrm>
          <a:prstGeom prst="rect">
            <a:avLst/>
          </a:prstGeom>
          <a:blipFill rotWithShape="1">
            <a:blip r:embed="rId6">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217" name="Google Shape;217;g316232226ec_0_238"/>
          <p:cNvSpPr/>
          <p:nvPr/>
        </p:nvSpPr>
        <p:spPr>
          <a:xfrm>
            <a:off x="425100" y="4189327"/>
            <a:ext cx="731700" cy="559500"/>
          </a:xfrm>
          <a:prstGeom prst="rect">
            <a:avLst/>
          </a:prstGeom>
          <a:blipFill rotWithShape="1">
            <a:blip r:embed="rId7">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sp>
        <p:nvSpPr>
          <p:cNvPr id="218" name="Google Shape;218;g316232226ec_0_238"/>
          <p:cNvSpPr/>
          <p:nvPr/>
        </p:nvSpPr>
        <p:spPr>
          <a:xfrm>
            <a:off x="425050" y="4873215"/>
            <a:ext cx="731700" cy="559500"/>
          </a:xfrm>
          <a:prstGeom prst="rect">
            <a:avLst/>
          </a:prstGeom>
          <a:blipFill rotWithShape="1">
            <a:blip r:embed="rId8">
              <a:alphaModFix/>
            </a:blip>
            <a:stretch>
              <a:fillRect b="0" l="0" r="0" t="0"/>
            </a:stretch>
          </a:blipFill>
          <a:ln cap="flat" cmpd="sng" w="9525">
            <a:solidFill>
              <a:srgbClr val="000000"/>
            </a:solidFill>
            <a:prstDash val="solid"/>
            <a:round/>
            <a:headEnd len="sm" w="sm" type="none"/>
            <a:tailEnd len="sm" w="sm" type="none"/>
          </a:ln>
        </p:spPr>
        <p:txBody>
          <a:bodyPr anchorCtr="0" anchor="ctr" bIns="94800" lIns="94800" spcFirstLastPara="1" rIns="94800" wrap="square" tIns="94800">
            <a:noAutofit/>
          </a:bodyPr>
          <a:lstStyle/>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latin typeface="Lexend"/>
              <a:ea typeface="Lexend"/>
              <a:cs typeface="Lexend"/>
              <a:sym typeface="Lexend"/>
            </a:endParaRPr>
          </a:p>
        </p:txBody>
      </p:sp>
      <p:grpSp>
        <p:nvGrpSpPr>
          <p:cNvPr id="219" name="Google Shape;219;g316232226ec_0_238"/>
          <p:cNvGrpSpPr/>
          <p:nvPr/>
        </p:nvGrpSpPr>
        <p:grpSpPr>
          <a:xfrm>
            <a:off x="1220960" y="1386535"/>
            <a:ext cx="10784417" cy="2700794"/>
            <a:chOff x="0" y="18787"/>
            <a:chExt cx="11395200" cy="2852851"/>
          </a:xfrm>
        </p:grpSpPr>
        <p:sp>
          <p:nvSpPr>
            <p:cNvPr id="220" name="Google Shape;220;g316232226ec_0_238"/>
            <p:cNvSpPr/>
            <p:nvPr/>
          </p:nvSpPr>
          <p:spPr>
            <a:xfrm>
              <a:off x="0" y="1878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221" name="Google Shape;221;g316232226ec_0_238"/>
            <p:cNvSpPr txBox="1"/>
            <p:nvPr/>
          </p:nvSpPr>
          <p:spPr>
            <a:xfrm>
              <a:off x="32054" y="50747"/>
              <a:ext cx="113310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rgbClr val="000000"/>
                  </a:solidFill>
                  <a:latin typeface="Lexend"/>
                  <a:ea typeface="Lexend"/>
                  <a:cs typeface="Lexend"/>
                  <a:sym typeface="Lexend"/>
                </a:rPr>
                <a:t>Introduction to </a:t>
              </a:r>
              <a:r>
                <a:rPr lang="en-US" sz="2100">
                  <a:latin typeface="Lexend"/>
                  <a:ea typeface="Lexend"/>
                  <a:cs typeface="Lexend"/>
                  <a:sym typeface="Lexend"/>
                </a:rPr>
                <a:t>Treasure Hunt</a:t>
              </a:r>
              <a:endParaRPr sz="2100">
                <a:latin typeface="Lexend"/>
                <a:ea typeface="Lexend"/>
                <a:cs typeface="Lexend"/>
                <a:sym typeface="Lexend"/>
              </a:endParaRPr>
            </a:p>
          </p:txBody>
        </p:sp>
        <p:sp>
          <p:nvSpPr>
            <p:cNvPr id="222" name="Google Shape;222;g316232226ec_0_238"/>
            <p:cNvSpPr/>
            <p:nvPr/>
          </p:nvSpPr>
          <p:spPr>
            <a:xfrm>
              <a:off x="0" y="75462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223" name="Google Shape;223;g316232226ec_0_238"/>
            <p:cNvSpPr txBox="1"/>
            <p:nvPr/>
          </p:nvSpPr>
          <p:spPr>
            <a:xfrm>
              <a:off x="31984" y="786611"/>
              <a:ext cx="113310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latin typeface="Lexend"/>
                  <a:ea typeface="Lexend"/>
                  <a:cs typeface="Lexend"/>
                  <a:sym typeface="Lexend"/>
                </a:rPr>
                <a:t>Treasure Hunt in MEASUR Module</a:t>
              </a:r>
              <a:endParaRPr sz="2100">
                <a:latin typeface="Lexend"/>
                <a:ea typeface="Lexend"/>
                <a:cs typeface="Lexend"/>
                <a:sym typeface="Lexend"/>
              </a:endParaRPr>
            </a:p>
          </p:txBody>
        </p:sp>
        <p:sp>
          <p:nvSpPr>
            <p:cNvPr id="224" name="Google Shape;224;g316232226ec_0_238"/>
            <p:cNvSpPr/>
            <p:nvPr/>
          </p:nvSpPr>
          <p:spPr>
            <a:xfrm>
              <a:off x="0" y="149046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225" name="Google Shape;225;g316232226ec_0_238"/>
            <p:cNvSpPr txBox="1"/>
            <p:nvPr/>
          </p:nvSpPr>
          <p:spPr>
            <a:xfrm>
              <a:off x="31984" y="1522451"/>
              <a:ext cx="113310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latin typeface="Lexend"/>
                  <a:ea typeface="Lexend"/>
                  <a:cs typeface="Lexend"/>
                  <a:sym typeface="Lexend"/>
                </a:rPr>
                <a:t>Navigating MEASUR</a:t>
              </a:r>
              <a:endParaRPr sz="2100">
                <a:latin typeface="Lexend"/>
                <a:ea typeface="Lexend"/>
                <a:cs typeface="Lexend"/>
                <a:sym typeface="Lexend"/>
              </a:endParaRPr>
            </a:p>
          </p:txBody>
        </p:sp>
        <p:sp>
          <p:nvSpPr>
            <p:cNvPr id="226" name="Google Shape;226;g316232226ec_0_238"/>
            <p:cNvSpPr/>
            <p:nvPr/>
          </p:nvSpPr>
          <p:spPr>
            <a:xfrm>
              <a:off x="0" y="2216438"/>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71100" lIns="71100" spcFirstLastPara="1" rIns="71100" wrap="square" tIns="71100">
              <a:noAutofit/>
            </a:bodyPr>
            <a:lstStyle/>
            <a:p>
              <a:pPr indent="0" lvl="0" marL="0" rtl="0" algn="l">
                <a:spcBef>
                  <a:spcPts val="0"/>
                </a:spcBef>
                <a:spcAft>
                  <a:spcPts val="0"/>
                </a:spcAft>
                <a:buNone/>
              </a:pPr>
              <a:r>
                <a:t/>
              </a:r>
              <a:endParaRPr sz="2100">
                <a:latin typeface="Lexend"/>
                <a:ea typeface="Lexend"/>
                <a:cs typeface="Lexend"/>
                <a:sym typeface="Lexend"/>
              </a:endParaRPr>
            </a:p>
          </p:txBody>
        </p:sp>
        <p:sp>
          <p:nvSpPr>
            <p:cNvPr id="227" name="Google Shape;227;g316232226ec_0_238"/>
            <p:cNvSpPr txBox="1"/>
            <p:nvPr/>
          </p:nvSpPr>
          <p:spPr>
            <a:xfrm>
              <a:off x="32053" y="2248399"/>
              <a:ext cx="10815300" cy="591300"/>
            </a:xfrm>
            <a:prstGeom prst="rect">
              <a:avLst/>
            </a:prstGeom>
            <a:noFill/>
            <a:ln>
              <a:noFill/>
            </a:ln>
          </p:spPr>
          <p:txBody>
            <a:bodyPr anchorCtr="0" anchor="ctr" bIns="83000" lIns="83000" spcFirstLastPara="1" rIns="83000" wrap="square" tIns="83000">
              <a:noAutofit/>
            </a:bodyPr>
            <a:lstStyle/>
            <a:p>
              <a:pPr indent="0" lvl="0" marL="114300" rtl="0" algn="l">
                <a:lnSpc>
                  <a:spcPct val="70000"/>
                </a:lnSpc>
                <a:spcBef>
                  <a:spcPts val="1100"/>
                </a:spcBef>
                <a:spcAft>
                  <a:spcPts val="0"/>
                </a:spcAft>
                <a:buClr>
                  <a:srgbClr val="000000"/>
                </a:buClr>
                <a:buSzPts val="1200"/>
                <a:buFont typeface="Arial"/>
                <a:buNone/>
              </a:pPr>
              <a:r>
                <a:rPr lang="en-US" sz="2100">
                  <a:solidFill>
                    <a:schemeClr val="dk1"/>
                  </a:solidFill>
                  <a:latin typeface="Lexend"/>
                  <a:ea typeface="Lexend"/>
                  <a:cs typeface="Lexend"/>
                  <a:sym typeface="Lexend"/>
                </a:rPr>
                <a:t>Finding Treasure</a:t>
              </a:r>
              <a:endParaRPr sz="2100">
                <a:latin typeface="Lexend"/>
                <a:ea typeface="Lexend"/>
                <a:cs typeface="Lexend"/>
                <a:sym typeface="Lexen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01" name="Shape 401"/>
        <p:cNvGrpSpPr/>
        <p:nvPr/>
      </p:nvGrpSpPr>
      <p:grpSpPr>
        <a:xfrm>
          <a:off x="0" y="0"/>
          <a:ext cx="0" cy="0"/>
          <a:chOff x="0" y="0"/>
          <a:chExt cx="0" cy="0"/>
        </a:xfrm>
      </p:grpSpPr>
      <p:sp>
        <p:nvSpPr>
          <p:cNvPr id="402" name="Google Shape;402;p15"/>
          <p:cNvSpPr txBox="1"/>
          <p:nvPr/>
        </p:nvSpPr>
        <p:spPr>
          <a:xfrm>
            <a:off x="3048000" y="6245312"/>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exend Light"/>
                <a:ea typeface="Lexend Light"/>
                <a:cs typeface="Lexend Light"/>
                <a:sym typeface="Lexend Light"/>
              </a:rPr>
              <a:t>Figure 13 &amp; 14: Lighting Replacement Calculator, Lighting Upgrade Case Study</a:t>
            </a:r>
            <a:endParaRPr>
              <a:latin typeface="Lexend Light"/>
              <a:ea typeface="Lexend Light"/>
              <a:cs typeface="Lexend Light"/>
              <a:sym typeface="Lexend Light"/>
            </a:endParaRPr>
          </a:p>
        </p:txBody>
      </p:sp>
      <p:grpSp>
        <p:nvGrpSpPr>
          <p:cNvPr id="403" name="Google Shape;403;p15"/>
          <p:cNvGrpSpPr/>
          <p:nvPr/>
        </p:nvGrpSpPr>
        <p:grpSpPr>
          <a:xfrm>
            <a:off x="685822" y="758952"/>
            <a:ext cx="10973077" cy="5486343"/>
            <a:chOff x="1140864" y="76741"/>
            <a:chExt cx="7786742" cy="4857750"/>
          </a:xfrm>
        </p:grpSpPr>
        <p:pic>
          <p:nvPicPr>
            <p:cNvPr descr="A screenshot of a computer&#10;&#10;Description automatically generated" id="404" name="Google Shape;404;p15"/>
            <p:cNvPicPr preferRelativeResize="0"/>
            <p:nvPr/>
          </p:nvPicPr>
          <p:blipFill rotWithShape="1">
            <a:blip r:embed="rId3">
              <a:alphaModFix/>
            </a:blip>
            <a:srcRect b="0" l="0" r="0" t="0"/>
            <a:stretch/>
          </p:blipFill>
          <p:spPr>
            <a:xfrm>
              <a:off x="1155205" y="76741"/>
              <a:ext cx="7772400" cy="4857750"/>
            </a:xfrm>
            <a:prstGeom prst="rect">
              <a:avLst/>
            </a:prstGeom>
            <a:noFill/>
            <a:ln cap="flat" cmpd="sng" w="9525">
              <a:solidFill>
                <a:schemeClr val="dk1"/>
              </a:solidFill>
              <a:prstDash val="solid"/>
              <a:round/>
              <a:headEnd len="sm" w="sm" type="none"/>
              <a:tailEnd len="sm" w="sm" type="none"/>
            </a:ln>
          </p:spPr>
        </p:pic>
        <p:sp>
          <p:nvSpPr>
            <p:cNvPr id="405" name="Google Shape;405;p15"/>
            <p:cNvSpPr/>
            <p:nvPr/>
          </p:nvSpPr>
          <p:spPr>
            <a:xfrm>
              <a:off x="4777488" y="187460"/>
              <a:ext cx="724200" cy="1767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6" name="Google Shape;406;p15"/>
            <p:cNvSpPr/>
            <p:nvPr/>
          </p:nvSpPr>
          <p:spPr>
            <a:xfrm>
              <a:off x="1140864" y="826527"/>
              <a:ext cx="2521902" cy="2645697"/>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7" name="Google Shape;407;p15"/>
            <p:cNvSpPr/>
            <p:nvPr/>
          </p:nvSpPr>
          <p:spPr>
            <a:xfrm>
              <a:off x="3728293" y="826527"/>
              <a:ext cx="2545371" cy="2645697"/>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8" name="Google Shape;408;p15"/>
            <p:cNvSpPr/>
            <p:nvPr/>
          </p:nvSpPr>
          <p:spPr>
            <a:xfrm>
              <a:off x="6356867" y="826150"/>
              <a:ext cx="2570739" cy="2958586"/>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pic>
        <p:nvPicPr>
          <p:cNvPr id="409" name="Google Shape;409;p15"/>
          <p:cNvPicPr preferRelativeResize="0"/>
          <p:nvPr/>
        </p:nvPicPr>
        <p:blipFill rotWithShape="1">
          <a:blip r:embed="rId4">
            <a:alphaModFix/>
          </a:blip>
          <a:srcRect b="0" l="0" r="0" t="0"/>
          <a:stretch/>
        </p:blipFill>
        <p:spPr>
          <a:xfrm>
            <a:off x="758647" y="4683352"/>
            <a:ext cx="7177257" cy="1399449"/>
          </a:xfrm>
          <a:prstGeom prst="rect">
            <a:avLst/>
          </a:prstGeom>
          <a:noFill/>
          <a:ln cap="flat" cmpd="sng" w="9525">
            <a:solidFill>
              <a:schemeClr val="dk1"/>
            </a:solidFill>
            <a:prstDash val="solid"/>
            <a:round/>
            <a:headEnd len="sm" w="sm" type="none"/>
            <a:tailEnd len="sm" w="sm" type="none"/>
          </a:ln>
        </p:spPr>
      </p:pic>
      <p:sp>
        <p:nvSpPr>
          <p:cNvPr id="410" name="Google Shape;410;p15"/>
          <p:cNvSpPr/>
          <p:nvPr/>
        </p:nvSpPr>
        <p:spPr>
          <a:xfrm>
            <a:off x="10857808" y="1240556"/>
            <a:ext cx="378000" cy="2733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411" name="Google Shape;411;p15"/>
          <p:cNvGrpSpPr/>
          <p:nvPr/>
        </p:nvGrpSpPr>
        <p:grpSpPr>
          <a:xfrm>
            <a:off x="4806021" y="68165"/>
            <a:ext cx="1069650" cy="463961"/>
            <a:chOff x="8220989" y="184578"/>
            <a:chExt cx="3923882" cy="1701984"/>
          </a:xfrm>
        </p:grpSpPr>
        <p:pic>
          <p:nvPicPr>
            <p:cNvPr descr="A yellow lightning bolt symbol&#10;&#10;Description automatically generated" id="412" name="Google Shape;412;p15"/>
            <p:cNvPicPr preferRelativeResize="0"/>
            <p:nvPr/>
          </p:nvPicPr>
          <p:blipFill rotWithShape="1">
            <a:blip r:embed="rId5">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413" name="Google Shape;413;p15"/>
            <p:cNvPicPr preferRelativeResize="0"/>
            <p:nvPr/>
          </p:nvPicPr>
          <p:blipFill rotWithShape="1">
            <a:blip r:embed="rId6">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414" name="Google Shape;414;p15"/>
            <p:cNvPicPr preferRelativeResize="0"/>
            <p:nvPr/>
          </p:nvPicPr>
          <p:blipFill rotWithShape="1">
            <a:blip r:embed="rId7">
              <a:alphaModFix/>
            </a:blip>
            <a:srcRect b="0" l="0" r="0" t="0"/>
            <a:stretch/>
          </p:blipFill>
          <p:spPr>
            <a:xfrm>
              <a:off x="10912971" y="197462"/>
              <a:ext cx="1231900" cy="1651000"/>
            </a:xfrm>
            <a:prstGeom prst="rect">
              <a:avLst/>
            </a:prstGeom>
            <a:noFill/>
            <a:ln>
              <a:noFill/>
            </a:ln>
          </p:spPr>
        </p:pic>
      </p:grpSp>
      <p:sp>
        <p:nvSpPr>
          <p:cNvPr id="415" name="Google Shape;415;p15"/>
          <p:cNvSpPr txBox="1"/>
          <p:nvPr/>
        </p:nvSpPr>
        <p:spPr>
          <a:xfrm>
            <a:off x="195900" y="0"/>
            <a:ext cx="45072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Lighting Upgrade</a:t>
            </a:r>
            <a:endParaRPr sz="4000">
              <a:latin typeface="Lexend"/>
              <a:ea typeface="Lexend"/>
              <a:cs typeface="Lexend"/>
              <a:sym typeface="Lexe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19" name="Shape 419"/>
        <p:cNvGrpSpPr/>
        <p:nvPr/>
      </p:nvGrpSpPr>
      <p:grpSpPr>
        <a:xfrm>
          <a:off x="0" y="0"/>
          <a:ext cx="0" cy="0"/>
          <a:chOff x="0" y="0"/>
          <a:chExt cx="0" cy="0"/>
        </a:xfrm>
      </p:grpSpPr>
      <p:pic>
        <p:nvPicPr>
          <p:cNvPr descr="A screenshot of a computer screen&#10;&#10;Description automatically generated" id="420" name="Google Shape;420;p16"/>
          <p:cNvPicPr preferRelativeResize="0"/>
          <p:nvPr/>
        </p:nvPicPr>
        <p:blipFill rotWithShape="1">
          <a:blip r:embed="rId3">
            <a:alphaModFix/>
          </a:blip>
          <a:srcRect b="0" l="0" r="0" t="0"/>
          <a:stretch/>
        </p:blipFill>
        <p:spPr>
          <a:xfrm>
            <a:off x="524364" y="2015566"/>
            <a:ext cx="5030902" cy="2540859"/>
          </a:xfrm>
          <a:prstGeom prst="rect">
            <a:avLst/>
          </a:prstGeom>
          <a:noFill/>
          <a:ln cap="flat" cmpd="sng" w="9525">
            <a:solidFill>
              <a:schemeClr val="dk1"/>
            </a:solidFill>
            <a:prstDash val="solid"/>
            <a:round/>
            <a:headEnd len="sm" w="sm" type="none"/>
            <a:tailEnd len="sm" w="sm" type="none"/>
          </a:ln>
        </p:spPr>
      </p:pic>
      <p:sp>
        <p:nvSpPr>
          <p:cNvPr id="421" name="Google Shape;421;p16"/>
          <p:cNvSpPr/>
          <p:nvPr/>
        </p:nvSpPr>
        <p:spPr>
          <a:xfrm>
            <a:off x="5726495" y="3230546"/>
            <a:ext cx="549000" cy="396900"/>
          </a:xfrm>
          <a:prstGeom prst="rightArrow">
            <a:avLst>
              <a:gd fmla="val 50000" name="adj1"/>
              <a:gd fmla="val 50000" name="adj2"/>
            </a:avLst>
          </a:prstGeom>
          <a:solidFill>
            <a:srgbClr val="FF0000"/>
          </a:solidFill>
          <a:ln cap="rnd"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2" name="Google Shape;422;p16"/>
          <p:cNvSpPr txBox="1"/>
          <p:nvPr/>
        </p:nvSpPr>
        <p:spPr>
          <a:xfrm>
            <a:off x="2422402" y="6257692"/>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exend Light"/>
                <a:ea typeface="Lexend Light"/>
                <a:cs typeface="Lexend Light"/>
                <a:sym typeface="Lexend Light"/>
              </a:rPr>
              <a:t>Figure 16 &amp; 17: Lighting Replacement Calculator Opportunity Sheet</a:t>
            </a:r>
            <a:endParaRPr>
              <a:latin typeface="Lexend Light"/>
              <a:ea typeface="Lexend Light"/>
              <a:cs typeface="Lexend Light"/>
              <a:sym typeface="Lexend Light"/>
            </a:endParaRPr>
          </a:p>
        </p:txBody>
      </p:sp>
      <p:pic>
        <p:nvPicPr>
          <p:cNvPr descr="A screenshot of a computer&#10;&#10;Description automatically generated" id="423" name="Google Shape;423;p16"/>
          <p:cNvPicPr preferRelativeResize="0"/>
          <p:nvPr/>
        </p:nvPicPr>
        <p:blipFill rotWithShape="1">
          <a:blip r:embed="rId4">
            <a:alphaModFix/>
          </a:blip>
          <a:srcRect b="0" l="0" r="0" t="0"/>
          <a:stretch/>
        </p:blipFill>
        <p:spPr>
          <a:xfrm>
            <a:off x="6535329" y="654475"/>
            <a:ext cx="3660323" cy="5549049"/>
          </a:xfrm>
          <a:prstGeom prst="rect">
            <a:avLst/>
          </a:prstGeom>
          <a:noFill/>
          <a:ln cap="flat" cmpd="sng" w="9525">
            <a:solidFill>
              <a:schemeClr val="dk1"/>
            </a:solidFill>
            <a:prstDash val="solid"/>
            <a:round/>
            <a:headEnd len="sm" w="sm" type="none"/>
            <a:tailEnd len="sm" w="sm" type="none"/>
          </a:ln>
        </p:spPr>
      </p:pic>
      <p:grpSp>
        <p:nvGrpSpPr>
          <p:cNvPr id="424" name="Google Shape;424;p16"/>
          <p:cNvGrpSpPr/>
          <p:nvPr/>
        </p:nvGrpSpPr>
        <p:grpSpPr>
          <a:xfrm>
            <a:off x="4935571" y="68165"/>
            <a:ext cx="1069650" cy="463961"/>
            <a:chOff x="8220989" y="184578"/>
            <a:chExt cx="3923882" cy="1701984"/>
          </a:xfrm>
        </p:grpSpPr>
        <p:pic>
          <p:nvPicPr>
            <p:cNvPr descr="A yellow lightning bolt symbol&#10;&#10;Description automatically generated" id="425" name="Google Shape;425;p16"/>
            <p:cNvPicPr preferRelativeResize="0"/>
            <p:nvPr/>
          </p:nvPicPr>
          <p:blipFill rotWithShape="1">
            <a:blip r:embed="rId5">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426" name="Google Shape;426;p16"/>
            <p:cNvPicPr preferRelativeResize="0"/>
            <p:nvPr/>
          </p:nvPicPr>
          <p:blipFill rotWithShape="1">
            <a:blip r:embed="rId6">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427" name="Google Shape;427;p16"/>
            <p:cNvPicPr preferRelativeResize="0"/>
            <p:nvPr/>
          </p:nvPicPr>
          <p:blipFill rotWithShape="1">
            <a:blip r:embed="rId7">
              <a:alphaModFix/>
            </a:blip>
            <a:srcRect b="0" l="0" r="0" t="0"/>
            <a:stretch/>
          </p:blipFill>
          <p:spPr>
            <a:xfrm>
              <a:off x="10912971" y="197462"/>
              <a:ext cx="1231900" cy="1651000"/>
            </a:xfrm>
            <a:prstGeom prst="rect">
              <a:avLst/>
            </a:prstGeom>
            <a:noFill/>
            <a:ln>
              <a:noFill/>
            </a:ln>
          </p:spPr>
        </p:pic>
      </p:grpSp>
      <p:sp>
        <p:nvSpPr>
          <p:cNvPr id="428" name="Google Shape;428;p16"/>
          <p:cNvSpPr txBox="1"/>
          <p:nvPr/>
        </p:nvSpPr>
        <p:spPr>
          <a:xfrm>
            <a:off x="195900" y="0"/>
            <a:ext cx="71640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Opportunity Sheet</a:t>
            </a:r>
            <a:endParaRPr sz="4000">
              <a:latin typeface="Lexend"/>
              <a:ea typeface="Lexend"/>
              <a:cs typeface="Lexend"/>
              <a:sym typeface="Lexe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g31aaa45122b_0_428"/>
          <p:cNvSpPr txBox="1"/>
          <p:nvPr>
            <p:ph type="title"/>
          </p:nvPr>
        </p:nvSpPr>
        <p:spPr>
          <a:xfrm>
            <a:off x="260737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Motors</a:t>
            </a:r>
            <a:endParaRPr sz="4000">
              <a:latin typeface="Lexend"/>
              <a:ea typeface="Lexend"/>
              <a:cs typeface="Lexend"/>
              <a:sym typeface="Lexend"/>
            </a:endParaRPr>
          </a:p>
        </p:txBody>
      </p:sp>
      <p:sp>
        <p:nvSpPr>
          <p:cNvPr id="435" name="Google Shape;435;g31aaa45122b_0_428"/>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39" name="Shape 439"/>
        <p:cNvGrpSpPr/>
        <p:nvPr/>
      </p:nvGrpSpPr>
      <p:grpSpPr>
        <a:xfrm>
          <a:off x="0" y="0"/>
          <a:ext cx="0" cy="0"/>
          <a:chOff x="0" y="0"/>
          <a:chExt cx="0" cy="0"/>
        </a:xfrm>
      </p:grpSpPr>
      <p:sp>
        <p:nvSpPr>
          <p:cNvPr id="440" name="Google Shape;440;p17"/>
          <p:cNvSpPr txBox="1"/>
          <p:nvPr/>
        </p:nvSpPr>
        <p:spPr>
          <a:xfrm>
            <a:off x="510153" y="1576500"/>
            <a:ext cx="11171700" cy="1605900"/>
          </a:xfrm>
          <a:prstGeom prst="rect">
            <a:avLst/>
          </a:prstGeom>
          <a:noFill/>
          <a:ln>
            <a:noFill/>
          </a:ln>
        </p:spPr>
        <p:txBody>
          <a:bodyPr anchorCtr="0" anchor="t" bIns="45700" lIns="91425" spcFirstLastPara="1" rIns="91425" wrap="square" tIns="45700">
            <a:spAutoFit/>
          </a:bodyPr>
          <a:lstStyle/>
          <a:p>
            <a:pPr indent="-342900" lvl="1" marL="342900" marR="0" rtl="0" algn="l">
              <a:spcBef>
                <a:spcPts val="0"/>
              </a:spcBef>
              <a:spcAft>
                <a:spcPts val="0"/>
              </a:spcAft>
              <a:buClr>
                <a:schemeClr val="dk1"/>
              </a:buClr>
              <a:buSzPts val="1800"/>
              <a:buFont typeface="Noto Sans Symbols"/>
              <a:buChar char="🠶"/>
            </a:pPr>
            <a:r>
              <a:rPr i="0" lang="en-US" sz="1800" u="none" cap="none" strike="noStrike">
                <a:solidFill>
                  <a:schemeClr val="dk1"/>
                </a:solidFill>
                <a:latin typeface="Lexend Light"/>
                <a:ea typeface="Lexend Light"/>
                <a:cs typeface="Lexend Light"/>
                <a:sym typeface="Lexend Light"/>
              </a:rPr>
              <a:t>According to the U.S. Environmental Protection Agency (EPA), replacing older, inefficient motors with high-efficiency models can result in energy savings of up to 30%, translating to substantial cost savings and reduced greenhouse gas emissions over the lifespan of the equipment. </a:t>
            </a:r>
            <a:r>
              <a:rPr baseline="30000" i="0" lang="en-US" sz="1800" u="none" cap="none" strike="noStrike">
                <a:solidFill>
                  <a:schemeClr val="dk1"/>
                </a:solidFill>
                <a:latin typeface="Lexend Light"/>
                <a:ea typeface="Lexend Light"/>
                <a:cs typeface="Lexend Light"/>
                <a:sym typeface="Lexend Light"/>
              </a:rPr>
              <a:t>1</a:t>
            </a:r>
            <a:r>
              <a:rPr i="0" lang="en-US" sz="1800" u="none" cap="none" strike="noStrike">
                <a:solidFill>
                  <a:schemeClr val="dk1"/>
                </a:solidFill>
                <a:latin typeface="Lexend Light"/>
                <a:ea typeface="Lexend Light"/>
                <a:cs typeface="Lexend Light"/>
                <a:sym typeface="Lexend Light"/>
              </a:rPr>
              <a:t> </a:t>
            </a:r>
            <a:endParaRPr>
              <a:solidFill>
                <a:schemeClr val="dk1"/>
              </a:solidFill>
              <a:latin typeface="Lexend Light"/>
              <a:ea typeface="Lexend Light"/>
              <a:cs typeface="Lexend Light"/>
              <a:sym typeface="Lexend Light"/>
            </a:endParaRPr>
          </a:p>
          <a:p>
            <a:pPr indent="-342900" lvl="1" marL="342900" marR="0" rtl="0" algn="l">
              <a:spcBef>
                <a:spcPts val="100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Upgrading motor drives allows for better control and optimization of motor performance while improving overall system reliability and performance.</a:t>
            </a:r>
            <a:endParaRPr>
              <a:solidFill>
                <a:schemeClr val="dk1"/>
              </a:solidFill>
              <a:latin typeface="Lexend Light"/>
              <a:ea typeface="Lexend Light"/>
              <a:cs typeface="Lexend Light"/>
              <a:sym typeface="Lexend Light"/>
            </a:endParaRPr>
          </a:p>
        </p:txBody>
      </p:sp>
      <p:pic>
        <p:nvPicPr>
          <p:cNvPr descr="A screenshot of a computer&#10;&#10;Description automatically generated" id="441" name="Google Shape;441;p17"/>
          <p:cNvPicPr preferRelativeResize="0"/>
          <p:nvPr/>
        </p:nvPicPr>
        <p:blipFill rotWithShape="1">
          <a:blip r:embed="rId3">
            <a:alphaModFix/>
          </a:blip>
          <a:srcRect b="0" l="0" r="0" t="0"/>
          <a:stretch/>
        </p:blipFill>
        <p:spPr>
          <a:xfrm>
            <a:off x="3231958" y="4021717"/>
            <a:ext cx="2286000" cy="1828800"/>
          </a:xfrm>
          <a:prstGeom prst="rect">
            <a:avLst/>
          </a:prstGeom>
          <a:noFill/>
          <a:ln cap="flat" cmpd="sng" w="9525">
            <a:solidFill>
              <a:schemeClr val="dk1"/>
            </a:solidFill>
            <a:prstDash val="solid"/>
            <a:round/>
            <a:headEnd len="sm" w="sm" type="none"/>
            <a:tailEnd len="sm" w="sm" type="none"/>
          </a:ln>
        </p:spPr>
      </p:pic>
      <p:pic>
        <p:nvPicPr>
          <p:cNvPr descr="A screenshot of a phone&#10;&#10;Description automatically generated" id="442" name="Google Shape;442;p17"/>
          <p:cNvPicPr preferRelativeResize="0"/>
          <p:nvPr/>
        </p:nvPicPr>
        <p:blipFill rotWithShape="1">
          <a:blip r:embed="rId4">
            <a:alphaModFix/>
          </a:blip>
          <a:srcRect b="32611" l="5924" r="5198" t="2334"/>
          <a:stretch/>
        </p:blipFill>
        <p:spPr>
          <a:xfrm>
            <a:off x="6300776" y="4021719"/>
            <a:ext cx="2286000" cy="1828800"/>
          </a:xfrm>
          <a:prstGeom prst="rect">
            <a:avLst/>
          </a:prstGeom>
          <a:noFill/>
          <a:ln cap="flat" cmpd="sng" w="9525">
            <a:solidFill>
              <a:schemeClr val="dk1"/>
            </a:solidFill>
            <a:prstDash val="solid"/>
            <a:round/>
            <a:headEnd len="sm" w="sm" type="none"/>
            <a:tailEnd len="sm" w="sm" type="none"/>
          </a:ln>
        </p:spPr>
      </p:pic>
      <p:sp>
        <p:nvSpPr>
          <p:cNvPr id="443" name="Google Shape;443;p17"/>
          <p:cNvSpPr txBox="1"/>
          <p:nvPr>
            <p:ph idx="11" type="ftr"/>
          </p:nvPr>
        </p:nvSpPr>
        <p:spPr>
          <a:xfrm>
            <a:off x="195900" y="6188925"/>
            <a:ext cx="11995800" cy="292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latin typeface="Lexend ExtraLight"/>
                <a:ea typeface="Lexend ExtraLight"/>
                <a:cs typeface="Lexend ExtraLight"/>
                <a:sym typeface="Lexend ExtraLight"/>
              </a:rPr>
              <a:t>1 U.S. Department of Energy (DOE). Energy Efficiency. Retrieved from https://www.energy.gov/eere/buildings/energy-efficiency</a:t>
            </a:r>
            <a:endParaRPr i="1">
              <a:latin typeface="Lexend ExtraLight"/>
              <a:ea typeface="Lexend ExtraLight"/>
              <a:cs typeface="Lexend ExtraLight"/>
              <a:sym typeface="Lexend ExtraLight"/>
            </a:endParaRPr>
          </a:p>
        </p:txBody>
      </p:sp>
      <p:sp>
        <p:nvSpPr>
          <p:cNvPr id="444" name="Google Shape;444;p17"/>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45" name="Google Shape;445;p17"/>
          <p:cNvSpPr txBox="1"/>
          <p:nvPr/>
        </p:nvSpPr>
        <p:spPr>
          <a:xfrm>
            <a:off x="195900" y="0"/>
            <a:ext cx="71640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Improving Motors</a:t>
            </a:r>
            <a:endParaRPr sz="4000">
              <a:latin typeface="Lexend"/>
              <a:ea typeface="Lexend"/>
              <a:cs typeface="Lexend"/>
              <a:sym typeface="Lexend"/>
            </a:endParaRPr>
          </a:p>
        </p:txBody>
      </p:sp>
      <p:grpSp>
        <p:nvGrpSpPr>
          <p:cNvPr id="446" name="Google Shape;446;p17"/>
          <p:cNvGrpSpPr/>
          <p:nvPr/>
        </p:nvGrpSpPr>
        <p:grpSpPr>
          <a:xfrm>
            <a:off x="4806021" y="68165"/>
            <a:ext cx="1069650" cy="463961"/>
            <a:chOff x="8220989" y="184578"/>
            <a:chExt cx="3923882" cy="1701984"/>
          </a:xfrm>
        </p:grpSpPr>
        <p:pic>
          <p:nvPicPr>
            <p:cNvPr descr="A yellow lightning bolt symbol&#10;&#10;Description automatically generated" id="447" name="Google Shape;447;p17"/>
            <p:cNvPicPr preferRelativeResize="0"/>
            <p:nvPr/>
          </p:nvPicPr>
          <p:blipFill rotWithShape="1">
            <a:blip r:embed="rId5">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448" name="Google Shape;448;p17"/>
            <p:cNvPicPr preferRelativeResize="0"/>
            <p:nvPr/>
          </p:nvPicPr>
          <p:blipFill rotWithShape="1">
            <a:blip r:embed="rId6">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449" name="Google Shape;449;p17"/>
            <p:cNvPicPr preferRelativeResize="0"/>
            <p:nvPr/>
          </p:nvPicPr>
          <p:blipFill rotWithShape="1">
            <a:blip r:embed="rId7">
              <a:alphaModFix/>
            </a:blip>
            <a:srcRect b="0" l="0" r="0" t="0"/>
            <a:stretch/>
          </p:blipFill>
          <p:spPr>
            <a:xfrm>
              <a:off x="10912971" y="197462"/>
              <a:ext cx="1231900" cy="165100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53" name="Shape 453"/>
        <p:cNvGrpSpPr/>
        <p:nvPr/>
      </p:nvGrpSpPr>
      <p:grpSpPr>
        <a:xfrm>
          <a:off x="0" y="0"/>
          <a:ext cx="0" cy="0"/>
          <a:chOff x="0" y="0"/>
          <a:chExt cx="0" cy="0"/>
        </a:xfrm>
      </p:grpSpPr>
      <p:sp>
        <p:nvSpPr>
          <p:cNvPr id="454" name="Google Shape;454;p18"/>
          <p:cNvSpPr txBox="1"/>
          <p:nvPr/>
        </p:nvSpPr>
        <p:spPr>
          <a:xfrm>
            <a:off x="3048000" y="6245362"/>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exend Light"/>
                <a:ea typeface="Lexend Light"/>
                <a:cs typeface="Lexend Light"/>
                <a:sym typeface="Lexend Light"/>
              </a:rPr>
              <a:t>Figure 18: Replace Existing Motor Calculator</a:t>
            </a:r>
            <a:endParaRPr>
              <a:latin typeface="Lexend Light"/>
              <a:ea typeface="Lexend Light"/>
              <a:cs typeface="Lexend Light"/>
              <a:sym typeface="Lexend Light"/>
            </a:endParaRPr>
          </a:p>
        </p:txBody>
      </p:sp>
      <p:pic>
        <p:nvPicPr>
          <p:cNvPr descr="A screenshot of a computer&#10;&#10;Description automatically generated" id="455" name="Google Shape;455;p18"/>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456" name="Google Shape;456;p18"/>
          <p:cNvSpPr/>
          <p:nvPr/>
        </p:nvSpPr>
        <p:spPr>
          <a:xfrm>
            <a:off x="5057250" y="851275"/>
            <a:ext cx="866100" cy="238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7" name="Google Shape;457;p18"/>
          <p:cNvSpPr txBox="1"/>
          <p:nvPr/>
        </p:nvSpPr>
        <p:spPr>
          <a:xfrm>
            <a:off x="206625" y="0"/>
            <a:ext cx="99924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Finding Treasure- Replacing </a:t>
            </a:r>
            <a:r>
              <a:rPr lang="en-US" sz="3600" u="sng">
                <a:latin typeface="Lexend"/>
                <a:ea typeface="Lexend"/>
                <a:cs typeface="Lexend"/>
                <a:sym typeface="Lexend"/>
              </a:rPr>
              <a:t>Existing Motors</a:t>
            </a:r>
            <a:endParaRPr sz="3600">
              <a:latin typeface="Lexend"/>
              <a:ea typeface="Lexend"/>
              <a:cs typeface="Lexend"/>
              <a:sym typeface="Lexend"/>
            </a:endParaRPr>
          </a:p>
        </p:txBody>
      </p:sp>
      <p:grpSp>
        <p:nvGrpSpPr>
          <p:cNvPr id="458" name="Google Shape;458;p18"/>
          <p:cNvGrpSpPr/>
          <p:nvPr/>
        </p:nvGrpSpPr>
        <p:grpSpPr>
          <a:xfrm>
            <a:off x="728096" y="1198040"/>
            <a:ext cx="1069650" cy="463961"/>
            <a:chOff x="8220989" y="184578"/>
            <a:chExt cx="3923882" cy="1701984"/>
          </a:xfrm>
        </p:grpSpPr>
        <p:pic>
          <p:nvPicPr>
            <p:cNvPr descr="A yellow lightning bolt symbol&#10;&#10;Description automatically generated" id="459" name="Google Shape;459;p18"/>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460" name="Google Shape;460;p18"/>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461" name="Google Shape;461;p18"/>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462" name="Google Shape;462;p18"/>
          <p:cNvSpPr/>
          <p:nvPr/>
        </p:nvSpPr>
        <p:spPr>
          <a:xfrm>
            <a:off x="3802599" y="3063925"/>
            <a:ext cx="2293500" cy="21213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66" name="Shape 466"/>
        <p:cNvGrpSpPr/>
        <p:nvPr/>
      </p:nvGrpSpPr>
      <p:grpSpPr>
        <a:xfrm>
          <a:off x="0" y="0"/>
          <a:ext cx="0" cy="0"/>
          <a:chOff x="0" y="0"/>
          <a:chExt cx="0" cy="0"/>
        </a:xfrm>
      </p:grpSpPr>
      <p:sp>
        <p:nvSpPr>
          <p:cNvPr id="467" name="Google Shape;467;p19"/>
          <p:cNvSpPr txBox="1"/>
          <p:nvPr/>
        </p:nvSpPr>
        <p:spPr>
          <a:xfrm>
            <a:off x="4229099" y="6245350"/>
            <a:ext cx="37338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19: Replacing Existing Motor Calculator</a:t>
            </a:r>
            <a:endParaRPr/>
          </a:p>
        </p:txBody>
      </p:sp>
      <p:pic>
        <p:nvPicPr>
          <p:cNvPr descr="A screenshot of a computer&#10;&#10;Description automatically generated" id="468" name="Google Shape;468;p19"/>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469" name="Google Shape;469;p19"/>
          <p:cNvSpPr/>
          <p:nvPr/>
        </p:nvSpPr>
        <p:spPr>
          <a:xfrm>
            <a:off x="685799" y="1588320"/>
            <a:ext cx="5473500" cy="1993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0" name="Google Shape;470;p19"/>
          <p:cNvSpPr/>
          <p:nvPr/>
        </p:nvSpPr>
        <p:spPr>
          <a:xfrm>
            <a:off x="6199974" y="1588325"/>
            <a:ext cx="5361300" cy="2839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1" name="Google Shape;471;p19"/>
          <p:cNvSpPr/>
          <p:nvPr/>
        </p:nvSpPr>
        <p:spPr>
          <a:xfrm>
            <a:off x="10894427" y="1224792"/>
            <a:ext cx="325200" cy="281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2" name="Google Shape;472;p19"/>
          <p:cNvSpPr txBox="1"/>
          <p:nvPr/>
        </p:nvSpPr>
        <p:spPr>
          <a:xfrm>
            <a:off x="206625" y="0"/>
            <a:ext cx="99924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Replacing Existing Motor Example</a:t>
            </a:r>
            <a:endParaRPr sz="3600">
              <a:latin typeface="Lexend"/>
              <a:ea typeface="Lexend"/>
              <a:cs typeface="Lexend"/>
              <a:sym typeface="Lexend"/>
            </a:endParaRPr>
          </a:p>
        </p:txBody>
      </p:sp>
      <p:sp>
        <p:nvSpPr>
          <p:cNvPr id="473" name="Google Shape;473;p19"/>
          <p:cNvSpPr/>
          <p:nvPr/>
        </p:nvSpPr>
        <p:spPr>
          <a:xfrm>
            <a:off x="5057250" y="851275"/>
            <a:ext cx="866100" cy="238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8" name="Shape 478"/>
        <p:cNvGrpSpPr/>
        <p:nvPr/>
      </p:nvGrpSpPr>
      <p:grpSpPr>
        <a:xfrm>
          <a:off x="0" y="0"/>
          <a:ext cx="0" cy="0"/>
          <a:chOff x="0" y="0"/>
          <a:chExt cx="0" cy="0"/>
        </a:xfrm>
      </p:grpSpPr>
      <p:sp>
        <p:nvSpPr>
          <p:cNvPr id="479" name="Google Shape;479;g31aaa45122b_0_434"/>
          <p:cNvSpPr txBox="1"/>
          <p:nvPr>
            <p:ph type="title"/>
          </p:nvPr>
        </p:nvSpPr>
        <p:spPr>
          <a:xfrm>
            <a:off x="260737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Heat Loss</a:t>
            </a:r>
            <a:endParaRPr sz="4000">
              <a:latin typeface="Lexend"/>
              <a:ea typeface="Lexend"/>
              <a:cs typeface="Lexend"/>
              <a:sym typeface="Lexend"/>
            </a:endParaRPr>
          </a:p>
        </p:txBody>
      </p:sp>
      <p:sp>
        <p:nvSpPr>
          <p:cNvPr id="480" name="Google Shape;480;g31aaa45122b_0_434"/>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84" name="Shape 484"/>
        <p:cNvGrpSpPr/>
        <p:nvPr/>
      </p:nvGrpSpPr>
      <p:grpSpPr>
        <a:xfrm>
          <a:off x="0" y="0"/>
          <a:ext cx="0" cy="0"/>
          <a:chOff x="0" y="0"/>
          <a:chExt cx="0" cy="0"/>
        </a:xfrm>
      </p:grpSpPr>
      <p:sp>
        <p:nvSpPr>
          <p:cNvPr id="485" name="Google Shape;485;p20"/>
          <p:cNvSpPr txBox="1"/>
          <p:nvPr/>
        </p:nvSpPr>
        <p:spPr>
          <a:xfrm>
            <a:off x="289498" y="961175"/>
            <a:ext cx="11613000" cy="2970600"/>
          </a:xfrm>
          <a:prstGeom prst="rect">
            <a:avLst/>
          </a:prstGeom>
          <a:noFill/>
          <a:ln>
            <a:noFill/>
          </a:ln>
        </p:spPr>
        <p:txBody>
          <a:bodyPr anchorCtr="0" anchor="t" bIns="45700" lIns="91425" spcFirstLastPara="1" rIns="91425" wrap="square" tIns="45700">
            <a:spAutoFit/>
          </a:bodyPr>
          <a:lstStyle/>
          <a:p>
            <a:pPr indent="-342900" lvl="1" marL="342900" marR="0" rtl="0" algn="l">
              <a:spcBef>
                <a:spcPts val="0"/>
              </a:spcBef>
              <a:spcAft>
                <a:spcPts val="0"/>
              </a:spcAft>
              <a:buClr>
                <a:schemeClr val="dk1"/>
              </a:buClr>
              <a:buSzPts val="1800"/>
              <a:buFont typeface="Noto Sans Symbols"/>
              <a:buChar char="🠶"/>
            </a:pPr>
            <a:r>
              <a:rPr i="0" lang="en-US" sz="1800" u="none" cap="none" strike="noStrike">
                <a:solidFill>
                  <a:schemeClr val="dk1"/>
                </a:solidFill>
                <a:latin typeface="Lexend Light"/>
                <a:ea typeface="Lexend Light"/>
                <a:cs typeface="Lexend Light"/>
                <a:sym typeface="Lexend Light"/>
              </a:rPr>
              <a:t>According to the U.S. Department of Energy, reducing heat loss through insulation can lead to electricity savings of up to 30% and natural gas savings of up to 20%. </a:t>
            </a:r>
            <a:r>
              <a:rPr baseline="30000" i="0" lang="en-US" sz="1800" u="none" cap="none" strike="noStrike">
                <a:solidFill>
                  <a:schemeClr val="dk1"/>
                </a:solidFill>
                <a:latin typeface="Lexend Light"/>
                <a:ea typeface="Lexend Light"/>
                <a:cs typeface="Lexend Light"/>
                <a:sym typeface="Lexend Light"/>
              </a:rPr>
              <a:t>2</a:t>
            </a:r>
            <a:endParaRPr>
              <a:solidFill>
                <a:schemeClr val="dk1"/>
              </a:solidFill>
              <a:latin typeface="Lexend Light"/>
              <a:ea typeface="Lexend Light"/>
              <a:cs typeface="Lexend Light"/>
              <a:sym typeface="Lexend Light"/>
            </a:endParaRPr>
          </a:p>
          <a:p>
            <a:pPr indent="-342900" lvl="1" marL="342900" marR="0" rtl="0" algn="l">
              <a:spcBef>
                <a:spcPts val="100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Pipe insulation helps prevent heat loss during the transportation of hot fluids, reducing energy consumption and improving system efficiency.</a:t>
            </a:r>
            <a:endParaRPr>
              <a:solidFill>
                <a:schemeClr val="dk1"/>
              </a:solidFill>
              <a:latin typeface="Lexend Light"/>
              <a:ea typeface="Lexend Light"/>
              <a:cs typeface="Lexend Light"/>
              <a:sym typeface="Lexend Light"/>
            </a:endParaRPr>
          </a:p>
          <a:p>
            <a:pPr indent="-342900" lvl="1" marL="342900" marR="0" rtl="0" algn="l">
              <a:spcBef>
                <a:spcPts val="100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Tank insulation minimizes heat loss from stored liquids, optimizing thermal performance and reducing the need for continuous heating.</a:t>
            </a:r>
            <a:endParaRPr>
              <a:solidFill>
                <a:schemeClr val="dk1"/>
              </a:solidFill>
              <a:latin typeface="Lexend Light"/>
              <a:ea typeface="Lexend Light"/>
              <a:cs typeface="Lexend Light"/>
              <a:sym typeface="Lexend Light"/>
            </a:endParaRPr>
          </a:p>
          <a:p>
            <a:pPr indent="-342900" lvl="1" marL="342900" marR="0" rtl="0" algn="l">
              <a:spcBef>
                <a:spcPts val="100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Addressing opening and wall losses through proper sealing and insulation helps maintain indoor temperatures and reduces the load on heating and cooling systems.</a:t>
            </a:r>
            <a:endParaRPr>
              <a:solidFill>
                <a:schemeClr val="dk1"/>
              </a:solidFill>
              <a:latin typeface="Lexend Light"/>
              <a:ea typeface="Lexend Light"/>
              <a:cs typeface="Lexend Light"/>
              <a:sym typeface="Lexend Light"/>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Lexend Light"/>
              <a:ea typeface="Lexend Light"/>
              <a:cs typeface="Lexend Light"/>
              <a:sym typeface="Lexend Light"/>
            </a:endParaRPr>
          </a:p>
        </p:txBody>
      </p:sp>
      <p:grpSp>
        <p:nvGrpSpPr>
          <p:cNvPr id="486" name="Google Shape;486;p20"/>
          <p:cNvGrpSpPr/>
          <p:nvPr/>
        </p:nvGrpSpPr>
        <p:grpSpPr>
          <a:xfrm>
            <a:off x="4758357" y="24680"/>
            <a:ext cx="1411420" cy="550932"/>
            <a:chOff x="8220989" y="184578"/>
            <a:chExt cx="3923882" cy="1701984"/>
          </a:xfrm>
        </p:grpSpPr>
        <p:pic>
          <p:nvPicPr>
            <p:cNvPr descr="A yellow lightning bolt symbol&#10;&#10;Description automatically generated" id="487" name="Google Shape;487;p20"/>
            <p:cNvPicPr preferRelativeResize="0"/>
            <p:nvPr/>
          </p:nvPicPr>
          <p:blipFill rotWithShape="1">
            <a:blip r:embed="rId3">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488" name="Google Shape;488;p20"/>
            <p:cNvPicPr preferRelativeResize="0"/>
            <p:nvPr/>
          </p:nvPicPr>
          <p:blipFill rotWithShape="1">
            <a:blip r:embed="rId4">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489" name="Google Shape;489;p20"/>
            <p:cNvPicPr preferRelativeResize="0"/>
            <p:nvPr/>
          </p:nvPicPr>
          <p:blipFill rotWithShape="1">
            <a:blip r:embed="rId5">
              <a:alphaModFix/>
            </a:blip>
            <a:srcRect b="0" l="0" r="0" t="0"/>
            <a:stretch/>
          </p:blipFill>
          <p:spPr>
            <a:xfrm>
              <a:off x="10912971" y="197462"/>
              <a:ext cx="1231900" cy="1651000"/>
            </a:xfrm>
            <a:prstGeom prst="rect">
              <a:avLst/>
            </a:prstGeom>
            <a:noFill/>
            <a:ln>
              <a:noFill/>
            </a:ln>
          </p:spPr>
        </p:pic>
      </p:grpSp>
      <p:pic>
        <p:nvPicPr>
          <p:cNvPr descr="A screenshot of a phone&#10;&#10;Description automatically generated" id="490" name="Google Shape;490;p20"/>
          <p:cNvPicPr preferRelativeResize="0"/>
          <p:nvPr/>
        </p:nvPicPr>
        <p:blipFill rotWithShape="1">
          <a:blip r:embed="rId6">
            <a:alphaModFix/>
          </a:blip>
          <a:srcRect b="39263" l="4842" r="4658" t="1800"/>
          <a:stretch/>
        </p:blipFill>
        <p:spPr>
          <a:xfrm>
            <a:off x="9452824" y="4291461"/>
            <a:ext cx="2286000" cy="1463040"/>
          </a:xfrm>
          <a:prstGeom prst="rect">
            <a:avLst/>
          </a:prstGeom>
          <a:noFill/>
          <a:ln cap="flat" cmpd="sng" w="9525">
            <a:solidFill>
              <a:schemeClr val="dk1"/>
            </a:solidFill>
            <a:prstDash val="solid"/>
            <a:round/>
            <a:headEnd len="sm" w="sm" type="none"/>
            <a:tailEnd len="sm" w="sm" type="none"/>
          </a:ln>
        </p:spPr>
      </p:pic>
      <p:pic>
        <p:nvPicPr>
          <p:cNvPr descr="A screenshot of a cell phone&#10;&#10;Description automatically generated" id="491" name="Google Shape;491;p20"/>
          <p:cNvPicPr preferRelativeResize="0"/>
          <p:nvPr/>
        </p:nvPicPr>
        <p:blipFill rotWithShape="1">
          <a:blip r:embed="rId7">
            <a:alphaModFix/>
          </a:blip>
          <a:srcRect b="36727" l="4546" r="4362" t="2068"/>
          <a:stretch/>
        </p:blipFill>
        <p:spPr>
          <a:xfrm>
            <a:off x="6404349" y="4291456"/>
            <a:ext cx="2286000" cy="1463040"/>
          </a:xfrm>
          <a:prstGeom prst="rect">
            <a:avLst/>
          </a:prstGeom>
          <a:noFill/>
          <a:ln cap="flat" cmpd="sng" w="9525">
            <a:solidFill>
              <a:schemeClr val="dk1"/>
            </a:solidFill>
            <a:prstDash val="solid"/>
            <a:round/>
            <a:headEnd len="sm" w="sm" type="none"/>
            <a:tailEnd len="sm" w="sm" type="none"/>
          </a:ln>
        </p:spPr>
      </p:pic>
      <p:pic>
        <p:nvPicPr>
          <p:cNvPr descr="A screenshot of a phone&#10;&#10;Description automatically generated" id="492" name="Google Shape;492;p20"/>
          <p:cNvPicPr preferRelativeResize="0"/>
          <p:nvPr/>
        </p:nvPicPr>
        <p:blipFill rotWithShape="1">
          <a:blip r:embed="rId8">
            <a:alphaModFix/>
          </a:blip>
          <a:srcRect b="47366" l="4267" r="2972" t="1935"/>
          <a:stretch/>
        </p:blipFill>
        <p:spPr>
          <a:xfrm>
            <a:off x="3355838" y="4292661"/>
            <a:ext cx="2286000" cy="1460644"/>
          </a:xfrm>
          <a:prstGeom prst="rect">
            <a:avLst/>
          </a:prstGeom>
          <a:noFill/>
          <a:ln cap="flat" cmpd="sng" w="9525">
            <a:solidFill>
              <a:schemeClr val="dk1"/>
            </a:solidFill>
            <a:prstDash val="solid"/>
            <a:round/>
            <a:headEnd len="sm" w="sm" type="none"/>
            <a:tailEnd len="sm" w="sm" type="none"/>
          </a:ln>
        </p:spPr>
      </p:pic>
      <p:pic>
        <p:nvPicPr>
          <p:cNvPr descr="A screenshot of a cell phone&#10;&#10;Description automatically generated" id="493" name="Google Shape;493;p20"/>
          <p:cNvPicPr preferRelativeResize="0"/>
          <p:nvPr/>
        </p:nvPicPr>
        <p:blipFill rotWithShape="1">
          <a:blip r:embed="rId9">
            <a:alphaModFix/>
          </a:blip>
          <a:srcRect b="40661" l="4971" r="3125" t="1664"/>
          <a:stretch/>
        </p:blipFill>
        <p:spPr>
          <a:xfrm>
            <a:off x="787295" y="4292661"/>
            <a:ext cx="1828800" cy="1460644"/>
          </a:xfrm>
          <a:prstGeom prst="rect">
            <a:avLst/>
          </a:prstGeom>
          <a:noFill/>
          <a:ln cap="flat" cmpd="sng" w="9525">
            <a:solidFill>
              <a:schemeClr val="dk1"/>
            </a:solidFill>
            <a:prstDash val="solid"/>
            <a:round/>
            <a:headEnd len="sm" w="sm" type="none"/>
            <a:tailEnd len="sm" w="sm" type="none"/>
          </a:ln>
        </p:spPr>
      </p:pic>
      <p:sp>
        <p:nvSpPr>
          <p:cNvPr id="494" name="Google Shape;494;p20"/>
          <p:cNvSpPr txBox="1"/>
          <p:nvPr>
            <p:ph idx="11" type="ftr"/>
          </p:nvPr>
        </p:nvSpPr>
        <p:spPr>
          <a:xfrm>
            <a:off x="206626" y="6127125"/>
            <a:ext cx="119853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latin typeface="Lexend ExtraLight"/>
                <a:ea typeface="Lexend ExtraLight"/>
                <a:cs typeface="Lexend ExtraLight"/>
                <a:sym typeface="Lexend ExtraLight"/>
              </a:rPr>
              <a:t>2 U.S. Department of Energy (DOE). Energy Efficiency. Retrieved from https://www.energy.gov/eere/buildings/energy-efficiency</a:t>
            </a:r>
            <a:endParaRPr i="1">
              <a:latin typeface="Lexend ExtraLight"/>
              <a:ea typeface="Lexend ExtraLight"/>
              <a:cs typeface="Lexend ExtraLight"/>
              <a:sym typeface="Lexend ExtraLight"/>
            </a:endParaRPr>
          </a:p>
        </p:txBody>
      </p:sp>
      <p:sp>
        <p:nvSpPr>
          <p:cNvPr id="495" name="Google Shape;495;p20"/>
          <p:cNvSpPr txBox="1"/>
          <p:nvPr/>
        </p:nvSpPr>
        <p:spPr>
          <a:xfrm>
            <a:off x="206625" y="0"/>
            <a:ext cx="99924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Reducing Heat Loss</a:t>
            </a:r>
            <a:endParaRPr sz="3600">
              <a:latin typeface="Lexend"/>
              <a:ea typeface="Lexend"/>
              <a:cs typeface="Lexend"/>
              <a:sym typeface="Lexe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99" name="Shape 499"/>
        <p:cNvGrpSpPr/>
        <p:nvPr/>
      </p:nvGrpSpPr>
      <p:grpSpPr>
        <a:xfrm>
          <a:off x="0" y="0"/>
          <a:ext cx="0" cy="0"/>
          <a:chOff x="0" y="0"/>
          <a:chExt cx="0" cy="0"/>
        </a:xfrm>
      </p:grpSpPr>
      <p:pic>
        <p:nvPicPr>
          <p:cNvPr descr="A screenshot of a computer&#10;&#10;Description automatically generated" id="500" name="Google Shape;500;p21"/>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501" name="Google Shape;501;p21"/>
          <p:cNvSpPr/>
          <p:nvPr/>
        </p:nvSpPr>
        <p:spPr>
          <a:xfrm>
            <a:off x="5061650" y="851275"/>
            <a:ext cx="891000" cy="238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2" name="Google Shape;502;p21"/>
          <p:cNvSpPr txBox="1"/>
          <p:nvPr/>
        </p:nvSpPr>
        <p:spPr>
          <a:xfrm>
            <a:off x="3048000" y="6245338"/>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20: Pipe Insulation Calculator</a:t>
            </a:r>
            <a:endParaRPr/>
          </a:p>
        </p:txBody>
      </p:sp>
      <p:sp>
        <p:nvSpPr>
          <p:cNvPr id="503" name="Google Shape;503;p21"/>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504" name="Google Shape;504;p21"/>
          <p:cNvGrpSpPr/>
          <p:nvPr/>
        </p:nvGrpSpPr>
        <p:grpSpPr>
          <a:xfrm>
            <a:off x="7798707" y="24680"/>
            <a:ext cx="1411420" cy="550932"/>
            <a:chOff x="8220989" y="184578"/>
            <a:chExt cx="3923882" cy="1701984"/>
          </a:xfrm>
        </p:grpSpPr>
        <p:pic>
          <p:nvPicPr>
            <p:cNvPr descr="A yellow lightning bolt symbol&#10;&#10;Description automatically generated" id="505" name="Google Shape;505;p21"/>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506" name="Google Shape;506;p21"/>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507" name="Google Shape;507;p21"/>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508" name="Google Shape;508;p21"/>
          <p:cNvSpPr txBox="1"/>
          <p:nvPr/>
        </p:nvSpPr>
        <p:spPr>
          <a:xfrm>
            <a:off x="206625" y="0"/>
            <a:ext cx="80190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Finding Treasure- Pipe Insulation</a:t>
            </a:r>
            <a:endParaRPr sz="3600">
              <a:latin typeface="Lexend"/>
              <a:ea typeface="Lexend"/>
              <a:cs typeface="Lexend"/>
              <a:sym typeface="Lexend"/>
            </a:endParaRPr>
          </a:p>
        </p:txBody>
      </p:sp>
      <p:sp>
        <p:nvSpPr>
          <p:cNvPr id="509" name="Google Shape;509;p21"/>
          <p:cNvSpPr/>
          <p:nvPr/>
        </p:nvSpPr>
        <p:spPr>
          <a:xfrm>
            <a:off x="6203424" y="1814325"/>
            <a:ext cx="2293500" cy="21213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13" name="Shape 513"/>
        <p:cNvGrpSpPr/>
        <p:nvPr/>
      </p:nvGrpSpPr>
      <p:grpSpPr>
        <a:xfrm>
          <a:off x="0" y="0"/>
          <a:ext cx="0" cy="0"/>
          <a:chOff x="0" y="0"/>
          <a:chExt cx="0" cy="0"/>
        </a:xfrm>
      </p:grpSpPr>
      <p:sp>
        <p:nvSpPr>
          <p:cNvPr id="514" name="Google Shape;514;p22"/>
          <p:cNvSpPr txBox="1"/>
          <p:nvPr/>
        </p:nvSpPr>
        <p:spPr>
          <a:xfrm>
            <a:off x="3048000" y="6245338"/>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21: Pipe Insulation Calculator</a:t>
            </a:r>
            <a:endParaRPr/>
          </a:p>
        </p:txBody>
      </p:sp>
      <p:pic>
        <p:nvPicPr>
          <p:cNvPr descr="A screenshot of a computer&#10;&#10;Description automatically generated" id="515" name="Google Shape;515;p22"/>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516" name="Google Shape;516;p22"/>
          <p:cNvSpPr/>
          <p:nvPr/>
        </p:nvSpPr>
        <p:spPr>
          <a:xfrm>
            <a:off x="5065702" y="875100"/>
            <a:ext cx="857700" cy="2151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7" name="Google Shape;517;p22"/>
          <p:cNvSpPr/>
          <p:nvPr/>
        </p:nvSpPr>
        <p:spPr>
          <a:xfrm>
            <a:off x="685803" y="1558975"/>
            <a:ext cx="3633600" cy="34098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8" name="Google Shape;518;p22"/>
          <p:cNvSpPr/>
          <p:nvPr/>
        </p:nvSpPr>
        <p:spPr>
          <a:xfrm>
            <a:off x="4373376" y="1558975"/>
            <a:ext cx="3633600" cy="3134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9" name="Google Shape;519;p22"/>
          <p:cNvSpPr/>
          <p:nvPr/>
        </p:nvSpPr>
        <p:spPr>
          <a:xfrm>
            <a:off x="8081403" y="1603400"/>
            <a:ext cx="3577200" cy="1466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20" name="Google Shape;520;p22"/>
          <p:cNvGrpSpPr/>
          <p:nvPr/>
        </p:nvGrpSpPr>
        <p:grpSpPr>
          <a:xfrm>
            <a:off x="7798707" y="24680"/>
            <a:ext cx="1411420" cy="550932"/>
            <a:chOff x="8220989" y="184578"/>
            <a:chExt cx="3923882" cy="1701984"/>
          </a:xfrm>
        </p:grpSpPr>
        <p:pic>
          <p:nvPicPr>
            <p:cNvPr descr="A yellow lightning bolt symbol&#10;&#10;Description automatically generated" id="521" name="Google Shape;521;p22"/>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522" name="Google Shape;522;p22"/>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523" name="Google Shape;523;p22"/>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524" name="Google Shape;524;p22"/>
          <p:cNvSpPr txBox="1"/>
          <p:nvPr/>
        </p:nvSpPr>
        <p:spPr>
          <a:xfrm>
            <a:off x="206625" y="0"/>
            <a:ext cx="80190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Finding Treasure- Pipe Insulation</a:t>
            </a:r>
            <a:endParaRPr sz="3600">
              <a:latin typeface="Lexend"/>
              <a:ea typeface="Lexend"/>
              <a:cs typeface="Lexend"/>
              <a:sym typeface="Lexe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g31aaa45122b_0_2"/>
          <p:cNvSpPr txBox="1"/>
          <p:nvPr>
            <p:ph type="title"/>
          </p:nvPr>
        </p:nvSpPr>
        <p:spPr>
          <a:xfrm>
            <a:off x="260737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Introduction to Treasure Hunt</a:t>
            </a:r>
            <a:endParaRPr sz="4000">
              <a:latin typeface="Lexend"/>
              <a:ea typeface="Lexend"/>
              <a:cs typeface="Lexend"/>
              <a:sym typeface="Lexend"/>
            </a:endParaRPr>
          </a:p>
        </p:txBody>
      </p:sp>
      <p:sp>
        <p:nvSpPr>
          <p:cNvPr id="234" name="Google Shape;234;g31aaa45122b_0_2"/>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28" name="Shape 528"/>
        <p:cNvGrpSpPr/>
        <p:nvPr/>
      </p:nvGrpSpPr>
      <p:grpSpPr>
        <a:xfrm>
          <a:off x="0" y="0"/>
          <a:ext cx="0" cy="0"/>
          <a:chOff x="0" y="0"/>
          <a:chExt cx="0" cy="0"/>
        </a:xfrm>
      </p:grpSpPr>
      <p:sp>
        <p:nvSpPr>
          <p:cNvPr id="529" name="Google Shape;529;p23"/>
          <p:cNvSpPr txBox="1"/>
          <p:nvPr/>
        </p:nvSpPr>
        <p:spPr>
          <a:xfrm>
            <a:off x="273726" y="787775"/>
            <a:ext cx="11759700" cy="2970600"/>
          </a:xfrm>
          <a:prstGeom prst="rect">
            <a:avLst/>
          </a:prstGeom>
          <a:noFill/>
          <a:ln>
            <a:noFill/>
          </a:ln>
        </p:spPr>
        <p:txBody>
          <a:bodyPr anchorCtr="0" anchor="t" bIns="45700" lIns="91425" spcFirstLastPara="1" rIns="91425" wrap="square" tIns="45700">
            <a:spAutoFit/>
          </a:bodyPr>
          <a:lstStyle/>
          <a:p>
            <a:pPr indent="-342900" lvl="1" marL="342900" marR="0" rtl="0" algn="l">
              <a:spcBef>
                <a:spcPts val="0"/>
              </a:spcBef>
              <a:spcAft>
                <a:spcPts val="0"/>
              </a:spcAft>
              <a:buClr>
                <a:schemeClr val="accent1"/>
              </a:buClr>
              <a:buSzPts val="1800"/>
              <a:buFont typeface="Noto Sans Symbols"/>
              <a:buChar char="🠶"/>
            </a:pPr>
            <a:r>
              <a:rPr i="0" lang="en-US" sz="1800" u="none" cap="none" strike="noStrike">
                <a:solidFill>
                  <a:schemeClr val="dk1"/>
                </a:solidFill>
                <a:latin typeface="Lexend Light"/>
                <a:ea typeface="Lexend Light"/>
                <a:cs typeface="Lexend Light"/>
                <a:sym typeface="Lexend Light"/>
              </a:rPr>
              <a:t>According to the U.S. Environmental Protection Agency (EPA), implementing heat recovery measures such as heat cascading and waste heat utilization can lead to significant reductions in electricity and natural gas consumption, with potential energy savings ranging from 10% to 50% depending on the application and technology used. </a:t>
            </a:r>
            <a:r>
              <a:rPr baseline="30000" i="0" lang="en-US" sz="1800" u="none" cap="none" strike="noStrike">
                <a:solidFill>
                  <a:schemeClr val="dk1"/>
                </a:solidFill>
                <a:latin typeface="Lexend Light"/>
                <a:ea typeface="Lexend Light"/>
                <a:cs typeface="Lexend Light"/>
                <a:sym typeface="Lexend Light"/>
              </a:rPr>
              <a:t>3</a:t>
            </a:r>
            <a:endParaRPr>
              <a:latin typeface="Lexend Light"/>
              <a:ea typeface="Lexend Light"/>
              <a:cs typeface="Lexend Light"/>
              <a:sym typeface="Lexend Light"/>
            </a:endParaRPr>
          </a:p>
          <a:p>
            <a:pPr indent="-342900" lvl="1" marL="342900" marR="0" rtl="0" algn="l">
              <a:spcBef>
                <a:spcPts val="1000"/>
              </a:spcBef>
              <a:spcAft>
                <a:spcPts val="0"/>
              </a:spcAft>
              <a:buClr>
                <a:schemeClr val="accent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Heat cascading involves capturing and reusing waste heat from one process to fulfill heating needs in another, maximizing energy utilization and minimizing waste.</a:t>
            </a:r>
            <a:endParaRPr>
              <a:latin typeface="Lexend Light"/>
              <a:ea typeface="Lexend Light"/>
              <a:cs typeface="Lexend Light"/>
              <a:sym typeface="Lexend Light"/>
            </a:endParaRPr>
          </a:p>
          <a:p>
            <a:pPr indent="-342900" lvl="1" marL="342900" marR="0" rtl="0" algn="l">
              <a:spcBef>
                <a:spcPts val="1000"/>
              </a:spcBef>
              <a:spcAft>
                <a:spcPts val="0"/>
              </a:spcAft>
              <a:buClr>
                <a:schemeClr val="accent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Utilizing waste heat generated from industrial processes for heating or power generation purposes can significantly reduce the reliance on conventional energy sources and lower overall energy consumption.</a:t>
            </a:r>
            <a:endParaRPr>
              <a:latin typeface="Lexend Light"/>
              <a:ea typeface="Lexend Light"/>
              <a:cs typeface="Lexend Light"/>
              <a:sym typeface="Lexend Light"/>
            </a:endParaRPr>
          </a:p>
          <a:p>
            <a:pPr indent="-228600" lvl="1" marL="342900" marR="0" rtl="0" algn="l">
              <a:spcBef>
                <a:spcPts val="1000"/>
              </a:spcBef>
              <a:spcAft>
                <a:spcPts val="0"/>
              </a:spcAft>
              <a:buClr>
                <a:schemeClr val="accent1"/>
              </a:buClr>
              <a:buSzPts val="1800"/>
              <a:buFont typeface="Noto Sans Symbols"/>
              <a:buNone/>
            </a:pPr>
            <a:r>
              <a:t/>
            </a:r>
            <a:endParaRPr i="0" sz="1800" u="none" cap="none" strike="noStrike">
              <a:solidFill>
                <a:schemeClr val="dk1"/>
              </a:solidFill>
              <a:latin typeface="Lexend Light"/>
              <a:ea typeface="Lexend Light"/>
              <a:cs typeface="Lexend Light"/>
              <a:sym typeface="Lexend Light"/>
            </a:endParaRPr>
          </a:p>
        </p:txBody>
      </p:sp>
      <p:pic>
        <p:nvPicPr>
          <p:cNvPr descr="A screenshot of a calculator&#10;&#10;Description automatically generated" id="530" name="Google Shape;530;p23"/>
          <p:cNvPicPr preferRelativeResize="0"/>
          <p:nvPr/>
        </p:nvPicPr>
        <p:blipFill rotWithShape="1">
          <a:blip r:embed="rId3">
            <a:alphaModFix/>
          </a:blip>
          <a:srcRect b="13426" l="3145" r="1819" t="2785"/>
          <a:stretch/>
        </p:blipFill>
        <p:spPr>
          <a:xfrm>
            <a:off x="7292467" y="3625871"/>
            <a:ext cx="2139526" cy="2194561"/>
          </a:xfrm>
          <a:prstGeom prst="rect">
            <a:avLst/>
          </a:prstGeom>
          <a:noFill/>
          <a:ln cap="flat" cmpd="sng" w="9525">
            <a:solidFill>
              <a:schemeClr val="dk1"/>
            </a:solidFill>
            <a:prstDash val="solid"/>
            <a:round/>
            <a:headEnd len="sm" w="sm" type="none"/>
            <a:tailEnd len="sm" w="sm" type="none"/>
          </a:ln>
        </p:spPr>
      </p:pic>
      <p:pic>
        <p:nvPicPr>
          <p:cNvPr descr="A screenshot of a cell phone&#10;&#10;Description automatically generated" id="531" name="Google Shape;531;p23"/>
          <p:cNvPicPr preferRelativeResize="0"/>
          <p:nvPr/>
        </p:nvPicPr>
        <p:blipFill rotWithShape="1">
          <a:blip r:embed="rId4">
            <a:alphaModFix/>
          </a:blip>
          <a:srcRect b="32598" l="3452" r="2733" t="2525"/>
          <a:stretch/>
        </p:blipFill>
        <p:spPr>
          <a:xfrm>
            <a:off x="2589212" y="3758371"/>
            <a:ext cx="2382642" cy="1929551"/>
          </a:xfrm>
          <a:prstGeom prst="rect">
            <a:avLst/>
          </a:prstGeom>
          <a:noFill/>
          <a:ln cap="flat" cmpd="sng" w="9525">
            <a:solidFill>
              <a:schemeClr val="dk1"/>
            </a:solidFill>
            <a:prstDash val="solid"/>
            <a:round/>
            <a:headEnd len="sm" w="sm" type="none"/>
            <a:tailEnd len="sm" w="sm" type="none"/>
          </a:ln>
        </p:spPr>
      </p:pic>
      <p:sp>
        <p:nvSpPr>
          <p:cNvPr id="532" name="Google Shape;532;p23"/>
          <p:cNvSpPr txBox="1"/>
          <p:nvPr>
            <p:ph idx="11" type="ftr"/>
          </p:nvPr>
        </p:nvSpPr>
        <p:spPr>
          <a:xfrm>
            <a:off x="206625" y="6208600"/>
            <a:ext cx="11985600" cy="292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sz="1100">
                <a:latin typeface="Lexend ExtraLight"/>
                <a:ea typeface="Lexend ExtraLight"/>
                <a:cs typeface="Lexend ExtraLight"/>
                <a:sym typeface="Lexend ExtraLight"/>
              </a:rPr>
              <a:t>3 U.S. Environmental Protection Agency (EPA). Combined Heat and Power Partnership. Retrieved from https://www.epa.gov/chp/basic-information-about-waste-heat-recovery</a:t>
            </a:r>
            <a:endParaRPr i="1" sz="1100">
              <a:latin typeface="Lexend ExtraLight"/>
              <a:ea typeface="Lexend ExtraLight"/>
              <a:cs typeface="Lexend ExtraLight"/>
              <a:sym typeface="Lexend ExtraLight"/>
            </a:endParaRPr>
          </a:p>
        </p:txBody>
      </p:sp>
      <p:grpSp>
        <p:nvGrpSpPr>
          <p:cNvPr id="533" name="Google Shape;533;p23"/>
          <p:cNvGrpSpPr/>
          <p:nvPr/>
        </p:nvGrpSpPr>
        <p:grpSpPr>
          <a:xfrm>
            <a:off x="5693495" y="24693"/>
            <a:ext cx="1411420" cy="550932"/>
            <a:chOff x="8220989" y="184578"/>
            <a:chExt cx="3923882" cy="1701984"/>
          </a:xfrm>
        </p:grpSpPr>
        <p:pic>
          <p:nvPicPr>
            <p:cNvPr descr="A yellow lightning bolt symbol&#10;&#10;Description automatically generated" id="534" name="Google Shape;534;p23"/>
            <p:cNvPicPr preferRelativeResize="0"/>
            <p:nvPr/>
          </p:nvPicPr>
          <p:blipFill rotWithShape="1">
            <a:blip r:embed="rId5">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535" name="Google Shape;535;p23"/>
            <p:cNvPicPr preferRelativeResize="0"/>
            <p:nvPr/>
          </p:nvPicPr>
          <p:blipFill rotWithShape="1">
            <a:blip r:embed="rId6">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536" name="Google Shape;536;p23"/>
            <p:cNvPicPr preferRelativeResize="0"/>
            <p:nvPr/>
          </p:nvPicPr>
          <p:blipFill rotWithShape="1">
            <a:blip r:embed="rId7">
              <a:alphaModFix/>
            </a:blip>
            <a:srcRect b="0" l="0" r="0" t="0"/>
            <a:stretch/>
          </p:blipFill>
          <p:spPr>
            <a:xfrm>
              <a:off x="10912971" y="197462"/>
              <a:ext cx="1231900" cy="1651000"/>
            </a:xfrm>
            <a:prstGeom prst="rect">
              <a:avLst/>
            </a:prstGeom>
            <a:noFill/>
            <a:ln>
              <a:noFill/>
            </a:ln>
          </p:spPr>
        </p:pic>
      </p:grpSp>
      <p:sp>
        <p:nvSpPr>
          <p:cNvPr id="537" name="Google Shape;537;p23"/>
          <p:cNvSpPr txBox="1"/>
          <p:nvPr/>
        </p:nvSpPr>
        <p:spPr>
          <a:xfrm>
            <a:off x="206625" y="0"/>
            <a:ext cx="80190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Recovering Waste Heat</a:t>
            </a:r>
            <a:endParaRPr sz="3600">
              <a:latin typeface="Lexend"/>
              <a:ea typeface="Lexend"/>
              <a:cs typeface="Lexend"/>
              <a:sym typeface="Lexe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1" name="Shape 541"/>
        <p:cNvGrpSpPr/>
        <p:nvPr/>
      </p:nvGrpSpPr>
      <p:grpSpPr>
        <a:xfrm>
          <a:off x="0" y="0"/>
          <a:ext cx="0" cy="0"/>
          <a:chOff x="0" y="0"/>
          <a:chExt cx="0" cy="0"/>
        </a:xfrm>
      </p:grpSpPr>
      <p:sp>
        <p:nvSpPr>
          <p:cNvPr id="542" name="Google Shape;542;p24"/>
          <p:cNvSpPr txBox="1"/>
          <p:nvPr/>
        </p:nvSpPr>
        <p:spPr>
          <a:xfrm>
            <a:off x="3048000" y="6245338"/>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exend Light"/>
                <a:ea typeface="Lexend Light"/>
                <a:cs typeface="Lexend Light"/>
                <a:sym typeface="Lexend Light"/>
              </a:rPr>
              <a:t>Figure 22: Waste Heat Calculator</a:t>
            </a:r>
            <a:endParaRPr>
              <a:latin typeface="Lexend Light"/>
              <a:ea typeface="Lexend Light"/>
              <a:cs typeface="Lexend Light"/>
              <a:sym typeface="Lexend Light"/>
            </a:endParaRPr>
          </a:p>
        </p:txBody>
      </p:sp>
      <p:pic>
        <p:nvPicPr>
          <p:cNvPr descr="A screenshot of a computer&#10;&#10;Description automatically generated" id="543" name="Google Shape;543;p24"/>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544" name="Google Shape;544;p24"/>
          <p:cNvSpPr/>
          <p:nvPr/>
        </p:nvSpPr>
        <p:spPr>
          <a:xfrm>
            <a:off x="5053324" y="867525"/>
            <a:ext cx="870000" cy="2055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45" name="Google Shape;545;p24"/>
          <p:cNvSpPr/>
          <p:nvPr/>
        </p:nvSpPr>
        <p:spPr>
          <a:xfrm>
            <a:off x="1362474" y="3546050"/>
            <a:ext cx="2293500" cy="21213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46" name="Google Shape;546;p24"/>
          <p:cNvGrpSpPr/>
          <p:nvPr/>
        </p:nvGrpSpPr>
        <p:grpSpPr>
          <a:xfrm>
            <a:off x="7169370" y="24693"/>
            <a:ext cx="1411420" cy="550932"/>
            <a:chOff x="8220989" y="184578"/>
            <a:chExt cx="3923882" cy="1701984"/>
          </a:xfrm>
        </p:grpSpPr>
        <p:pic>
          <p:nvPicPr>
            <p:cNvPr descr="A yellow lightning bolt symbol&#10;&#10;Description automatically generated" id="547" name="Google Shape;547;p24"/>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548" name="Google Shape;548;p24"/>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549" name="Google Shape;549;p24"/>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550" name="Google Shape;550;p24"/>
          <p:cNvSpPr txBox="1"/>
          <p:nvPr/>
        </p:nvSpPr>
        <p:spPr>
          <a:xfrm>
            <a:off x="206625" y="0"/>
            <a:ext cx="72678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Finding Treasure- </a:t>
            </a:r>
            <a:r>
              <a:rPr lang="en-US" sz="3600" u="sng">
                <a:latin typeface="Lexend"/>
                <a:ea typeface="Lexend"/>
                <a:cs typeface="Lexend"/>
                <a:sym typeface="Lexend"/>
              </a:rPr>
              <a:t>Waste Heat</a:t>
            </a:r>
            <a:endParaRPr sz="3600">
              <a:latin typeface="Lexend"/>
              <a:ea typeface="Lexend"/>
              <a:cs typeface="Lexend"/>
              <a:sym typeface="Lexen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54" name="Shape 554"/>
        <p:cNvGrpSpPr/>
        <p:nvPr/>
      </p:nvGrpSpPr>
      <p:grpSpPr>
        <a:xfrm>
          <a:off x="0" y="0"/>
          <a:ext cx="0" cy="0"/>
          <a:chOff x="0" y="0"/>
          <a:chExt cx="0" cy="0"/>
        </a:xfrm>
      </p:grpSpPr>
      <p:sp>
        <p:nvSpPr>
          <p:cNvPr id="555" name="Google Shape;555;p25"/>
          <p:cNvSpPr txBox="1"/>
          <p:nvPr/>
        </p:nvSpPr>
        <p:spPr>
          <a:xfrm>
            <a:off x="2996963" y="6203413"/>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23: Pipe Insulation Calculator</a:t>
            </a:r>
            <a:endParaRPr/>
          </a:p>
        </p:txBody>
      </p:sp>
      <p:pic>
        <p:nvPicPr>
          <p:cNvPr descr="A screenshot of a computer&#10;&#10;Description automatically generated" id="556" name="Google Shape;556;p25"/>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557" name="Google Shape;557;p25"/>
          <p:cNvSpPr/>
          <p:nvPr/>
        </p:nvSpPr>
        <p:spPr>
          <a:xfrm>
            <a:off x="5042025" y="867850"/>
            <a:ext cx="881400" cy="214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58" name="Google Shape;558;p25"/>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559" name="Google Shape;559;p25"/>
          <p:cNvGrpSpPr/>
          <p:nvPr/>
        </p:nvGrpSpPr>
        <p:grpSpPr>
          <a:xfrm>
            <a:off x="5339245" y="24680"/>
            <a:ext cx="1411420" cy="550932"/>
            <a:chOff x="8220989" y="184578"/>
            <a:chExt cx="3923882" cy="1701984"/>
          </a:xfrm>
        </p:grpSpPr>
        <p:pic>
          <p:nvPicPr>
            <p:cNvPr descr="A yellow lightning bolt symbol&#10;&#10;Description automatically generated" id="560" name="Google Shape;560;p25"/>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561" name="Google Shape;561;p25"/>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562" name="Google Shape;562;p25"/>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563" name="Google Shape;563;p25"/>
          <p:cNvSpPr txBox="1"/>
          <p:nvPr/>
        </p:nvSpPr>
        <p:spPr>
          <a:xfrm>
            <a:off x="206625" y="0"/>
            <a:ext cx="72678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Waste Heat Recovery</a:t>
            </a:r>
            <a:endParaRPr sz="3600">
              <a:latin typeface="Lexend"/>
              <a:ea typeface="Lexend"/>
              <a:cs typeface="Lexend"/>
              <a:sym typeface="Lexend"/>
            </a:endParaRPr>
          </a:p>
        </p:txBody>
      </p:sp>
      <p:sp>
        <p:nvSpPr>
          <p:cNvPr id="564" name="Google Shape;564;p25"/>
          <p:cNvSpPr/>
          <p:nvPr/>
        </p:nvSpPr>
        <p:spPr>
          <a:xfrm>
            <a:off x="685799" y="1558975"/>
            <a:ext cx="5410200" cy="25341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65" name="Google Shape;565;p25"/>
          <p:cNvSpPr/>
          <p:nvPr/>
        </p:nvSpPr>
        <p:spPr>
          <a:xfrm>
            <a:off x="6141600" y="1558975"/>
            <a:ext cx="5458800" cy="27309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0" name="Shape 570"/>
        <p:cNvGrpSpPr/>
        <p:nvPr/>
      </p:nvGrpSpPr>
      <p:grpSpPr>
        <a:xfrm>
          <a:off x="0" y="0"/>
          <a:ext cx="0" cy="0"/>
          <a:chOff x="0" y="0"/>
          <a:chExt cx="0" cy="0"/>
        </a:xfrm>
      </p:grpSpPr>
      <p:sp>
        <p:nvSpPr>
          <p:cNvPr id="571" name="Google Shape;571;g31aaa45122b_0_440"/>
          <p:cNvSpPr txBox="1"/>
          <p:nvPr>
            <p:ph type="title"/>
          </p:nvPr>
        </p:nvSpPr>
        <p:spPr>
          <a:xfrm>
            <a:off x="260737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Compressed Air</a:t>
            </a:r>
            <a:endParaRPr sz="4000">
              <a:latin typeface="Lexend"/>
              <a:ea typeface="Lexend"/>
              <a:cs typeface="Lexend"/>
              <a:sym typeface="Lexend"/>
            </a:endParaRPr>
          </a:p>
        </p:txBody>
      </p:sp>
      <p:sp>
        <p:nvSpPr>
          <p:cNvPr id="572" name="Google Shape;572;g31aaa45122b_0_440"/>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6" name="Shape 576"/>
        <p:cNvGrpSpPr/>
        <p:nvPr/>
      </p:nvGrpSpPr>
      <p:grpSpPr>
        <a:xfrm>
          <a:off x="0" y="0"/>
          <a:ext cx="0" cy="0"/>
          <a:chOff x="0" y="0"/>
          <a:chExt cx="0" cy="0"/>
        </a:xfrm>
      </p:grpSpPr>
      <p:sp>
        <p:nvSpPr>
          <p:cNvPr id="577" name="Google Shape;577;p26"/>
          <p:cNvSpPr txBox="1"/>
          <p:nvPr/>
        </p:nvSpPr>
        <p:spPr>
          <a:xfrm>
            <a:off x="405350" y="979975"/>
            <a:ext cx="11480700" cy="160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u="none" cap="none" strike="noStrike">
                <a:solidFill>
                  <a:schemeClr val="dk1"/>
                </a:solidFill>
                <a:latin typeface="Lexend Light"/>
                <a:ea typeface="Lexend Light"/>
                <a:cs typeface="Lexend Light"/>
                <a:sym typeface="Lexend Light"/>
              </a:rPr>
              <a:t>According to the U.S. Department of Energy, implementing compressed air optimization measures such as reducing compressed air usage, lowering compressed air pressure, and conducting leak surveys can lead to electricity savings of up to 10% to 20%, resulting in significant cost savings and environmental benefits for industrial facilities. </a:t>
            </a:r>
            <a:r>
              <a:rPr baseline="30000" i="0" lang="en-US" sz="1800" u="none" cap="none" strike="noStrike">
                <a:solidFill>
                  <a:schemeClr val="dk1"/>
                </a:solidFill>
                <a:latin typeface="Lexend Light"/>
                <a:ea typeface="Lexend Light"/>
                <a:cs typeface="Lexend Light"/>
                <a:sym typeface="Lexend Light"/>
              </a:rPr>
              <a:t>4</a:t>
            </a:r>
            <a:endParaRPr>
              <a:latin typeface="Lexend Light"/>
              <a:ea typeface="Lexend Light"/>
              <a:cs typeface="Lexend Light"/>
              <a:sym typeface="Lexend Light"/>
            </a:endParaRPr>
          </a:p>
          <a:p>
            <a:pPr indent="-228600" lvl="1" marL="342900" marR="0" rtl="0" algn="l">
              <a:spcBef>
                <a:spcPts val="1000"/>
              </a:spcBef>
              <a:spcAft>
                <a:spcPts val="0"/>
              </a:spcAft>
              <a:buClr>
                <a:schemeClr val="accent1"/>
              </a:buClr>
              <a:buSzPts val="1800"/>
              <a:buFont typeface="Noto Sans Symbols"/>
              <a:buNone/>
            </a:pPr>
            <a:r>
              <a:t/>
            </a:r>
            <a:endParaRPr i="0" sz="1800" u="none" cap="none" strike="noStrike">
              <a:solidFill>
                <a:schemeClr val="dk1"/>
              </a:solidFill>
              <a:latin typeface="Lexend Light"/>
              <a:ea typeface="Lexend Light"/>
              <a:cs typeface="Lexend Light"/>
              <a:sym typeface="Lexend Light"/>
            </a:endParaRPr>
          </a:p>
        </p:txBody>
      </p:sp>
      <p:sp>
        <p:nvSpPr>
          <p:cNvPr id="578" name="Google Shape;578;p26"/>
          <p:cNvSpPr txBox="1"/>
          <p:nvPr>
            <p:ph idx="11" type="ftr"/>
          </p:nvPr>
        </p:nvSpPr>
        <p:spPr>
          <a:xfrm>
            <a:off x="206626" y="6135800"/>
            <a:ext cx="119853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a:latin typeface="Lexend ExtraLight"/>
                <a:ea typeface="Lexend ExtraLight"/>
                <a:cs typeface="Lexend ExtraLight"/>
                <a:sym typeface="Lexend ExtraLight"/>
              </a:rPr>
              <a:t>4 U.S. Department of Energy. (n.d.). Improving Compressed Air System Performance: A Sourcebook for Industry. Retrieved from https://www.energy.gov/eere/amo/downloads/improving-compressed-air-system-performance-sourcebook-industry</a:t>
            </a:r>
            <a:endParaRPr i="1">
              <a:latin typeface="Lexend ExtraLight"/>
              <a:ea typeface="Lexend ExtraLight"/>
              <a:cs typeface="Lexend ExtraLight"/>
              <a:sym typeface="Lexend ExtraLight"/>
            </a:endParaRPr>
          </a:p>
        </p:txBody>
      </p:sp>
      <p:grpSp>
        <p:nvGrpSpPr>
          <p:cNvPr id="579" name="Google Shape;579;p26"/>
          <p:cNvGrpSpPr/>
          <p:nvPr/>
        </p:nvGrpSpPr>
        <p:grpSpPr>
          <a:xfrm>
            <a:off x="2674314" y="3103333"/>
            <a:ext cx="6843372" cy="1888742"/>
            <a:chOff x="3345919" y="4088345"/>
            <a:chExt cx="5741084" cy="1459954"/>
          </a:xfrm>
        </p:grpSpPr>
        <p:pic>
          <p:nvPicPr>
            <p:cNvPr descr="A screenshot of a device&#10;&#10;Description automatically generated" id="580" name="Google Shape;580;p26"/>
            <p:cNvPicPr preferRelativeResize="0"/>
            <p:nvPr/>
          </p:nvPicPr>
          <p:blipFill rotWithShape="1">
            <a:blip r:embed="rId3">
              <a:alphaModFix/>
            </a:blip>
            <a:srcRect b="23244" l="1813" r="68318" t="2977"/>
            <a:stretch/>
          </p:blipFill>
          <p:spPr>
            <a:xfrm>
              <a:off x="3345919" y="4088345"/>
              <a:ext cx="1561172" cy="1459954"/>
            </a:xfrm>
            <a:prstGeom prst="rect">
              <a:avLst/>
            </a:prstGeom>
            <a:noFill/>
            <a:ln cap="flat" cmpd="sng" w="9525">
              <a:solidFill>
                <a:schemeClr val="dk1"/>
              </a:solidFill>
              <a:prstDash val="solid"/>
              <a:round/>
              <a:headEnd len="sm" w="sm" type="none"/>
              <a:tailEnd len="sm" w="sm" type="none"/>
            </a:ln>
          </p:spPr>
        </p:pic>
        <p:pic>
          <p:nvPicPr>
            <p:cNvPr descr="A screenshot of a device&#10;&#10;Description automatically generated" id="581" name="Google Shape;581;p26"/>
            <p:cNvPicPr preferRelativeResize="0"/>
            <p:nvPr/>
          </p:nvPicPr>
          <p:blipFill rotWithShape="1">
            <a:blip r:embed="rId3">
              <a:alphaModFix/>
            </a:blip>
            <a:srcRect b="23244" l="68803" r="1329" t="2977"/>
            <a:stretch/>
          </p:blipFill>
          <p:spPr>
            <a:xfrm>
              <a:off x="7525831" y="4088345"/>
              <a:ext cx="1561172" cy="1459954"/>
            </a:xfrm>
            <a:prstGeom prst="rect">
              <a:avLst/>
            </a:prstGeom>
            <a:noFill/>
            <a:ln cap="flat" cmpd="sng" w="9525">
              <a:solidFill>
                <a:schemeClr val="dk1"/>
              </a:solidFill>
              <a:prstDash val="solid"/>
              <a:round/>
              <a:headEnd len="sm" w="sm" type="none"/>
              <a:tailEnd len="sm" w="sm" type="none"/>
            </a:ln>
          </p:spPr>
        </p:pic>
        <p:pic>
          <p:nvPicPr>
            <p:cNvPr descr="A screenshot of a device&#10;&#10;Description automatically generated" id="582" name="Google Shape;582;p26"/>
            <p:cNvPicPr preferRelativeResize="0"/>
            <p:nvPr/>
          </p:nvPicPr>
          <p:blipFill rotWithShape="1">
            <a:blip r:embed="rId3">
              <a:alphaModFix/>
            </a:blip>
            <a:srcRect b="23244" l="35376" r="34756" t="2977"/>
            <a:stretch/>
          </p:blipFill>
          <p:spPr>
            <a:xfrm>
              <a:off x="5480050" y="4088345"/>
              <a:ext cx="1561172" cy="1459954"/>
            </a:xfrm>
            <a:prstGeom prst="rect">
              <a:avLst/>
            </a:prstGeom>
            <a:noFill/>
            <a:ln cap="flat" cmpd="sng" w="9525">
              <a:solidFill>
                <a:schemeClr val="dk1"/>
              </a:solidFill>
              <a:prstDash val="solid"/>
              <a:round/>
              <a:headEnd len="sm" w="sm" type="none"/>
              <a:tailEnd len="sm" w="sm" type="none"/>
            </a:ln>
          </p:spPr>
        </p:pic>
      </p:grpSp>
      <p:sp>
        <p:nvSpPr>
          <p:cNvPr id="583" name="Google Shape;583;p26"/>
          <p:cNvSpPr txBox="1"/>
          <p:nvPr/>
        </p:nvSpPr>
        <p:spPr>
          <a:xfrm>
            <a:off x="206625" y="0"/>
            <a:ext cx="72678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Compressed Air</a:t>
            </a:r>
            <a:endParaRPr sz="3600">
              <a:latin typeface="Lexend"/>
              <a:ea typeface="Lexend"/>
              <a:cs typeface="Lexend"/>
              <a:sym typeface="Lexend"/>
            </a:endParaRPr>
          </a:p>
        </p:txBody>
      </p:sp>
      <p:grpSp>
        <p:nvGrpSpPr>
          <p:cNvPr id="584" name="Google Shape;584;p26"/>
          <p:cNvGrpSpPr/>
          <p:nvPr/>
        </p:nvGrpSpPr>
        <p:grpSpPr>
          <a:xfrm>
            <a:off x="3900821" y="68165"/>
            <a:ext cx="1069650" cy="463961"/>
            <a:chOff x="8220989" y="184578"/>
            <a:chExt cx="3923882" cy="1701984"/>
          </a:xfrm>
        </p:grpSpPr>
        <p:pic>
          <p:nvPicPr>
            <p:cNvPr descr="A yellow lightning bolt symbol&#10;&#10;Description automatically generated" id="585" name="Google Shape;585;p26"/>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586" name="Google Shape;586;p26"/>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587" name="Google Shape;587;p26"/>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1" name="Shape 591"/>
        <p:cNvGrpSpPr/>
        <p:nvPr/>
      </p:nvGrpSpPr>
      <p:grpSpPr>
        <a:xfrm>
          <a:off x="0" y="0"/>
          <a:ext cx="0" cy="0"/>
          <a:chOff x="0" y="0"/>
          <a:chExt cx="0" cy="0"/>
        </a:xfrm>
      </p:grpSpPr>
      <p:sp>
        <p:nvSpPr>
          <p:cNvPr id="592" name="Google Shape;592;p27"/>
          <p:cNvSpPr txBox="1"/>
          <p:nvPr/>
        </p:nvSpPr>
        <p:spPr>
          <a:xfrm>
            <a:off x="3048000" y="6245338"/>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exend Light"/>
                <a:ea typeface="Lexend Light"/>
                <a:cs typeface="Lexend Light"/>
                <a:sym typeface="Lexend Light"/>
              </a:rPr>
              <a:t>Figure 24: Compressed Air Reduction Calculator</a:t>
            </a:r>
            <a:endParaRPr>
              <a:latin typeface="Lexend Light"/>
              <a:ea typeface="Lexend Light"/>
              <a:cs typeface="Lexend Light"/>
              <a:sym typeface="Lexend Light"/>
            </a:endParaRPr>
          </a:p>
        </p:txBody>
      </p:sp>
      <p:pic>
        <p:nvPicPr>
          <p:cNvPr descr="A screenshot of a computer&#10;&#10;Description automatically generated" id="593" name="Google Shape;593;p27"/>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594" name="Google Shape;594;p27"/>
          <p:cNvSpPr/>
          <p:nvPr/>
        </p:nvSpPr>
        <p:spPr>
          <a:xfrm>
            <a:off x="5044398" y="861575"/>
            <a:ext cx="908400" cy="217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5" name="Google Shape;595;p27"/>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96" name="Google Shape;596;p27"/>
          <p:cNvSpPr txBox="1"/>
          <p:nvPr/>
        </p:nvSpPr>
        <p:spPr>
          <a:xfrm>
            <a:off x="206625" y="0"/>
            <a:ext cx="76494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Finding Treasure- </a:t>
            </a:r>
            <a:r>
              <a:rPr lang="en-US" sz="3600" u="sng">
                <a:latin typeface="Lexend"/>
                <a:ea typeface="Lexend"/>
                <a:cs typeface="Lexend"/>
                <a:sym typeface="Lexend"/>
              </a:rPr>
              <a:t>Compressed Air</a:t>
            </a:r>
            <a:endParaRPr sz="3600">
              <a:latin typeface="Lexend"/>
              <a:ea typeface="Lexend"/>
              <a:cs typeface="Lexend"/>
              <a:sym typeface="Lexend"/>
            </a:endParaRPr>
          </a:p>
        </p:txBody>
      </p:sp>
      <p:grpSp>
        <p:nvGrpSpPr>
          <p:cNvPr id="597" name="Google Shape;597;p27"/>
          <p:cNvGrpSpPr/>
          <p:nvPr/>
        </p:nvGrpSpPr>
        <p:grpSpPr>
          <a:xfrm>
            <a:off x="7855871" y="68165"/>
            <a:ext cx="1069650" cy="463961"/>
            <a:chOff x="8220989" y="184578"/>
            <a:chExt cx="3923882" cy="1701984"/>
          </a:xfrm>
        </p:grpSpPr>
        <p:pic>
          <p:nvPicPr>
            <p:cNvPr descr="A yellow lightning bolt symbol&#10;&#10;Description automatically generated" id="598" name="Google Shape;598;p27"/>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599" name="Google Shape;599;p27"/>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600" name="Google Shape;600;p27"/>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601" name="Google Shape;601;p27"/>
          <p:cNvSpPr/>
          <p:nvPr/>
        </p:nvSpPr>
        <p:spPr>
          <a:xfrm>
            <a:off x="6205649" y="3487475"/>
            <a:ext cx="2285700" cy="21309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5" name="Shape 605"/>
        <p:cNvGrpSpPr/>
        <p:nvPr/>
      </p:nvGrpSpPr>
      <p:grpSpPr>
        <a:xfrm>
          <a:off x="0" y="0"/>
          <a:ext cx="0" cy="0"/>
          <a:chOff x="0" y="0"/>
          <a:chExt cx="0" cy="0"/>
        </a:xfrm>
      </p:grpSpPr>
      <p:sp>
        <p:nvSpPr>
          <p:cNvPr id="606" name="Google Shape;606;p28"/>
          <p:cNvSpPr txBox="1"/>
          <p:nvPr/>
        </p:nvSpPr>
        <p:spPr>
          <a:xfrm>
            <a:off x="3048000" y="6245338"/>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25: Compressed Air Reduction Calculator</a:t>
            </a:r>
            <a:endParaRPr/>
          </a:p>
        </p:txBody>
      </p:sp>
      <p:pic>
        <p:nvPicPr>
          <p:cNvPr descr="A screenshot of a computer&#10;&#10;Description automatically generated" id="607" name="Google Shape;607;p28"/>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608" name="Google Shape;608;p28"/>
          <p:cNvSpPr/>
          <p:nvPr/>
        </p:nvSpPr>
        <p:spPr>
          <a:xfrm>
            <a:off x="5054248" y="861575"/>
            <a:ext cx="888600" cy="217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09" name="Google Shape;609;p28"/>
          <p:cNvSpPr/>
          <p:nvPr/>
        </p:nvSpPr>
        <p:spPr>
          <a:xfrm>
            <a:off x="685803" y="1570551"/>
            <a:ext cx="3633600" cy="32016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0" name="Google Shape;610;p28"/>
          <p:cNvSpPr/>
          <p:nvPr/>
        </p:nvSpPr>
        <p:spPr>
          <a:xfrm>
            <a:off x="4378051" y="1570550"/>
            <a:ext cx="3580800" cy="2906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1" name="Google Shape;611;p28"/>
          <p:cNvSpPr/>
          <p:nvPr/>
        </p:nvSpPr>
        <p:spPr>
          <a:xfrm>
            <a:off x="8017500" y="1570551"/>
            <a:ext cx="3580800" cy="38313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2" name="Google Shape;612;p28"/>
          <p:cNvSpPr/>
          <p:nvPr/>
        </p:nvSpPr>
        <p:spPr>
          <a:xfrm>
            <a:off x="10912346" y="1244480"/>
            <a:ext cx="284700" cy="2538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3" name="Google Shape;613;p28"/>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14" name="Google Shape;614;p28"/>
          <p:cNvSpPr txBox="1"/>
          <p:nvPr/>
        </p:nvSpPr>
        <p:spPr>
          <a:xfrm>
            <a:off x="206625" y="0"/>
            <a:ext cx="76494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Compressed Air Reduction</a:t>
            </a:r>
            <a:endParaRPr sz="3600">
              <a:latin typeface="Lexend"/>
              <a:ea typeface="Lexend"/>
              <a:cs typeface="Lexend"/>
              <a:sym typeface="Lexen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9" name="Shape 619"/>
        <p:cNvGrpSpPr/>
        <p:nvPr/>
      </p:nvGrpSpPr>
      <p:grpSpPr>
        <a:xfrm>
          <a:off x="0" y="0"/>
          <a:ext cx="0" cy="0"/>
          <a:chOff x="0" y="0"/>
          <a:chExt cx="0" cy="0"/>
        </a:xfrm>
      </p:grpSpPr>
      <p:sp>
        <p:nvSpPr>
          <p:cNvPr id="620" name="Google Shape;620;g31aaa45122b_0_446"/>
          <p:cNvSpPr txBox="1"/>
          <p:nvPr>
            <p:ph type="title"/>
          </p:nvPr>
        </p:nvSpPr>
        <p:spPr>
          <a:xfrm>
            <a:off x="260737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Water Reduction</a:t>
            </a:r>
            <a:endParaRPr sz="4000">
              <a:latin typeface="Lexend"/>
              <a:ea typeface="Lexend"/>
              <a:cs typeface="Lexend"/>
              <a:sym typeface="Lexend"/>
            </a:endParaRPr>
          </a:p>
        </p:txBody>
      </p:sp>
      <p:sp>
        <p:nvSpPr>
          <p:cNvPr id="621" name="Google Shape;621;g31aaa45122b_0_446"/>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5" name="Shape 625"/>
        <p:cNvGrpSpPr/>
        <p:nvPr/>
      </p:nvGrpSpPr>
      <p:grpSpPr>
        <a:xfrm>
          <a:off x="0" y="0"/>
          <a:ext cx="0" cy="0"/>
          <a:chOff x="0" y="0"/>
          <a:chExt cx="0" cy="0"/>
        </a:xfrm>
      </p:grpSpPr>
      <p:sp>
        <p:nvSpPr>
          <p:cNvPr id="626" name="Google Shape;626;p29"/>
          <p:cNvSpPr txBox="1"/>
          <p:nvPr/>
        </p:nvSpPr>
        <p:spPr>
          <a:xfrm>
            <a:off x="265675" y="1109325"/>
            <a:ext cx="11689200" cy="2842500"/>
          </a:xfrm>
          <a:prstGeom prst="rect">
            <a:avLst/>
          </a:prstGeom>
          <a:noFill/>
          <a:ln>
            <a:noFill/>
          </a:ln>
        </p:spPr>
        <p:txBody>
          <a:bodyPr anchorCtr="0" anchor="t" bIns="45700" lIns="91425" spcFirstLastPara="1" rIns="91425" wrap="square" tIns="45700">
            <a:spAutoFit/>
          </a:bodyPr>
          <a:lstStyle/>
          <a:p>
            <a:pPr indent="-342900" lvl="1" marL="342900" marR="0" rtl="0" algn="l">
              <a:spcBef>
                <a:spcPts val="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Implementing water reduction measures, such as optimizing water usage, boiler blowdown rate, and cooling tower makeup water, presents opportunities to conserve water resources and reduce operational costs.</a:t>
            </a:r>
            <a:endParaRPr>
              <a:solidFill>
                <a:schemeClr val="dk1"/>
              </a:solidFill>
              <a:latin typeface="Lexend Light"/>
              <a:ea typeface="Lexend Light"/>
              <a:cs typeface="Lexend Light"/>
              <a:sym typeface="Lexend Light"/>
            </a:endParaRPr>
          </a:p>
          <a:p>
            <a:pPr indent="-342900" lvl="1" marL="342900" marR="0" rtl="0" algn="l">
              <a:spcBef>
                <a:spcPts val="1000"/>
              </a:spcBef>
              <a:spcAft>
                <a:spcPts val="0"/>
              </a:spcAft>
              <a:buClr>
                <a:schemeClr val="dk1"/>
              </a:buClr>
              <a:buSzPts val="1800"/>
              <a:buFont typeface="Lexend Light"/>
              <a:buChar char="🠶"/>
            </a:pPr>
            <a:r>
              <a:rPr i="0" lang="en-US" sz="1800" u="none" cap="none" strike="noStrike">
                <a:solidFill>
                  <a:schemeClr val="dk1"/>
                </a:solidFill>
                <a:latin typeface="Lexend Light"/>
                <a:ea typeface="Lexend Light"/>
                <a:cs typeface="Lexend Light"/>
                <a:sym typeface="Lexend Light"/>
              </a:rPr>
              <a:t>Optimizing boiler blowdown rates helps minimize water wastage and improve boiler efficiency, resulting in lower energy consumption and operational costs.</a:t>
            </a:r>
            <a:endParaRPr>
              <a:solidFill>
                <a:schemeClr val="dk1"/>
              </a:solidFill>
              <a:latin typeface="Lexend Light"/>
              <a:ea typeface="Lexend Light"/>
              <a:cs typeface="Lexend Light"/>
              <a:sym typeface="Lexend Light"/>
            </a:endParaRPr>
          </a:p>
          <a:p>
            <a:pPr indent="-342900" lvl="1" marL="342900" marR="0" rtl="0" algn="l">
              <a:spcBef>
                <a:spcPts val="1000"/>
              </a:spcBef>
              <a:spcAft>
                <a:spcPts val="0"/>
              </a:spcAft>
              <a:buClr>
                <a:schemeClr val="dk1"/>
              </a:buClr>
              <a:buSzPts val="1800"/>
              <a:buFont typeface="Noto Sans Symbols"/>
              <a:buChar char="🠶"/>
            </a:pPr>
            <a:r>
              <a:rPr i="0" lang="en-US" sz="1800" u="none" cap="none" strike="noStrike">
                <a:solidFill>
                  <a:schemeClr val="dk1"/>
                </a:solidFill>
                <a:latin typeface="Lexend Light"/>
                <a:ea typeface="Lexend Light"/>
                <a:cs typeface="Lexend Light"/>
                <a:sym typeface="Lexend Light"/>
              </a:rPr>
              <a:t>According to the U.S. Environmental Protection Agency (EPA), implementing water conservation measures such as optimizing boiler blowdown rates and minimizing cooling tower makeup water usage can result in water savings of up to 20% or more, contributing to water resource sustainability and cost savings for facilities. </a:t>
            </a:r>
            <a:r>
              <a:rPr baseline="30000" i="0" lang="en-US" sz="1800" u="none" cap="none" strike="noStrike">
                <a:solidFill>
                  <a:schemeClr val="dk1"/>
                </a:solidFill>
                <a:latin typeface="Lexend Light"/>
                <a:ea typeface="Lexend Light"/>
                <a:cs typeface="Lexend Light"/>
                <a:sym typeface="Lexend Light"/>
              </a:rPr>
              <a:t>6</a:t>
            </a:r>
            <a:endParaRPr baseline="30000" i="0" sz="1800" u="none" cap="none" strike="noStrike">
              <a:solidFill>
                <a:schemeClr val="dk1"/>
              </a:solidFill>
              <a:latin typeface="Lexend Light"/>
              <a:ea typeface="Lexend Light"/>
              <a:cs typeface="Lexend Light"/>
              <a:sym typeface="Lexend Light"/>
            </a:endParaRPr>
          </a:p>
        </p:txBody>
      </p:sp>
      <p:pic>
        <p:nvPicPr>
          <p:cNvPr descr="A blue circle with a blue water drop in it&#10;&#10;Description automatically generated" id="627" name="Google Shape;627;p29"/>
          <p:cNvPicPr preferRelativeResize="0"/>
          <p:nvPr/>
        </p:nvPicPr>
        <p:blipFill rotWithShape="1">
          <a:blip r:embed="rId3">
            <a:alphaModFix/>
          </a:blip>
          <a:srcRect b="0" l="0" r="0" t="0"/>
          <a:stretch/>
        </p:blipFill>
        <p:spPr>
          <a:xfrm>
            <a:off x="989837" y="4144242"/>
            <a:ext cx="1828800" cy="1517260"/>
          </a:xfrm>
          <a:prstGeom prst="rect">
            <a:avLst/>
          </a:prstGeom>
          <a:noFill/>
          <a:ln cap="flat" cmpd="sng" w="9525">
            <a:solidFill>
              <a:schemeClr val="dk1"/>
            </a:solidFill>
            <a:prstDash val="solid"/>
            <a:round/>
            <a:headEnd len="sm" w="sm" type="none"/>
            <a:tailEnd len="sm" w="sm" type="none"/>
          </a:ln>
        </p:spPr>
      </p:pic>
      <p:grpSp>
        <p:nvGrpSpPr>
          <p:cNvPr id="628" name="Google Shape;628;p29"/>
          <p:cNvGrpSpPr/>
          <p:nvPr/>
        </p:nvGrpSpPr>
        <p:grpSpPr>
          <a:xfrm>
            <a:off x="3409430" y="19742"/>
            <a:ext cx="1332550" cy="560804"/>
            <a:chOff x="8220989" y="184578"/>
            <a:chExt cx="3923882" cy="1701984"/>
          </a:xfrm>
        </p:grpSpPr>
        <p:pic>
          <p:nvPicPr>
            <p:cNvPr descr="A yellow lightning bolt symbol&#10;&#10;Description automatically generated" id="629" name="Google Shape;629;p29"/>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630" name="Google Shape;630;p29"/>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631" name="Google Shape;631;p29"/>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632" name="Google Shape;632;p29"/>
          <p:cNvSpPr txBox="1"/>
          <p:nvPr>
            <p:ph idx="11" type="ftr"/>
          </p:nvPr>
        </p:nvSpPr>
        <p:spPr>
          <a:xfrm>
            <a:off x="206626" y="6135800"/>
            <a:ext cx="119853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US" sz="1300">
                <a:latin typeface="Lexend ExtraLight"/>
                <a:ea typeface="Lexend ExtraLight"/>
                <a:cs typeface="Lexend ExtraLight"/>
                <a:sym typeface="Lexend ExtraLight"/>
              </a:rPr>
              <a:t>6 U.S. Environmental Protection Agency. (n.d.). WaterSense at Work: Best Management Practices for Commercial and Institutional Facilities. Retrieved from https://www.epa.gov/sites/production/files/2015-08/documents/ws_commercial_bmp_guide.pdf</a:t>
            </a:r>
            <a:endParaRPr i="1" sz="1300">
              <a:latin typeface="Lexend ExtraLight"/>
              <a:ea typeface="Lexend ExtraLight"/>
              <a:cs typeface="Lexend ExtraLight"/>
              <a:sym typeface="Lexend ExtraLight"/>
            </a:endParaRPr>
          </a:p>
        </p:txBody>
      </p:sp>
      <p:pic>
        <p:nvPicPr>
          <p:cNvPr descr="A screenshot of a computer&#10;&#10;Description automatically generated" id="633" name="Google Shape;633;p29"/>
          <p:cNvPicPr preferRelativeResize="0"/>
          <p:nvPr/>
        </p:nvPicPr>
        <p:blipFill rotWithShape="1">
          <a:blip r:embed="rId7">
            <a:alphaModFix/>
          </a:blip>
          <a:srcRect b="0" l="10073" r="10194" t="10393"/>
          <a:stretch/>
        </p:blipFill>
        <p:spPr>
          <a:xfrm>
            <a:off x="4741987" y="4143915"/>
            <a:ext cx="1828800" cy="1517904"/>
          </a:xfrm>
          <a:prstGeom prst="rect">
            <a:avLst/>
          </a:prstGeom>
          <a:noFill/>
          <a:ln cap="flat" cmpd="sng" w="9525">
            <a:solidFill>
              <a:schemeClr val="dk1"/>
            </a:solidFill>
            <a:prstDash val="solid"/>
            <a:round/>
            <a:headEnd len="sm" w="sm" type="none"/>
            <a:tailEnd len="sm" w="sm" type="none"/>
          </a:ln>
        </p:spPr>
      </p:pic>
      <p:pic>
        <p:nvPicPr>
          <p:cNvPr descr="A screenshot of a computer&#10;&#10;Description automatically generated" id="634" name="Google Shape;634;p29"/>
          <p:cNvPicPr preferRelativeResize="0"/>
          <p:nvPr/>
        </p:nvPicPr>
        <p:blipFill rotWithShape="1">
          <a:blip r:embed="rId8">
            <a:alphaModFix/>
          </a:blip>
          <a:srcRect b="0" l="11008" r="10476" t="5590"/>
          <a:stretch/>
        </p:blipFill>
        <p:spPr>
          <a:xfrm>
            <a:off x="8703862" y="4143918"/>
            <a:ext cx="1828800" cy="1517904"/>
          </a:xfrm>
          <a:prstGeom prst="rect">
            <a:avLst/>
          </a:prstGeom>
          <a:noFill/>
          <a:ln cap="flat" cmpd="sng" w="9525">
            <a:solidFill>
              <a:schemeClr val="dk1"/>
            </a:solidFill>
            <a:prstDash val="solid"/>
            <a:round/>
            <a:headEnd len="sm" w="sm" type="none"/>
            <a:tailEnd len="sm" w="sm" type="none"/>
          </a:ln>
        </p:spPr>
      </p:pic>
      <p:sp>
        <p:nvSpPr>
          <p:cNvPr id="635" name="Google Shape;635;p29"/>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6" name="Google Shape;636;p29"/>
          <p:cNvSpPr txBox="1"/>
          <p:nvPr/>
        </p:nvSpPr>
        <p:spPr>
          <a:xfrm>
            <a:off x="206625" y="0"/>
            <a:ext cx="76494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Saving Water</a:t>
            </a:r>
            <a:endParaRPr sz="3600">
              <a:latin typeface="Lexend"/>
              <a:ea typeface="Lexend"/>
              <a:cs typeface="Lexend"/>
              <a:sym typeface="Lexen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0" name="Shape 640"/>
        <p:cNvGrpSpPr/>
        <p:nvPr/>
      </p:nvGrpSpPr>
      <p:grpSpPr>
        <a:xfrm>
          <a:off x="0" y="0"/>
          <a:ext cx="0" cy="0"/>
          <a:chOff x="0" y="0"/>
          <a:chExt cx="0" cy="0"/>
        </a:xfrm>
      </p:grpSpPr>
      <p:pic>
        <p:nvPicPr>
          <p:cNvPr descr="A screenshot of a computer&#10;&#10;Description automatically generated" id="641" name="Google Shape;641;p30"/>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642" name="Google Shape;642;p30"/>
          <p:cNvSpPr/>
          <p:nvPr/>
        </p:nvSpPr>
        <p:spPr>
          <a:xfrm>
            <a:off x="5081350" y="856400"/>
            <a:ext cx="871500" cy="238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3" name="Google Shape;643;p30"/>
          <p:cNvSpPr/>
          <p:nvPr/>
        </p:nvSpPr>
        <p:spPr>
          <a:xfrm>
            <a:off x="6704497" y="2057794"/>
            <a:ext cx="750900" cy="1878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4" name="Google Shape;644;p30"/>
          <p:cNvSpPr txBox="1"/>
          <p:nvPr/>
        </p:nvSpPr>
        <p:spPr>
          <a:xfrm>
            <a:off x="3047993" y="6245350"/>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26: Water Reduction Calculator</a:t>
            </a:r>
            <a:endParaRPr/>
          </a:p>
        </p:txBody>
      </p:sp>
      <p:grpSp>
        <p:nvGrpSpPr>
          <p:cNvPr id="645" name="Google Shape;645;p30"/>
          <p:cNvGrpSpPr/>
          <p:nvPr/>
        </p:nvGrpSpPr>
        <p:grpSpPr>
          <a:xfrm>
            <a:off x="8989780" y="19742"/>
            <a:ext cx="1332550" cy="560804"/>
            <a:chOff x="8220989" y="184578"/>
            <a:chExt cx="3923882" cy="1701984"/>
          </a:xfrm>
        </p:grpSpPr>
        <p:pic>
          <p:nvPicPr>
            <p:cNvPr descr="A yellow lightning bolt symbol&#10;&#10;Description automatically generated" id="646" name="Google Shape;646;p30"/>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647" name="Google Shape;647;p30"/>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648" name="Google Shape;648;p30"/>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649" name="Google Shape;649;p30"/>
          <p:cNvSpPr txBox="1"/>
          <p:nvPr/>
        </p:nvSpPr>
        <p:spPr>
          <a:xfrm>
            <a:off x="196800" y="0"/>
            <a:ext cx="87198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100" u="sng">
                <a:latin typeface="Lexend"/>
                <a:ea typeface="Lexend"/>
                <a:cs typeface="Lexend"/>
                <a:sym typeface="Lexend"/>
              </a:rPr>
              <a:t>Finding Treasure- </a:t>
            </a:r>
            <a:r>
              <a:rPr lang="en-US" sz="3100" u="sng">
                <a:latin typeface="Lexend"/>
                <a:ea typeface="Lexend"/>
                <a:cs typeface="Lexend"/>
                <a:sym typeface="Lexend"/>
              </a:rPr>
              <a:t>Water Reduction Example</a:t>
            </a:r>
            <a:endParaRPr sz="3100">
              <a:latin typeface="Lexend"/>
              <a:ea typeface="Lexend"/>
              <a:cs typeface="Lexend"/>
              <a:sym typeface="Lexend"/>
            </a:endParaRPr>
          </a:p>
        </p:txBody>
      </p:sp>
      <p:sp>
        <p:nvSpPr>
          <p:cNvPr id="650" name="Google Shape;650;p30"/>
          <p:cNvSpPr/>
          <p:nvPr/>
        </p:nvSpPr>
        <p:spPr>
          <a:xfrm>
            <a:off x="3821801" y="2436400"/>
            <a:ext cx="2209800" cy="21291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8" name="Shape 238"/>
        <p:cNvGrpSpPr/>
        <p:nvPr/>
      </p:nvGrpSpPr>
      <p:grpSpPr>
        <a:xfrm>
          <a:off x="0" y="0"/>
          <a:ext cx="0" cy="0"/>
          <a:chOff x="0" y="0"/>
          <a:chExt cx="0" cy="0"/>
        </a:xfrm>
      </p:grpSpPr>
      <p:sp>
        <p:nvSpPr>
          <p:cNvPr id="239" name="Google Shape;239;p3"/>
          <p:cNvSpPr txBox="1"/>
          <p:nvPr>
            <p:ph idx="1" type="body"/>
          </p:nvPr>
        </p:nvSpPr>
        <p:spPr>
          <a:xfrm>
            <a:off x="344375" y="649425"/>
            <a:ext cx="11738400" cy="2912400"/>
          </a:xfrm>
          <a:prstGeom prst="rect">
            <a:avLst/>
          </a:prstGeom>
          <a:noFill/>
          <a:ln>
            <a:noFill/>
          </a:ln>
        </p:spPr>
        <p:txBody>
          <a:bodyPr anchorCtr="0" anchor="t" bIns="45700" lIns="91425" spcFirstLastPara="1" rIns="91425" wrap="square" tIns="45700">
            <a:normAutofit fontScale="47500" lnSpcReduction="10000"/>
          </a:bodyPr>
          <a:lstStyle/>
          <a:p>
            <a:pPr indent="-395319" lvl="0" marL="342900" rtl="0" algn="just">
              <a:spcBef>
                <a:spcPts val="0"/>
              </a:spcBef>
              <a:spcAft>
                <a:spcPts val="0"/>
              </a:spcAft>
              <a:buSzPct val="100000"/>
              <a:buFont typeface="Lexend Light"/>
              <a:buChar char="●"/>
            </a:pPr>
            <a:r>
              <a:rPr lang="en-US" sz="5500">
                <a:solidFill>
                  <a:schemeClr val="dk1"/>
                </a:solidFill>
                <a:latin typeface="Lexend Light"/>
                <a:ea typeface="Lexend Light"/>
                <a:cs typeface="Lexend Light"/>
                <a:sym typeface="Lexend Light"/>
              </a:rPr>
              <a:t>A Treasure Hunt in energy efficiency is a collaborative and cost-effective process to identify and implement quick, low-cost measures that enhance energy efficiency within an organization or facility.</a:t>
            </a:r>
            <a:endParaRPr>
              <a:latin typeface="Lexend Light"/>
              <a:ea typeface="Lexend Light"/>
              <a:cs typeface="Lexend Light"/>
              <a:sym typeface="Lexend Light"/>
            </a:endParaRPr>
          </a:p>
          <a:p>
            <a:pPr indent="-395319" lvl="0" marL="342900" rtl="0" algn="just">
              <a:spcBef>
                <a:spcPts val="1000"/>
              </a:spcBef>
              <a:spcAft>
                <a:spcPts val="0"/>
              </a:spcAft>
              <a:buSzPct val="100000"/>
              <a:buFont typeface="Lexend Light"/>
              <a:buChar char="●"/>
            </a:pPr>
            <a:r>
              <a:rPr lang="en-US" sz="5500">
                <a:solidFill>
                  <a:schemeClr val="dk1"/>
                </a:solidFill>
                <a:latin typeface="Lexend Light"/>
                <a:ea typeface="Lexend Light"/>
                <a:cs typeface="Lexend Light"/>
                <a:sym typeface="Lexend Light"/>
              </a:rPr>
              <a:t>It involves observing the facility during idle / partially idle time periods to identify energy waste</a:t>
            </a:r>
            <a:endParaRPr>
              <a:latin typeface="Lexend Light"/>
              <a:ea typeface="Lexend Light"/>
              <a:cs typeface="Lexend Light"/>
              <a:sym typeface="Lexend Light"/>
            </a:endParaRPr>
          </a:p>
          <a:p>
            <a:pPr indent="0" lvl="0" marL="0" rtl="0" algn="just">
              <a:spcBef>
                <a:spcPts val="1000"/>
              </a:spcBef>
              <a:spcAft>
                <a:spcPts val="0"/>
              </a:spcAft>
              <a:buSzPct val="100000"/>
              <a:buNone/>
            </a:pPr>
            <a:r>
              <a:t/>
            </a:r>
            <a:endParaRPr sz="2000">
              <a:latin typeface="Lexend Light"/>
              <a:ea typeface="Lexend Light"/>
              <a:cs typeface="Lexend Light"/>
              <a:sym typeface="Lexend Light"/>
            </a:endParaRPr>
          </a:p>
          <a:p>
            <a:pPr indent="-305752" lvl="0" marL="342900" rtl="0" algn="just">
              <a:spcBef>
                <a:spcPts val="1000"/>
              </a:spcBef>
              <a:spcAft>
                <a:spcPts val="0"/>
              </a:spcAft>
              <a:buSzPct val="128571"/>
              <a:buNone/>
            </a:pPr>
            <a:r>
              <a:t/>
            </a:r>
            <a:endParaRPr>
              <a:latin typeface="Lexend Light"/>
              <a:ea typeface="Lexend Light"/>
              <a:cs typeface="Lexend Light"/>
              <a:sym typeface="Lexend Light"/>
            </a:endParaRPr>
          </a:p>
        </p:txBody>
      </p:sp>
      <p:grpSp>
        <p:nvGrpSpPr>
          <p:cNvPr id="240" name="Google Shape;240;p3"/>
          <p:cNvGrpSpPr/>
          <p:nvPr/>
        </p:nvGrpSpPr>
        <p:grpSpPr>
          <a:xfrm>
            <a:off x="1653338" y="3856976"/>
            <a:ext cx="8638785" cy="2282704"/>
            <a:chOff x="4529" y="173763"/>
            <a:chExt cx="5989174" cy="1542472"/>
          </a:xfrm>
        </p:grpSpPr>
        <p:sp>
          <p:nvSpPr>
            <p:cNvPr id="241" name="Google Shape;241;p3"/>
            <p:cNvSpPr/>
            <p:nvPr/>
          </p:nvSpPr>
          <p:spPr>
            <a:xfrm>
              <a:off x="4529" y="184372"/>
              <a:ext cx="1632297" cy="1218475"/>
            </a:xfrm>
            <a:prstGeom prst="round2SameRect">
              <a:avLst>
                <a:gd fmla="val 8000" name="adj1"/>
                <a:gd fmla="val 0" name="adj2"/>
              </a:avLst>
            </a:prstGeom>
            <a:solidFill>
              <a:srgbClr val="CDCFD3">
                <a:alpha val="89803"/>
              </a:srgbClr>
            </a:solidFill>
            <a:ln cap="rnd" cmpd="sng" w="158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txBox="1"/>
            <p:nvPr/>
          </p:nvSpPr>
          <p:spPr>
            <a:xfrm>
              <a:off x="263472" y="1425388"/>
              <a:ext cx="1149600" cy="257700"/>
            </a:xfrm>
            <a:prstGeom prst="rect">
              <a:avLst/>
            </a:prstGeom>
            <a:noFill/>
            <a:ln>
              <a:noFill/>
            </a:ln>
          </p:spPr>
          <p:txBody>
            <a:bodyPr anchorCtr="0" anchor="ctr" bIns="0" lIns="49525" spcFirstLastPara="1" rIns="16500" wrap="square" tIns="0">
              <a:noAutofit/>
            </a:bodyPr>
            <a:lstStyle/>
            <a:p>
              <a:pPr indent="0" lvl="0" marL="0" marR="0" rtl="0" algn="ctr">
                <a:lnSpc>
                  <a:spcPct val="90000"/>
                </a:lnSpc>
                <a:spcBef>
                  <a:spcPts val="0"/>
                </a:spcBef>
                <a:spcAft>
                  <a:spcPts val="0"/>
                </a:spcAft>
                <a:buClr>
                  <a:schemeClr val="lt1"/>
                </a:buClr>
                <a:buSzPts val="1300"/>
                <a:buFont typeface="Century Gothic"/>
                <a:buNone/>
              </a:pPr>
              <a:r>
                <a:rPr lang="en-US" sz="1300">
                  <a:solidFill>
                    <a:schemeClr val="dk1"/>
                  </a:solidFill>
                  <a:latin typeface="Lexend Medium"/>
                  <a:ea typeface="Lexend Medium"/>
                  <a:cs typeface="Lexend Medium"/>
                  <a:sym typeface="Lexend Medium"/>
                </a:rPr>
                <a:t>Easy Wins</a:t>
              </a:r>
              <a:endParaRPr>
                <a:solidFill>
                  <a:schemeClr val="dk1"/>
                </a:solidFill>
                <a:latin typeface="Lexend Medium"/>
                <a:ea typeface="Lexend Medium"/>
                <a:cs typeface="Lexend Medium"/>
                <a:sym typeface="Lexend Medium"/>
              </a:endParaRPr>
            </a:p>
          </p:txBody>
        </p:sp>
        <p:sp>
          <p:nvSpPr>
            <p:cNvPr id="243" name="Google Shape;243;p3"/>
            <p:cNvSpPr/>
            <p:nvPr/>
          </p:nvSpPr>
          <p:spPr>
            <a:xfrm>
              <a:off x="295155" y="255114"/>
              <a:ext cx="1086232" cy="1093607"/>
            </a:xfrm>
            <a:prstGeom prst="ellipse">
              <a:avLst/>
            </a:prstGeom>
            <a:blipFill rotWithShape="1">
              <a:blip r:embed="rId3">
                <a:alphaModFix/>
              </a:blip>
              <a:stretch>
                <a:fillRect b="0" l="-38998" r="-38997" t="0"/>
              </a:stretch>
            </a:blipFill>
            <a:ln cap="rnd" cmpd="sng" w="15875">
              <a:solidFill>
                <a:schemeClr val="dk2">
                  <a:alpha val="89803"/>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2170515" y="173763"/>
              <a:ext cx="1632297" cy="1218475"/>
            </a:xfrm>
            <a:prstGeom prst="round2SameRect">
              <a:avLst>
                <a:gd fmla="val 8000" name="adj1"/>
                <a:gd fmla="val 0" name="adj2"/>
              </a:avLst>
            </a:prstGeom>
            <a:solidFill>
              <a:srgbClr val="CDCFD3">
                <a:alpha val="89803"/>
              </a:srgbClr>
            </a:solidFill>
            <a:ln cap="rnd" cmpd="sng" w="158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txBox="1"/>
            <p:nvPr/>
          </p:nvSpPr>
          <p:spPr>
            <a:xfrm>
              <a:off x="2321752" y="1392235"/>
              <a:ext cx="1149600" cy="324000"/>
            </a:xfrm>
            <a:prstGeom prst="rect">
              <a:avLst/>
            </a:prstGeom>
            <a:noFill/>
            <a:ln>
              <a:noFill/>
            </a:ln>
          </p:spPr>
          <p:txBody>
            <a:bodyPr anchorCtr="0" anchor="ctr" bIns="0" lIns="49525" spcFirstLastPara="1" rIns="16500" wrap="square" tIns="0">
              <a:noAutofit/>
            </a:bodyPr>
            <a:lstStyle/>
            <a:p>
              <a:pPr indent="0" lvl="0" marL="0" marR="0" rtl="0" algn="ctr">
                <a:lnSpc>
                  <a:spcPct val="90000"/>
                </a:lnSpc>
                <a:spcBef>
                  <a:spcPts val="0"/>
                </a:spcBef>
                <a:spcAft>
                  <a:spcPts val="0"/>
                </a:spcAft>
                <a:buClr>
                  <a:schemeClr val="lt1"/>
                </a:buClr>
                <a:buSzPts val="1300"/>
                <a:buFont typeface="Century Gothic"/>
                <a:buNone/>
              </a:pPr>
              <a:r>
                <a:rPr lang="en-US" sz="1300">
                  <a:solidFill>
                    <a:schemeClr val="dk1"/>
                  </a:solidFill>
                  <a:latin typeface="Lexend Medium"/>
                  <a:ea typeface="Lexend Medium"/>
                  <a:cs typeface="Lexend Medium"/>
                  <a:sym typeface="Lexend Medium"/>
                </a:rPr>
                <a:t>Cost Savings</a:t>
              </a:r>
              <a:endParaRPr>
                <a:solidFill>
                  <a:schemeClr val="dk1"/>
                </a:solidFill>
                <a:latin typeface="Lexend Medium"/>
                <a:ea typeface="Lexend Medium"/>
                <a:cs typeface="Lexend Medium"/>
                <a:sym typeface="Lexend Medium"/>
              </a:endParaRPr>
            </a:p>
          </p:txBody>
        </p:sp>
        <p:sp>
          <p:nvSpPr>
            <p:cNvPr id="246" name="Google Shape;246;p3"/>
            <p:cNvSpPr/>
            <p:nvPr/>
          </p:nvSpPr>
          <p:spPr>
            <a:xfrm>
              <a:off x="2419667" y="213568"/>
              <a:ext cx="1136044" cy="1136044"/>
            </a:xfrm>
            <a:prstGeom prst="ellipse">
              <a:avLst/>
            </a:prstGeom>
            <a:blipFill rotWithShape="1">
              <a:blip r:embed="rId4">
                <a:alphaModFix/>
              </a:blip>
              <a:stretch>
                <a:fillRect b="0" l="-38998" r="-38997" t="0"/>
              </a:stretch>
            </a:blipFill>
            <a:ln cap="rnd" cmpd="sng" w="15875">
              <a:solidFill>
                <a:schemeClr val="dk2">
                  <a:alpha val="89803"/>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4361406" y="186216"/>
              <a:ext cx="1632297" cy="1218475"/>
            </a:xfrm>
            <a:prstGeom prst="round2SameRect">
              <a:avLst>
                <a:gd fmla="val 8000" name="adj1"/>
                <a:gd fmla="val 0" name="adj2"/>
              </a:avLst>
            </a:prstGeom>
            <a:solidFill>
              <a:srgbClr val="CDCFD3">
                <a:alpha val="89803"/>
              </a:srgbClr>
            </a:solidFill>
            <a:ln cap="rnd" cmpd="sng" w="158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txBox="1"/>
            <p:nvPr/>
          </p:nvSpPr>
          <p:spPr>
            <a:xfrm>
              <a:off x="4409253" y="1408369"/>
              <a:ext cx="1536600" cy="257700"/>
            </a:xfrm>
            <a:prstGeom prst="rect">
              <a:avLst/>
            </a:prstGeom>
            <a:noFill/>
            <a:ln>
              <a:noFill/>
            </a:ln>
          </p:spPr>
          <p:txBody>
            <a:bodyPr anchorCtr="0" anchor="ctr" bIns="0" lIns="49525" spcFirstLastPara="1" rIns="16500" wrap="square" tIns="0">
              <a:noAutofit/>
            </a:bodyPr>
            <a:lstStyle/>
            <a:p>
              <a:pPr indent="0" lvl="0" marL="0" marR="0" rtl="0" algn="ctr">
                <a:lnSpc>
                  <a:spcPct val="90000"/>
                </a:lnSpc>
                <a:spcBef>
                  <a:spcPts val="0"/>
                </a:spcBef>
                <a:spcAft>
                  <a:spcPts val="0"/>
                </a:spcAft>
                <a:buClr>
                  <a:schemeClr val="lt1"/>
                </a:buClr>
                <a:buSzPts val="1300"/>
                <a:buFont typeface="Century Gothic"/>
                <a:buNone/>
              </a:pPr>
              <a:r>
                <a:rPr lang="en-US" sz="1300">
                  <a:solidFill>
                    <a:schemeClr val="dk1"/>
                  </a:solidFill>
                  <a:latin typeface="Lexend Medium"/>
                  <a:ea typeface="Lexend Medium"/>
                  <a:cs typeface="Lexend Medium"/>
                  <a:sym typeface="Lexend Medium"/>
                </a:rPr>
                <a:t>Sustainability Impact</a:t>
              </a:r>
              <a:endParaRPr>
                <a:solidFill>
                  <a:schemeClr val="dk1"/>
                </a:solidFill>
                <a:latin typeface="Lexend Medium"/>
                <a:ea typeface="Lexend Medium"/>
                <a:cs typeface="Lexend Medium"/>
                <a:sym typeface="Lexend Medium"/>
              </a:endParaRPr>
            </a:p>
          </p:txBody>
        </p:sp>
        <p:sp>
          <p:nvSpPr>
            <p:cNvPr id="249" name="Google Shape;249;p3"/>
            <p:cNvSpPr/>
            <p:nvPr/>
          </p:nvSpPr>
          <p:spPr>
            <a:xfrm>
              <a:off x="4606111" y="225744"/>
              <a:ext cx="1086232" cy="1086232"/>
            </a:xfrm>
            <a:prstGeom prst="ellipse">
              <a:avLst/>
            </a:prstGeom>
            <a:blipFill rotWithShape="1">
              <a:blip r:embed="rId5">
                <a:alphaModFix/>
              </a:blip>
              <a:stretch>
                <a:fillRect b="0" l="0" r="0" t="0"/>
              </a:stretch>
            </a:blipFill>
            <a:ln cap="rnd" cmpd="sng" w="15875">
              <a:solidFill>
                <a:schemeClr val="dk2">
                  <a:alpha val="89803"/>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3"/>
          <p:cNvSpPr txBox="1"/>
          <p:nvPr/>
        </p:nvSpPr>
        <p:spPr>
          <a:xfrm>
            <a:off x="4202125" y="6139673"/>
            <a:ext cx="35412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a:solidFill>
                  <a:schemeClr val="dk1"/>
                </a:solidFill>
                <a:latin typeface="Lexend ExtraLight"/>
                <a:ea typeface="Lexend ExtraLight"/>
                <a:cs typeface="Lexend ExtraLight"/>
                <a:sym typeface="Lexend ExtraLight"/>
              </a:rPr>
              <a:t>Figure 1: Treasure Hunts main points</a:t>
            </a:r>
            <a:endParaRPr>
              <a:latin typeface="Lexend ExtraLight"/>
              <a:ea typeface="Lexend ExtraLight"/>
              <a:cs typeface="Lexend ExtraLight"/>
              <a:sym typeface="Lexend ExtraLight"/>
            </a:endParaRPr>
          </a:p>
        </p:txBody>
      </p:sp>
      <p:sp>
        <p:nvSpPr>
          <p:cNvPr id="251" name="Google Shape;251;p3"/>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2" name="Google Shape;252;p3"/>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Introduction to Treasure Hunt</a:t>
            </a:r>
            <a:endParaRPr sz="4000">
              <a:latin typeface="Lexend"/>
              <a:ea typeface="Lexend"/>
              <a:cs typeface="Lexend"/>
              <a:sym typeface="Lexen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54" name="Shape 654"/>
        <p:cNvGrpSpPr/>
        <p:nvPr/>
      </p:nvGrpSpPr>
      <p:grpSpPr>
        <a:xfrm>
          <a:off x="0" y="0"/>
          <a:ext cx="0" cy="0"/>
          <a:chOff x="0" y="0"/>
          <a:chExt cx="0" cy="0"/>
        </a:xfrm>
      </p:grpSpPr>
      <p:sp>
        <p:nvSpPr>
          <p:cNvPr id="655" name="Google Shape;655;p31"/>
          <p:cNvSpPr txBox="1"/>
          <p:nvPr/>
        </p:nvSpPr>
        <p:spPr>
          <a:xfrm>
            <a:off x="3048000" y="6245353"/>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27: Water Reduction Calculator</a:t>
            </a:r>
            <a:endParaRPr/>
          </a:p>
        </p:txBody>
      </p:sp>
      <p:pic>
        <p:nvPicPr>
          <p:cNvPr descr="A screenshot of a computer&#10;&#10;Description automatically generated" id="656" name="Google Shape;656;p31"/>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657" name="Google Shape;657;p31"/>
          <p:cNvSpPr/>
          <p:nvPr/>
        </p:nvSpPr>
        <p:spPr>
          <a:xfrm>
            <a:off x="726178" y="1590224"/>
            <a:ext cx="3583500" cy="24438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58" name="Google Shape;658;p31"/>
          <p:cNvSpPr/>
          <p:nvPr/>
        </p:nvSpPr>
        <p:spPr>
          <a:xfrm>
            <a:off x="5034974" y="874300"/>
            <a:ext cx="888300" cy="217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59" name="Google Shape;659;p31"/>
          <p:cNvSpPr/>
          <p:nvPr/>
        </p:nvSpPr>
        <p:spPr>
          <a:xfrm>
            <a:off x="4397726" y="1590222"/>
            <a:ext cx="3581700" cy="18387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60" name="Google Shape;660;p31"/>
          <p:cNvSpPr/>
          <p:nvPr/>
        </p:nvSpPr>
        <p:spPr>
          <a:xfrm>
            <a:off x="8076825" y="1590220"/>
            <a:ext cx="3581700" cy="14601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661" name="Google Shape;661;p31"/>
          <p:cNvGrpSpPr/>
          <p:nvPr/>
        </p:nvGrpSpPr>
        <p:grpSpPr>
          <a:xfrm>
            <a:off x="8989780" y="19742"/>
            <a:ext cx="1332550" cy="560804"/>
            <a:chOff x="8220989" y="184578"/>
            <a:chExt cx="3923882" cy="1701984"/>
          </a:xfrm>
        </p:grpSpPr>
        <p:pic>
          <p:nvPicPr>
            <p:cNvPr descr="A yellow lightning bolt symbol&#10;&#10;Description automatically generated" id="662" name="Google Shape;662;p31"/>
            <p:cNvPicPr preferRelativeResize="0"/>
            <p:nvPr/>
          </p:nvPicPr>
          <p:blipFill rotWithShape="1">
            <a:blip r:embed="rId4">
              <a:alphaModFix/>
            </a:blip>
            <a:srcRect b="0" l="0" r="0" t="0"/>
            <a:stretch/>
          </p:blipFill>
          <p:spPr>
            <a:xfrm>
              <a:off x="8220989" y="197462"/>
              <a:ext cx="1193801" cy="1689100"/>
            </a:xfrm>
            <a:prstGeom prst="rect">
              <a:avLst/>
            </a:prstGeom>
            <a:noFill/>
            <a:ln>
              <a:noFill/>
            </a:ln>
          </p:spPr>
        </p:pic>
        <p:pic>
          <p:nvPicPr>
            <p:cNvPr descr="A red and white flame logo&#10;&#10;Description automatically generated" id="663" name="Google Shape;663;p31"/>
            <p:cNvPicPr preferRelativeResize="0"/>
            <p:nvPr/>
          </p:nvPicPr>
          <p:blipFill rotWithShape="1">
            <a:blip r:embed="rId5">
              <a:alphaModFix/>
            </a:blip>
            <a:srcRect b="0" l="0" r="0" t="0"/>
            <a:stretch/>
          </p:blipFill>
          <p:spPr>
            <a:xfrm>
              <a:off x="9593867" y="184578"/>
              <a:ext cx="1092199" cy="1524000"/>
            </a:xfrm>
            <a:prstGeom prst="rect">
              <a:avLst/>
            </a:prstGeom>
            <a:noFill/>
            <a:ln>
              <a:noFill/>
            </a:ln>
          </p:spPr>
        </p:pic>
        <p:pic>
          <p:nvPicPr>
            <p:cNvPr descr="A blue water droplet&#10;&#10;Description automatically generated" id="664" name="Google Shape;664;p31"/>
            <p:cNvPicPr preferRelativeResize="0"/>
            <p:nvPr/>
          </p:nvPicPr>
          <p:blipFill rotWithShape="1">
            <a:blip r:embed="rId6">
              <a:alphaModFix/>
            </a:blip>
            <a:srcRect b="0" l="0" r="0" t="0"/>
            <a:stretch/>
          </p:blipFill>
          <p:spPr>
            <a:xfrm>
              <a:off x="10912971" y="197462"/>
              <a:ext cx="1231900" cy="1651000"/>
            </a:xfrm>
            <a:prstGeom prst="rect">
              <a:avLst/>
            </a:prstGeom>
            <a:noFill/>
            <a:ln>
              <a:noFill/>
            </a:ln>
          </p:spPr>
        </p:pic>
      </p:grpSp>
      <p:sp>
        <p:nvSpPr>
          <p:cNvPr id="665" name="Google Shape;665;p31"/>
          <p:cNvSpPr txBox="1"/>
          <p:nvPr/>
        </p:nvSpPr>
        <p:spPr>
          <a:xfrm>
            <a:off x="196800" y="0"/>
            <a:ext cx="87198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3100" u="sng">
                <a:latin typeface="Lexend"/>
                <a:ea typeface="Lexend"/>
                <a:cs typeface="Lexend"/>
                <a:sym typeface="Lexend"/>
              </a:rPr>
              <a:t>Finding Treasure- Water Reduction Example</a:t>
            </a:r>
            <a:endParaRPr sz="3100">
              <a:latin typeface="Lexend"/>
              <a:ea typeface="Lexend"/>
              <a:cs typeface="Lexend"/>
              <a:sym typeface="Lexen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9" name="Shape 669"/>
        <p:cNvGrpSpPr/>
        <p:nvPr/>
      </p:nvGrpSpPr>
      <p:grpSpPr>
        <a:xfrm>
          <a:off x="0" y="0"/>
          <a:ext cx="0" cy="0"/>
          <a:chOff x="0" y="0"/>
          <a:chExt cx="0" cy="0"/>
        </a:xfrm>
      </p:grpSpPr>
      <p:sp>
        <p:nvSpPr>
          <p:cNvPr id="670" name="Google Shape;670;p32"/>
          <p:cNvSpPr txBox="1"/>
          <p:nvPr/>
        </p:nvSpPr>
        <p:spPr>
          <a:xfrm>
            <a:off x="3048000" y="6245350"/>
            <a:ext cx="60960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Century Gothic"/>
                <a:ea typeface="Century Gothic"/>
                <a:cs typeface="Century Gothic"/>
                <a:sym typeface="Century Gothic"/>
              </a:rPr>
              <a:t>Figure 28: Treasure Chest </a:t>
            </a:r>
            <a:endParaRPr/>
          </a:p>
        </p:txBody>
      </p:sp>
      <p:pic>
        <p:nvPicPr>
          <p:cNvPr descr="A screenshot of a computer&#10;&#10;Description automatically generated" id="671" name="Google Shape;671;p32"/>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672" name="Google Shape;672;p32"/>
          <p:cNvSpPr/>
          <p:nvPr/>
        </p:nvSpPr>
        <p:spPr>
          <a:xfrm>
            <a:off x="5879977" y="868400"/>
            <a:ext cx="938700" cy="2040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3" name="Google Shape;673;p32"/>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74" name="Google Shape;674;p32"/>
          <p:cNvSpPr txBox="1"/>
          <p:nvPr/>
        </p:nvSpPr>
        <p:spPr>
          <a:xfrm>
            <a:off x="196800" y="0"/>
            <a:ext cx="87198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Treasure Chest Summary</a:t>
            </a:r>
            <a:endParaRPr sz="4000">
              <a:latin typeface="Lexend"/>
              <a:ea typeface="Lexend"/>
              <a:cs typeface="Lexend"/>
              <a:sym typeface="Lexe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78" name="Shape 678"/>
        <p:cNvGrpSpPr/>
        <p:nvPr/>
      </p:nvGrpSpPr>
      <p:grpSpPr>
        <a:xfrm>
          <a:off x="0" y="0"/>
          <a:ext cx="0" cy="0"/>
          <a:chOff x="0" y="0"/>
          <a:chExt cx="0" cy="0"/>
        </a:xfrm>
      </p:grpSpPr>
      <p:pic>
        <p:nvPicPr>
          <p:cNvPr descr="A screenshot of a computer&#10;&#10;Description automatically generated" id="679" name="Google Shape;679;p33"/>
          <p:cNvPicPr preferRelativeResize="0"/>
          <p:nvPr/>
        </p:nvPicPr>
        <p:blipFill rotWithShape="1">
          <a:blip r:embed="rId3">
            <a:alphaModFix/>
          </a:blip>
          <a:srcRect b="0" l="0" r="0" t="0"/>
          <a:stretch/>
        </p:blipFill>
        <p:spPr>
          <a:xfrm>
            <a:off x="685800" y="758952"/>
            <a:ext cx="10972800" cy="5486400"/>
          </a:xfrm>
          <a:prstGeom prst="rect">
            <a:avLst/>
          </a:prstGeom>
          <a:noFill/>
          <a:ln cap="flat" cmpd="sng" w="9525">
            <a:solidFill>
              <a:schemeClr val="dk1"/>
            </a:solidFill>
            <a:prstDash val="solid"/>
            <a:round/>
            <a:headEnd len="sm" w="sm" type="none"/>
            <a:tailEnd len="sm" w="sm" type="none"/>
          </a:ln>
        </p:spPr>
      </p:pic>
      <p:sp>
        <p:nvSpPr>
          <p:cNvPr id="680" name="Google Shape;680;p33"/>
          <p:cNvSpPr/>
          <p:nvPr/>
        </p:nvSpPr>
        <p:spPr>
          <a:xfrm>
            <a:off x="6783200" y="860775"/>
            <a:ext cx="498000" cy="2190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81" name="Google Shape;681;p33"/>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82" name="Google Shape;682;p33"/>
          <p:cNvSpPr txBox="1"/>
          <p:nvPr/>
        </p:nvSpPr>
        <p:spPr>
          <a:xfrm>
            <a:off x="196800" y="0"/>
            <a:ext cx="87198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Treasure Hunt Report</a:t>
            </a:r>
            <a:endParaRPr sz="4000">
              <a:latin typeface="Lexend"/>
              <a:ea typeface="Lexend"/>
              <a:cs typeface="Lexend"/>
              <a:sym typeface="Lexen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31aaa45122b_0_194"/>
          <p:cNvSpPr txBox="1"/>
          <p:nvPr>
            <p:ph idx="4294967295" type="title"/>
          </p:nvPr>
        </p:nvSpPr>
        <p:spPr>
          <a:xfrm>
            <a:off x="261200" y="0"/>
            <a:ext cx="9353100" cy="633300"/>
          </a:xfrm>
          <a:prstGeom prst="rect">
            <a:avLst/>
          </a:prstGeom>
          <a:noFill/>
          <a:ln>
            <a:noFill/>
          </a:ln>
        </p:spPr>
        <p:txBody>
          <a:bodyPr anchorCtr="0" anchor="t" bIns="47400" lIns="94800" spcFirstLastPara="1" rIns="94800" wrap="square" tIns="47400">
            <a:noAutofit/>
          </a:bodyPr>
          <a:lstStyle/>
          <a:p>
            <a:pPr indent="0" lvl="0" marL="0" rtl="0" algn="l">
              <a:lnSpc>
                <a:spcPct val="90000"/>
              </a:lnSpc>
              <a:spcBef>
                <a:spcPts val="0"/>
              </a:spcBef>
              <a:spcAft>
                <a:spcPts val="0"/>
              </a:spcAft>
              <a:buClr>
                <a:schemeClr val="dk1"/>
              </a:buClr>
              <a:buSzPts val="3300"/>
              <a:buFont typeface="Arial Black"/>
              <a:buNone/>
            </a:pPr>
            <a:r>
              <a:rPr lang="en-US" sz="3600" u="sng">
                <a:solidFill>
                  <a:schemeClr val="dk1"/>
                </a:solidFill>
                <a:latin typeface="Lexend"/>
                <a:ea typeface="Lexend"/>
                <a:cs typeface="Lexend"/>
                <a:sym typeface="Lexend"/>
              </a:rPr>
              <a:t>Key Takeaways</a:t>
            </a:r>
            <a:endParaRPr sz="3600">
              <a:solidFill>
                <a:schemeClr val="dk1"/>
              </a:solidFill>
              <a:latin typeface="Lexend"/>
              <a:ea typeface="Lexend"/>
              <a:cs typeface="Lexend"/>
              <a:sym typeface="Lexend"/>
            </a:endParaRPr>
          </a:p>
        </p:txBody>
      </p:sp>
      <p:sp>
        <p:nvSpPr>
          <p:cNvPr id="688" name="Google Shape;688;g31aaa45122b_0_194"/>
          <p:cNvSpPr txBox="1"/>
          <p:nvPr>
            <p:ph idx="1" type="body"/>
          </p:nvPr>
        </p:nvSpPr>
        <p:spPr>
          <a:xfrm>
            <a:off x="377400" y="1832900"/>
            <a:ext cx="11437200" cy="2840700"/>
          </a:xfrm>
          <a:prstGeom prst="rect">
            <a:avLst/>
          </a:prstGeom>
          <a:noFill/>
          <a:ln>
            <a:noFill/>
          </a:ln>
        </p:spPr>
        <p:txBody>
          <a:bodyPr anchorCtr="0" anchor="t" bIns="47400" lIns="94800" spcFirstLastPara="1" rIns="94800" wrap="square" tIns="47400">
            <a:noAutofit/>
          </a:bodyPr>
          <a:lstStyle/>
          <a:p>
            <a:pPr indent="-444500" lvl="0" marL="609600" rtl="0" algn="l">
              <a:lnSpc>
                <a:spcPct val="200000"/>
              </a:lnSpc>
              <a:spcBef>
                <a:spcPts val="0"/>
              </a:spcBef>
              <a:spcAft>
                <a:spcPts val="0"/>
              </a:spcAft>
              <a:buClr>
                <a:schemeClr val="dk1"/>
              </a:buClr>
              <a:buSzPts val="2200"/>
              <a:buFont typeface="Lexend Light"/>
              <a:buAutoNum type="arabicPeriod"/>
            </a:pPr>
            <a:r>
              <a:rPr lang="en-US" sz="2200">
                <a:solidFill>
                  <a:schemeClr val="dk1"/>
                </a:solidFill>
                <a:latin typeface="Lexend Light"/>
                <a:ea typeface="Lexend Light"/>
                <a:cs typeface="Lexend Light"/>
                <a:sym typeface="Lexend Light"/>
              </a:rPr>
              <a:t>Treasure Hunts bring “easy” and “quick” projects.</a:t>
            </a:r>
            <a:endParaRPr sz="2200">
              <a:latin typeface="Lexend Light"/>
              <a:ea typeface="Lexend Light"/>
              <a:cs typeface="Lexend Light"/>
              <a:sym typeface="Lexend Light"/>
            </a:endParaRPr>
          </a:p>
          <a:p>
            <a:pPr indent="-444500" lvl="0" marL="609600" rtl="0" algn="l">
              <a:lnSpc>
                <a:spcPct val="200000"/>
              </a:lnSpc>
              <a:spcBef>
                <a:spcPts val="0"/>
              </a:spcBef>
              <a:spcAft>
                <a:spcPts val="0"/>
              </a:spcAft>
              <a:buClr>
                <a:schemeClr val="dk1"/>
              </a:buClr>
              <a:buSzPts val="2200"/>
              <a:buFont typeface="Lexend Light"/>
              <a:buAutoNum type="arabicPeriod"/>
            </a:pPr>
            <a:r>
              <a:rPr lang="en-US" sz="2200">
                <a:solidFill>
                  <a:schemeClr val="dk1"/>
                </a:solidFill>
                <a:latin typeface="Lexend Light"/>
                <a:ea typeface="Lexend Light"/>
                <a:cs typeface="Lexend Light"/>
                <a:sym typeface="Lexend Light"/>
              </a:rPr>
              <a:t>Treasure Hunts offer practical solutions for energy efficiency improvements.</a:t>
            </a:r>
            <a:endParaRPr sz="2200">
              <a:latin typeface="Lexend Light"/>
              <a:ea typeface="Lexend Light"/>
              <a:cs typeface="Lexend Light"/>
              <a:sym typeface="Lexend Light"/>
            </a:endParaRPr>
          </a:p>
          <a:p>
            <a:pPr indent="-444500" lvl="0" marL="609600" rtl="0" algn="l">
              <a:lnSpc>
                <a:spcPct val="200000"/>
              </a:lnSpc>
              <a:spcBef>
                <a:spcPts val="0"/>
              </a:spcBef>
              <a:spcAft>
                <a:spcPts val="0"/>
              </a:spcAft>
              <a:buClr>
                <a:schemeClr val="dk1"/>
              </a:buClr>
              <a:buSzPts val="2200"/>
              <a:buFont typeface="Lexend Light"/>
              <a:buAutoNum type="arabicPeriod"/>
            </a:pPr>
            <a:r>
              <a:rPr lang="en-US" sz="2200">
                <a:solidFill>
                  <a:schemeClr val="dk1"/>
                </a:solidFill>
                <a:latin typeface="Lexend Light"/>
                <a:ea typeface="Lexend Light"/>
                <a:cs typeface="Lexend Light"/>
                <a:sym typeface="Lexend Light"/>
              </a:rPr>
              <a:t>Implementation treasures found can lead to significant cost savings.</a:t>
            </a:r>
            <a:endParaRPr sz="2200">
              <a:latin typeface="Lexend Light"/>
              <a:ea typeface="Lexend Light"/>
              <a:cs typeface="Lexend Light"/>
              <a:sym typeface="Lexend Light"/>
            </a:endParaRPr>
          </a:p>
          <a:p>
            <a:pPr indent="-444500" lvl="0" marL="609600" rtl="0" algn="l">
              <a:lnSpc>
                <a:spcPct val="200000"/>
              </a:lnSpc>
              <a:spcBef>
                <a:spcPts val="0"/>
              </a:spcBef>
              <a:spcAft>
                <a:spcPts val="0"/>
              </a:spcAft>
              <a:buClr>
                <a:schemeClr val="dk1"/>
              </a:buClr>
              <a:buSzPts val="2200"/>
              <a:buFont typeface="Lexend Light"/>
              <a:buAutoNum type="arabicPeriod"/>
            </a:pPr>
            <a:r>
              <a:rPr lang="en-US" sz="2200">
                <a:solidFill>
                  <a:schemeClr val="dk1"/>
                </a:solidFill>
                <a:latin typeface="Lexend Light"/>
                <a:ea typeface="Lexend Light"/>
                <a:cs typeface="Lexend Light"/>
                <a:sym typeface="Lexend Light"/>
              </a:rPr>
              <a:t>T.H. engages employees in energy-saving practices.</a:t>
            </a:r>
            <a:endParaRPr sz="2200">
              <a:latin typeface="Lexend Light"/>
              <a:ea typeface="Lexend Light"/>
              <a:cs typeface="Lexend Light"/>
              <a:sym typeface="Lexend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92" name="Shape 692"/>
        <p:cNvGrpSpPr/>
        <p:nvPr/>
      </p:nvGrpSpPr>
      <p:grpSpPr>
        <a:xfrm>
          <a:off x="0" y="0"/>
          <a:ext cx="0" cy="0"/>
          <a:chOff x="0" y="0"/>
          <a:chExt cx="0" cy="0"/>
        </a:xfrm>
      </p:grpSpPr>
      <p:sp>
        <p:nvSpPr>
          <p:cNvPr id="693" name="Google Shape;693;p36"/>
          <p:cNvSpPr txBox="1"/>
          <p:nvPr/>
        </p:nvSpPr>
        <p:spPr>
          <a:xfrm>
            <a:off x="344375" y="1794500"/>
            <a:ext cx="116595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u="none" strike="noStrike">
                <a:solidFill>
                  <a:srgbClr val="000000"/>
                </a:solidFill>
                <a:latin typeface="Lexend Light"/>
                <a:ea typeface="Lexend Light"/>
                <a:cs typeface="Lexend Light"/>
                <a:sym typeface="Lexend Light"/>
              </a:rPr>
              <a:t>- </a:t>
            </a:r>
            <a:r>
              <a:rPr i="0" lang="en-US" sz="1800" u="sng" strike="noStrike">
                <a:solidFill>
                  <a:srgbClr val="002060"/>
                </a:solidFill>
                <a:latin typeface="Lexend Light"/>
                <a:ea typeface="Lexend Light"/>
                <a:cs typeface="Lexend Light"/>
                <a:sym typeface="Lexend Light"/>
                <a:hlinkClick r:id="rId3">
                  <a:extLst>
                    <a:ext uri="{A12FA001-AC4F-418D-AE19-62706E023703}">
                      <ahyp:hlinkClr val="tx"/>
                    </a:ext>
                  </a:extLst>
                </a:hlinkClick>
              </a:rPr>
              <a:t>https://www.energy.gov/eere/iedo/measur</a:t>
            </a:r>
            <a:endParaRPr i="0" sz="1800" u="none" strike="noStrike">
              <a:solidFill>
                <a:srgbClr val="002060"/>
              </a:solidFill>
              <a:latin typeface="Lexend Light"/>
              <a:ea typeface="Lexend Light"/>
              <a:cs typeface="Lexend Light"/>
              <a:sym typeface="Lexend Light"/>
            </a:endParaRPr>
          </a:p>
          <a:p>
            <a:pPr indent="0" lvl="0" marL="0" marR="0" rtl="0" algn="l">
              <a:spcBef>
                <a:spcPts val="0"/>
              </a:spcBef>
              <a:spcAft>
                <a:spcPts val="0"/>
              </a:spcAft>
              <a:buNone/>
            </a:pPr>
            <a:r>
              <a:t/>
            </a:r>
            <a:endParaRPr i="0" sz="1800" u="none" strike="noStrike">
              <a:solidFill>
                <a:srgbClr val="000000"/>
              </a:solidFill>
              <a:latin typeface="Lexend Light"/>
              <a:ea typeface="Lexend Light"/>
              <a:cs typeface="Lexend Light"/>
              <a:sym typeface="Lexend Light"/>
            </a:endParaRPr>
          </a:p>
          <a:p>
            <a:pPr indent="0" lvl="0" marL="0" marR="0" rtl="0" algn="l">
              <a:spcBef>
                <a:spcPts val="0"/>
              </a:spcBef>
              <a:spcAft>
                <a:spcPts val="0"/>
              </a:spcAft>
              <a:buNone/>
            </a:pPr>
            <a:r>
              <a:rPr lang="en-US" sz="1800">
                <a:solidFill>
                  <a:srgbClr val="000000"/>
                </a:solidFill>
                <a:latin typeface="Lexend Light"/>
                <a:ea typeface="Lexend Light"/>
                <a:cs typeface="Lexend Light"/>
                <a:sym typeface="Lexend Light"/>
              </a:rPr>
              <a:t>-</a:t>
            </a:r>
            <a:r>
              <a:rPr i="0" lang="en-US" sz="1800" u="sng" strike="noStrike">
                <a:solidFill>
                  <a:srgbClr val="002060"/>
                </a:solidFill>
                <a:latin typeface="Lexend Light"/>
                <a:ea typeface="Lexend Light"/>
                <a:cs typeface="Lexend Light"/>
                <a:sym typeface="Lexend Light"/>
                <a:hlinkClick r:id="rId4">
                  <a:extLst>
                    <a:ext uri="{A12FA001-AC4F-418D-AE19-62706E023703}">
                      <ahyp:hlinkClr val="tx"/>
                    </a:ext>
                  </a:extLst>
                </a:hlinkClick>
              </a:rPr>
              <a:t>https://betterbuildingssolutioncenter.energy.gov/better-plants/energy-treasure-hunts</a:t>
            </a:r>
            <a:endParaRPr i="0" sz="1800" u="none" strike="noStrike">
              <a:solidFill>
                <a:srgbClr val="002060"/>
              </a:solidFill>
              <a:latin typeface="Lexend Light"/>
              <a:ea typeface="Lexend Light"/>
              <a:cs typeface="Lexend Light"/>
              <a:sym typeface="Lexend Light"/>
            </a:endParaRPr>
          </a:p>
          <a:p>
            <a:pPr indent="0" lvl="0" marL="0" marR="0" rtl="0" algn="l">
              <a:spcBef>
                <a:spcPts val="0"/>
              </a:spcBef>
              <a:spcAft>
                <a:spcPts val="0"/>
              </a:spcAft>
              <a:buNone/>
            </a:pPr>
            <a:r>
              <a:t/>
            </a:r>
            <a:endParaRPr sz="1800">
              <a:solidFill>
                <a:srgbClr val="002060"/>
              </a:solidFill>
              <a:latin typeface="Lexend Light"/>
              <a:ea typeface="Lexend Light"/>
              <a:cs typeface="Lexend Light"/>
              <a:sym typeface="Lexend Light"/>
            </a:endParaRPr>
          </a:p>
          <a:p>
            <a:pPr indent="0" lvl="0" marL="0" marR="0" rtl="0" algn="l">
              <a:spcBef>
                <a:spcPts val="0"/>
              </a:spcBef>
              <a:spcAft>
                <a:spcPts val="0"/>
              </a:spcAft>
              <a:buNone/>
            </a:pPr>
            <a:r>
              <a:rPr i="0" lang="en-US" sz="1800" u="none" strike="noStrike">
                <a:solidFill>
                  <a:srgbClr val="002060"/>
                </a:solidFill>
                <a:latin typeface="Lexend Light"/>
                <a:ea typeface="Lexend Light"/>
                <a:cs typeface="Lexend Light"/>
                <a:sym typeface="Lexend Light"/>
              </a:rPr>
              <a:t>-</a:t>
            </a:r>
            <a:r>
              <a:rPr i="0" lang="en-US" sz="1800" u="sng" strike="noStrike">
                <a:solidFill>
                  <a:srgbClr val="002060"/>
                </a:solidFill>
                <a:latin typeface="Lexend Light"/>
                <a:ea typeface="Lexend Light"/>
                <a:cs typeface="Lexend Light"/>
                <a:sym typeface="Lexend Light"/>
                <a:hlinkClick r:id="rId5">
                  <a:extLst>
                    <a:ext uri="{A12FA001-AC4F-418D-AE19-62706E023703}">
                      <ahyp:hlinkClr val="tx"/>
                    </a:ext>
                  </a:extLst>
                </a:hlinkClick>
              </a:rPr>
              <a:t>https://betterbuildingssolutioncenter.energy.gov/better-plants/getting-started-energy-efficiency-your-facility</a:t>
            </a:r>
            <a:endParaRPr i="0" sz="1800" u="none" strike="noStrike">
              <a:solidFill>
                <a:srgbClr val="002060"/>
              </a:solidFill>
              <a:latin typeface="Lexend Light"/>
              <a:ea typeface="Lexend Light"/>
              <a:cs typeface="Lexend Light"/>
              <a:sym typeface="Lexend Light"/>
            </a:endParaRPr>
          </a:p>
          <a:p>
            <a:pPr indent="0" lvl="0" marL="0" marR="0" rtl="0" algn="l">
              <a:spcBef>
                <a:spcPts val="0"/>
              </a:spcBef>
              <a:spcAft>
                <a:spcPts val="0"/>
              </a:spcAft>
              <a:buNone/>
            </a:pPr>
            <a:r>
              <a:t/>
            </a:r>
            <a:endParaRPr i="0" sz="1800" u="none" strike="noStrike">
              <a:solidFill>
                <a:srgbClr val="002060"/>
              </a:solidFill>
              <a:latin typeface="Lexend Light"/>
              <a:ea typeface="Lexend Light"/>
              <a:cs typeface="Lexend Light"/>
              <a:sym typeface="Lexend Light"/>
            </a:endParaRPr>
          </a:p>
          <a:p>
            <a:pPr indent="0" lvl="0" marL="0" marR="0" rtl="0" algn="l">
              <a:spcBef>
                <a:spcPts val="0"/>
              </a:spcBef>
              <a:spcAft>
                <a:spcPts val="0"/>
              </a:spcAft>
              <a:buNone/>
            </a:pPr>
            <a:r>
              <a:t/>
            </a:r>
            <a:endParaRPr i="0" sz="1800" u="none" strike="noStrike">
              <a:solidFill>
                <a:srgbClr val="000000"/>
              </a:solidFill>
              <a:latin typeface="Lexend Light"/>
              <a:ea typeface="Lexend Light"/>
              <a:cs typeface="Lexend Light"/>
              <a:sym typeface="Lexend Light"/>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Lexend Light"/>
              <a:ea typeface="Lexend Light"/>
              <a:cs typeface="Lexend Light"/>
              <a:sym typeface="Lexend Light"/>
            </a:endParaRPr>
          </a:p>
        </p:txBody>
      </p:sp>
      <p:sp>
        <p:nvSpPr>
          <p:cNvPr id="694" name="Google Shape;694;p36"/>
          <p:cNvSpPr txBox="1"/>
          <p:nvPr/>
        </p:nvSpPr>
        <p:spPr>
          <a:xfrm>
            <a:off x="10107827" y="224893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95" name="Google Shape;695;p36"/>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96" name="Google Shape;696;p36"/>
          <p:cNvSpPr txBox="1"/>
          <p:nvPr>
            <p:ph type="title"/>
          </p:nvPr>
        </p:nvSpPr>
        <p:spPr>
          <a:xfrm>
            <a:off x="261200" y="0"/>
            <a:ext cx="9353100" cy="633300"/>
          </a:xfrm>
          <a:prstGeom prst="rect">
            <a:avLst/>
          </a:prstGeom>
          <a:noFill/>
          <a:ln>
            <a:noFill/>
          </a:ln>
        </p:spPr>
        <p:txBody>
          <a:bodyPr anchorCtr="0" anchor="t" bIns="47400" lIns="94800" spcFirstLastPara="1" rIns="94800" wrap="square" tIns="47400">
            <a:noAutofit/>
          </a:bodyPr>
          <a:lstStyle/>
          <a:p>
            <a:pPr indent="0" lvl="0" marL="0" rtl="0" algn="l">
              <a:lnSpc>
                <a:spcPct val="90000"/>
              </a:lnSpc>
              <a:spcBef>
                <a:spcPts val="0"/>
              </a:spcBef>
              <a:spcAft>
                <a:spcPts val="0"/>
              </a:spcAft>
              <a:buClr>
                <a:schemeClr val="dk1"/>
              </a:buClr>
              <a:buSzPts val="3300"/>
              <a:buFont typeface="Arial Black"/>
              <a:buNone/>
            </a:pPr>
            <a:r>
              <a:rPr lang="en-US" sz="4000" u="sng">
                <a:solidFill>
                  <a:schemeClr val="dk1"/>
                </a:solidFill>
                <a:latin typeface="Lexend"/>
                <a:ea typeface="Lexend"/>
                <a:cs typeface="Lexend"/>
                <a:sym typeface="Lexend"/>
              </a:rPr>
              <a:t>References</a:t>
            </a:r>
            <a:endParaRPr sz="4000">
              <a:solidFill>
                <a:schemeClr val="dk1"/>
              </a:solidFill>
              <a:latin typeface="Lexend"/>
              <a:ea typeface="Lexend"/>
              <a:cs typeface="Lexend"/>
              <a:sym typeface="Lexe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1" name="Shape 701"/>
        <p:cNvGrpSpPr/>
        <p:nvPr/>
      </p:nvGrpSpPr>
      <p:grpSpPr>
        <a:xfrm>
          <a:off x="0" y="0"/>
          <a:ext cx="0" cy="0"/>
          <a:chOff x="0" y="0"/>
          <a:chExt cx="0" cy="0"/>
        </a:xfrm>
      </p:grpSpPr>
      <p:sp>
        <p:nvSpPr>
          <p:cNvPr id="702" name="Google Shape;702;g31aaa45122b_0_377"/>
          <p:cNvSpPr txBox="1"/>
          <p:nvPr>
            <p:ph type="title"/>
          </p:nvPr>
        </p:nvSpPr>
        <p:spPr>
          <a:xfrm>
            <a:off x="3321698" y="2776538"/>
            <a:ext cx="7529700" cy="138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855"/>
              </a:buClr>
              <a:buSzPts val="4000"/>
              <a:buFont typeface="Arial Black"/>
              <a:buNone/>
            </a:pPr>
            <a:r>
              <a:rPr lang="en-US">
                <a:solidFill>
                  <a:srgbClr val="002855"/>
                </a:solidFill>
                <a:latin typeface="Lexend Medium"/>
                <a:ea typeface="Lexend Medium"/>
                <a:cs typeface="Lexend Medium"/>
                <a:sym typeface="Lexend Medium"/>
              </a:rPr>
              <a:t>Questions</a:t>
            </a:r>
            <a:r>
              <a:rPr lang="en-US" sz="5400">
                <a:solidFill>
                  <a:srgbClr val="002855"/>
                </a:solidFill>
                <a:latin typeface="Lexend"/>
                <a:ea typeface="Lexend"/>
                <a:cs typeface="Lexend"/>
                <a:sym typeface="Lexend"/>
              </a:rPr>
              <a:t>?</a:t>
            </a:r>
            <a:endParaRPr>
              <a:solidFill>
                <a:srgbClr val="002855"/>
              </a:solidFill>
              <a:latin typeface="Lexend"/>
              <a:ea typeface="Lexend"/>
              <a:cs typeface="Lexend"/>
              <a:sym typeface="Lexend"/>
            </a:endParaRPr>
          </a:p>
        </p:txBody>
      </p:sp>
      <p:sp>
        <p:nvSpPr>
          <p:cNvPr id="703" name="Google Shape;703;g31aaa45122b_0_377"/>
          <p:cNvSpPr txBox="1"/>
          <p:nvPr>
            <p:ph idx="4294967295" type="sldNum"/>
          </p:nvPr>
        </p:nvSpPr>
        <p:spPr>
          <a:xfrm>
            <a:off x="308278" y="6430663"/>
            <a:ext cx="1177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1500">
                <a:latin typeface="Lexend Light"/>
                <a:ea typeface="Lexend Light"/>
                <a:cs typeface="Lexend Light"/>
                <a:sym typeface="Lexend Light"/>
              </a:rPr>
              <a:t>10/19/2024</a:t>
            </a:r>
            <a:endParaRPr sz="1500">
              <a:latin typeface="Lexend Light"/>
              <a:ea typeface="Lexend Light"/>
              <a:cs typeface="Lexend Light"/>
              <a:sym typeface="Lexend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6" name="Shape 256"/>
        <p:cNvGrpSpPr/>
        <p:nvPr/>
      </p:nvGrpSpPr>
      <p:grpSpPr>
        <a:xfrm>
          <a:off x="0" y="0"/>
          <a:ext cx="0" cy="0"/>
          <a:chOff x="0" y="0"/>
          <a:chExt cx="0" cy="0"/>
        </a:xfrm>
      </p:grpSpPr>
      <p:sp>
        <p:nvSpPr>
          <p:cNvPr id="257" name="Google Shape;257;p4"/>
          <p:cNvSpPr txBox="1"/>
          <p:nvPr>
            <p:ph idx="1" type="body"/>
          </p:nvPr>
        </p:nvSpPr>
        <p:spPr>
          <a:xfrm>
            <a:off x="334525" y="1910100"/>
            <a:ext cx="5982300" cy="4121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600">
                <a:solidFill>
                  <a:schemeClr val="dk1"/>
                </a:solidFill>
                <a:latin typeface="Lexend"/>
                <a:ea typeface="Lexend"/>
                <a:cs typeface="Lexend"/>
                <a:sym typeface="Lexend"/>
              </a:rPr>
              <a:t>Operational Opportunities Focused e.g.:</a:t>
            </a:r>
            <a:endParaRPr sz="1600">
              <a:solidFill>
                <a:schemeClr val="dk1"/>
              </a:solidFill>
              <a:latin typeface="Lexend"/>
              <a:ea typeface="Lexend"/>
              <a:cs typeface="Lexend"/>
              <a:sym typeface="Lexend"/>
            </a:endParaRPr>
          </a:p>
          <a:p>
            <a:pPr indent="-298450" lvl="1" marL="742950" rtl="0" algn="l">
              <a:spcBef>
                <a:spcPts val="1000"/>
              </a:spcBef>
              <a:spcAft>
                <a:spcPts val="0"/>
              </a:spcAft>
              <a:buClr>
                <a:schemeClr val="dk1"/>
              </a:buClr>
              <a:buSzPts val="1800"/>
              <a:buFont typeface="Lexend Light"/>
              <a:buChar char="•"/>
            </a:pPr>
            <a:r>
              <a:rPr i="0" lang="en-US" sz="1600" u="none" strike="noStrike">
                <a:solidFill>
                  <a:schemeClr val="dk1"/>
                </a:solidFill>
                <a:latin typeface="Lexend Light"/>
                <a:ea typeface="Lexend Light"/>
                <a:cs typeface="Lexend Light"/>
                <a:sym typeface="Lexend Light"/>
              </a:rPr>
              <a:t>Turning off equipment when not in use.</a:t>
            </a:r>
            <a:endParaRPr sz="1600">
              <a:solidFill>
                <a:schemeClr val="dk1"/>
              </a:solidFill>
              <a:latin typeface="Lexend Light"/>
              <a:ea typeface="Lexend Light"/>
              <a:cs typeface="Lexend Light"/>
              <a:sym typeface="Lexend Light"/>
            </a:endParaRPr>
          </a:p>
          <a:p>
            <a:pPr indent="-298450" lvl="1" marL="742950" rtl="0" algn="l">
              <a:spcBef>
                <a:spcPts val="1000"/>
              </a:spcBef>
              <a:spcAft>
                <a:spcPts val="0"/>
              </a:spcAft>
              <a:buClr>
                <a:schemeClr val="dk1"/>
              </a:buClr>
              <a:buSzPts val="1800"/>
              <a:buFont typeface="Lexend Light"/>
              <a:buChar char="•"/>
            </a:pPr>
            <a:r>
              <a:rPr i="0" lang="en-US" sz="1600" u="none" strike="noStrike">
                <a:solidFill>
                  <a:schemeClr val="dk1"/>
                </a:solidFill>
                <a:latin typeface="Lexend Light"/>
                <a:ea typeface="Lexend Light"/>
                <a:cs typeface="Lexend Light"/>
                <a:sym typeface="Lexend Light"/>
              </a:rPr>
              <a:t>Adjusting setpoints for heating, ventilation, and air conditioning (HVAC) systems.</a:t>
            </a:r>
            <a:endParaRPr sz="1600">
              <a:solidFill>
                <a:schemeClr val="dk1"/>
              </a:solidFill>
              <a:latin typeface="Lexend Light"/>
              <a:ea typeface="Lexend Light"/>
              <a:cs typeface="Lexend Light"/>
              <a:sym typeface="Lexend Light"/>
            </a:endParaRPr>
          </a:p>
          <a:p>
            <a:pPr indent="-298450" lvl="1" marL="742950" rtl="0" algn="l">
              <a:spcBef>
                <a:spcPts val="1000"/>
              </a:spcBef>
              <a:spcAft>
                <a:spcPts val="0"/>
              </a:spcAft>
              <a:buClr>
                <a:schemeClr val="dk1"/>
              </a:buClr>
              <a:buSzPts val="1800"/>
              <a:buFont typeface="Lexend Light"/>
              <a:buChar char="•"/>
            </a:pPr>
            <a:r>
              <a:rPr i="0" lang="en-US" sz="1600" u="none" strike="noStrike">
                <a:solidFill>
                  <a:schemeClr val="dk1"/>
                </a:solidFill>
                <a:latin typeface="Lexend Light"/>
                <a:ea typeface="Lexend Light"/>
                <a:cs typeface="Lexend Light"/>
                <a:sym typeface="Lexend Light"/>
              </a:rPr>
              <a:t>Optimizing equipment scheduling and usage patterns.</a:t>
            </a:r>
            <a:endParaRPr sz="1600">
              <a:solidFill>
                <a:schemeClr val="dk1"/>
              </a:solidFill>
              <a:latin typeface="Lexend Light"/>
              <a:ea typeface="Lexend Light"/>
              <a:cs typeface="Lexend Light"/>
              <a:sym typeface="Lexend Light"/>
            </a:endParaRPr>
          </a:p>
          <a:p>
            <a:pPr indent="-298450" lvl="1" marL="742950" rtl="0" algn="l">
              <a:spcBef>
                <a:spcPts val="1000"/>
              </a:spcBef>
              <a:spcAft>
                <a:spcPts val="0"/>
              </a:spcAft>
              <a:buClr>
                <a:schemeClr val="dk1"/>
              </a:buClr>
              <a:buSzPts val="1800"/>
              <a:buFont typeface="Lexend Light"/>
              <a:buChar char="•"/>
            </a:pPr>
            <a:r>
              <a:rPr i="0" lang="en-US" sz="1600" u="none" strike="noStrike">
                <a:solidFill>
                  <a:schemeClr val="dk1"/>
                </a:solidFill>
                <a:latin typeface="Lexend Light"/>
                <a:ea typeface="Lexend Light"/>
                <a:cs typeface="Lexend Light"/>
                <a:sym typeface="Lexend Light"/>
              </a:rPr>
              <a:t>Implementing energy-saving behaviors among employees.</a:t>
            </a:r>
            <a:endParaRPr sz="1600">
              <a:solidFill>
                <a:schemeClr val="dk1"/>
              </a:solidFill>
              <a:latin typeface="Lexend Light"/>
              <a:ea typeface="Lexend Light"/>
              <a:cs typeface="Lexend Light"/>
              <a:sym typeface="Lexend Light"/>
            </a:endParaRPr>
          </a:p>
        </p:txBody>
      </p:sp>
      <p:pic>
        <p:nvPicPr>
          <p:cNvPr id="258" name="Google Shape;258;p4"/>
          <p:cNvPicPr preferRelativeResize="0"/>
          <p:nvPr/>
        </p:nvPicPr>
        <p:blipFill rotWithShape="1">
          <a:blip r:embed="rId3">
            <a:alphaModFix/>
          </a:blip>
          <a:srcRect b="0" l="0" r="0" t="0"/>
          <a:stretch/>
        </p:blipFill>
        <p:spPr>
          <a:xfrm>
            <a:off x="6524599" y="1838087"/>
            <a:ext cx="5320675" cy="3327739"/>
          </a:xfrm>
          <a:prstGeom prst="rect">
            <a:avLst/>
          </a:prstGeom>
          <a:noFill/>
          <a:ln cap="flat" cmpd="sng" w="9525">
            <a:solidFill>
              <a:schemeClr val="dk1"/>
            </a:solidFill>
            <a:prstDash val="solid"/>
            <a:round/>
            <a:headEnd len="sm" w="sm" type="none"/>
            <a:tailEnd len="sm" w="sm" type="none"/>
          </a:ln>
        </p:spPr>
      </p:pic>
      <p:sp>
        <p:nvSpPr>
          <p:cNvPr id="259" name="Google Shape;259;p4"/>
          <p:cNvSpPr txBox="1"/>
          <p:nvPr/>
        </p:nvSpPr>
        <p:spPr>
          <a:xfrm>
            <a:off x="6874500" y="5212348"/>
            <a:ext cx="4620900" cy="43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880"/>
              <a:buFont typeface="Noto Sans Symbols"/>
              <a:buNone/>
            </a:pPr>
            <a:r>
              <a:rPr lang="en-US" sz="1100">
                <a:solidFill>
                  <a:schemeClr val="dk1"/>
                </a:solidFill>
                <a:latin typeface="Lexend Light"/>
                <a:ea typeface="Lexend Light"/>
                <a:cs typeface="Lexend Light"/>
                <a:sym typeface="Lexend Light"/>
              </a:rPr>
              <a:t>Figure 2: Areas of Energy Efficiency Improvement (U.S. DOE) </a:t>
            </a:r>
            <a:endParaRPr>
              <a:latin typeface="Lexend Light"/>
              <a:ea typeface="Lexend Light"/>
              <a:cs typeface="Lexend Light"/>
              <a:sym typeface="Lexend Light"/>
            </a:endParaRPr>
          </a:p>
        </p:txBody>
      </p:sp>
      <p:sp>
        <p:nvSpPr>
          <p:cNvPr id="260" name="Google Shape;260;p4"/>
          <p:cNvSpPr txBox="1"/>
          <p:nvPr>
            <p:ph idx="12" type="sldNum"/>
          </p:nvPr>
        </p:nvSpPr>
        <p:spPr>
          <a:xfrm>
            <a:off x="531812" y="787782"/>
            <a:ext cx="779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1" name="Google Shape;261;p4"/>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Introduction to Treasure Hunt</a:t>
            </a:r>
            <a:endParaRPr sz="4000">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5" name="Shape 265"/>
        <p:cNvGrpSpPr/>
        <p:nvPr/>
      </p:nvGrpSpPr>
      <p:grpSpPr>
        <a:xfrm>
          <a:off x="0" y="0"/>
          <a:ext cx="0" cy="0"/>
          <a:chOff x="0" y="0"/>
          <a:chExt cx="0" cy="0"/>
        </a:xfrm>
      </p:grpSpPr>
      <p:sp>
        <p:nvSpPr>
          <p:cNvPr id="266" name="Google Shape;266;g31aaa45122b_0_385"/>
          <p:cNvSpPr txBox="1"/>
          <p:nvPr>
            <p:ph type="title"/>
          </p:nvPr>
        </p:nvSpPr>
        <p:spPr>
          <a:xfrm>
            <a:off x="251150" y="702775"/>
            <a:ext cx="11408400" cy="556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2400">
                <a:latin typeface="Lexend"/>
                <a:ea typeface="Lexend"/>
                <a:cs typeface="Lexend"/>
                <a:sym typeface="Lexend"/>
              </a:rPr>
              <a:t>Treasure Hunts bring easy and quick savings with P2 Best Practices</a:t>
            </a:r>
            <a:endParaRPr sz="2400">
              <a:latin typeface="Lexend"/>
              <a:ea typeface="Lexend"/>
              <a:cs typeface="Lexend"/>
              <a:sym typeface="Lexend"/>
            </a:endParaRPr>
          </a:p>
        </p:txBody>
      </p:sp>
      <p:sp>
        <p:nvSpPr>
          <p:cNvPr id="267" name="Google Shape;267;g31aaa45122b_0_385"/>
          <p:cNvSpPr txBox="1"/>
          <p:nvPr/>
        </p:nvSpPr>
        <p:spPr>
          <a:xfrm>
            <a:off x="251150" y="1362050"/>
            <a:ext cx="8922900" cy="4930800"/>
          </a:xfrm>
          <a:prstGeom prst="rect">
            <a:avLst/>
          </a:prstGeom>
          <a:noFill/>
          <a:ln>
            <a:noFill/>
          </a:ln>
        </p:spPr>
        <p:txBody>
          <a:bodyPr anchorCtr="0" anchor="t" bIns="45700" lIns="91425" spcFirstLastPara="1" rIns="91425" wrap="square" tIns="45700">
            <a:spAutoFit/>
          </a:bodyPr>
          <a:lstStyle/>
          <a:p>
            <a:pPr indent="-342900" lvl="1" marL="342900" marR="0" rtl="0" algn="l">
              <a:lnSpc>
                <a:spcPct val="150000"/>
              </a:lnSpc>
              <a:spcBef>
                <a:spcPts val="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Lighting Replacement - Electricity Reduction: </a:t>
            </a:r>
            <a:endParaRPr>
              <a:solidFill>
                <a:schemeClr val="dk1"/>
              </a:solidFill>
              <a:latin typeface="Lexend Light"/>
              <a:ea typeface="Lexend Light"/>
              <a:cs typeface="Lexend Light"/>
              <a:sym typeface="Lexend Light"/>
            </a:endParaRPr>
          </a:p>
          <a:p>
            <a:pPr indent="-342900" lvl="2" marL="800100" marR="0" rtl="0" algn="l">
              <a:lnSpc>
                <a:spcPct val="150000"/>
              </a:lnSpc>
              <a:spcBef>
                <a:spcPts val="100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Upgrading fluorescent and incandescent lighting to LED lighting.</a:t>
            </a:r>
            <a:endParaRPr>
              <a:solidFill>
                <a:schemeClr val="dk1"/>
              </a:solidFill>
              <a:latin typeface="Lexend Light"/>
              <a:ea typeface="Lexend Light"/>
              <a:cs typeface="Lexend Light"/>
              <a:sym typeface="Lexend Light"/>
            </a:endParaRPr>
          </a:p>
          <a:p>
            <a:pPr indent="-342900" lvl="2" marL="800100" marR="0" rtl="0" algn="l">
              <a:lnSpc>
                <a:spcPct val="150000"/>
              </a:lnSpc>
              <a:spcBef>
                <a:spcPts val="100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Installing occupancy sensors in low occupancy areas or ensuring that areas are not over-lit. </a:t>
            </a:r>
            <a:endParaRPr>
              <a:solidFill>
                <a:schemeClr val="dk1"/>
              </a:solidFill>
              <a:latin typeface="Lexend Light"/>
              <a:ea typeface="Lexend Light"/>
              <a:cs typeface="Lexend Light"/>
              <a:sym typeface="Lexend Light"/>
            </a:endParaRPr>
          </a:p>
          <a:p>
            <a:pPr indent="-342900" lvl="1" marL="342900" marR="0" rtl="0" algn="l">
              <a:lnSpc>
                <a:spcPct val="150000"/>
              </a:lnSpc>
              <a:spcBef>
                <a:spcPts val="100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Replacing an Existing Motor:</a:t>
            </a:r>
            <a:endParaRPr>
              <a:solidFill>
                <a:schemeClr val="dk1"/>
              </a:solidFill>
              <a:latin typeface="Lexend Light"/>
              <a:ea typeface="Lexend Light"/>
              <a:cs typeface="Lexend Light"/>
              <a:sym typeface="Lexend Light"/>
            </a:endParaRPr>
          </a:p>
          <a:p>
            <a:pPr indent="-342900" lvl="2" marL="800100" marR="0" rtl="0" algn="l">
              <a:lnSpc>
                <a:spcPct val="150000"/>
              </a:lnSpc>
              <a:spcBef>
                <a:spcPts val="100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Upgrading to energy-efficient motors to reduce electricity consumption and heat generation.</a:t>
            </a:r>
            <a:endParaRPr>
              <a:solidFill>
                <a:schemeClr val="dk1"/>
              </a:solidFill>
              <a:latin typeface="Lexend Light"/>
              <a:ea typeface="Lexend Light"/>
              <a:cs typeface="Lexend Light"/>
              <a:sym typeface="Lexend Light"/>
            </a:endParaRPr>
          </a:p>
          <a:p>
            <a:pPr indent="-342900" lvl="2" marL="800100" marR="0" rtl="0" algn="l">
              <a:lnSpc>
                <a:spcPct val="150000"/>
              </a:lnSpc>
              <a:spcBef>
                <a:spcPts val="100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Properly dispose of or recycle old motors to prevent environmental impact.</a:t>
            </a:r>
            <a:endParaRPr>
              <a:solidFill>
                <a:schemeClr val="dk1"/>
              </a:solidFill>
              <a:latin typeface="Lexend Light"/>
              <a:ea typeface="Lexend Light"/>
              <a:cs typeface="Lexend Light"/>
              <a:sym typeface="Lexend Light"/>
            </a:endParaRPr>
          </a:p>
          <a:p>
            <a:pPr indent="-342900" lvl="1" marL="342900" marR="0" rtl="0" algn="l">
              <a:lnSpc>
                <a:spcPct val="150000"/>
              </a:lnSpc>
              <a:spcBef>
                <a:spcPts val="100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Compressed Air Reduction:</a:t>
            </a:r>
            <a:endParaRPr>
              <a:solidFill>
                <a:schemeClr val="dk1"/>
              </a:solidFill>
              <a:latin typeface="Lexend Light"/>
              <a:ea typeface="Lexend Light"/>
              <a:cs typeface="Lexend Light"/>
              <a:sym typeface="Lexend Light"/>
            </a:endParaRPr>
          </a:p>
          <a:p>
            <a:pPr indent="-342900" lvl="2" marL="800100" marR="0" rtl="0" algn="l">
              <a:lnSpc>
                <a:spcPct val="150000"/>
              </a:lnSpc>
              <a:spcBef>
                <a:spcPts val="1000"/>
              </a:spcBef>
              <a:spcAft>
                <a:spcPts val="0"/>
              </a:spcAft>
              <a:buClr>
                <a:schemeClr val="dk1"/>
              </a:buClr>
              <a:buSzPts val="1600"/>
              <a:buFont typeface="Lexend Light"/>
              <a:buChar char="•"/>
            </a:pPr>
            <a:r>
              <a:rPr i="0" lang="en-US" sz="1600" u="none" cap="none" strike="noStrike">
                <a:solidFill>
                  <a:schemeClr val="dk1"/>
                </a:solidFill>
                <a:latin typeface="Lexend Light"/>
                <a:ea typeface="Lexend Light"/>
                <a:cs typeface="Lexend Light"/>
                <a:sym typeface="Lexend Light"/>
              </a:rPr>
              <a:t>Upgrading and maintaining compressed air systems, conducting regular leak surveys, and implementing energy-efficient controls.</a:t>
            </a:r>
            <a:endParaRPr sz="1800">
              <a:solidFill>
                <a:schemeClr val="dk1"/>
              </a:solidFill>
              <a:latin typeface="Lexend Light"/>
              <a:ea typeface="Lexend Light"/>
              <a:cs typeface="Lexend Light"/>
              <a:sym typeface="Lexend Light"/>
            </a:endParaRPr>
          </a:p>
        </p:txBody>
      </p:sp>
      <p:pic>
        <p:nvPicPr>
          <p:cNvPr descr="A light bulb with a light bulb in the center&#10;&#10;Description automatically generated" id="268" name="Google Shape;268;g31aaa45122b_0_385"/>
          <p:cNvPicPr preferRelativeResize="0"/>
          <p:nvPr/>
        </p:nvPicPr>
        <p:blipFill rotWithShape="1">
          <a:blip r:embed="rId3">
            <a:alphaModFix/>
          </a:blip>
          <a:srcRect b="0" l="0" r="0" t="0"/>
          <a:stretch/>
        </p:blipFill>
        <p:spPr>
          <a:xfrm>
            <a:off x="9864289" y="3141645"/>
            <a:ext cx="1847180" cy="1371600"/>
          </a:xfrm>
          <a:prstGeom prst="rect">
            <a:avLst/>
          </a:prstGeom>
          <a:noFill/>
          <a:ln cap="flat" cmpd="sng" w="9525">
            <a:solidFill>
              <a:schemeClr val="dk1"/>
            </a:solidFill>
            <a:prstDash val="solid"/>
            <a:round/>
            <a:headEnd len="sm" w="sm" type="none"/>
            <a:tailEnd len="sm" w="sm" type="none"/>
          </a:ln>
        </p:spPr>
      </p:pic>
      <p:pic>
        <p:nvPicPr>
          <p:cNvPr descr="A green circle with yellow lightning bolt in it&#10;&#10;Description automatically generated" id="269" name="Google Shape;269;g31aaa45122b_0_385"/>
          <p:cNvPicPr preferRelativeResize="0"/>
          <p:nvPr/>
        </p:nvPicPr>
        <p:blipFill rotWithShape="1">
          <a:blip r:embed="rId4">
            <a:alphaModFix/>
          </a:blip>
          <a:srcRect b="0" l="0" r="0" t="0"/>
          <a:stretch/>
        </p:blipFill>
        <p:spPr>
          <a:xfrm>
            <a:off x="9864288" y="1521931"/>
            <a:ext cx="1847088" cy="1447345"/>
          </a:xfrm>
          <a:prstGeom prst="rect">
            <a:avLst/>
          </a:prstGeom>
          <a:noFill/>
          <a:ln cap="flat" cmpd="sng" w="9525">
            <a:solidFill>
              <a:schemeClr val="dk1"/>
            </a:solidFill>
            <a:prstDash val="solid"/>
            <a:round/>
            <a:headEnd len="sm" w="sm" type="none"/>
            <a:tailEnd len="sm" w="sm" type="none"/>
          </a:ln>
        </p:spPr>
      </p:pic>
      <p:pic>
        <p:nvPicPr>
          <p:cNvPr descr="A screenshot of a computer&#10;&#10;Description automatically generated" id="270" name="Google Shape;270;g31aaa45122b_0_385"/>
          <p:cNvPicPr preferRelativeResize="0"/>
          <p:nvPr/>
        </p:nvPicPr>
        <p:blipFill rotWithShape="1">
          <a:blip r:embed="rId5">
            <a:alphaModFix/>
          </a:blip>
          <a:srcRect b="0" l="0" r="0" t="0"/>
          <a:stretch/>
        </p:blipFill>
        <p:spPr>
          <a:xfrm>
            <a:off x="9864288" y="4696124"/>
            <a:ext cx="1847088" cy="1516770"/>
          </a:xfrm>
          <a:prstGeom prst="rect">
            <a:avLst/>
          </a:prstGeom>
          <a:noFill/>
          <a:ln cap="flat" cmpd="sng" w="9525">
            <a:solidFill>
              <a:schemeClr val="dk1"/>
            </a:solidFill>
            <a:prstDash val="solid"/>
            <a:round/>
            <a:headEnd len="sm" w="sm" type="none"/>
            <a:tailEnd len="sm" w="sm" type="none"/>
          </a:ln>
        </p:spPr>
      </p:pic>
      <p:sp>
        <p:nvSpPr>
          <p:cNvPr id="271" name="Google Shape;271;g31aaa45122b_0_385"/>
          <p:cNvSpPr txBox="1"/>
          <p:nvPr/>
        </p:nvSpPr>
        <p:spPr>
          <a:xfrm>
            <a:off x="19085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Advantages of Treasure Hunt</a:t>
            </a:r>
            <a:endParaRPr sz="4000">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5" name="Shape 275"/>
        <p:cNvGrpSpPr/>
        <p:nvPr/>
      </p:nvGrpSpPr>
      <p:grpSpPr>
        <a:xfrm>
          <a:off x="0" y="0"/>
          <a:ext cx="0" cy="0"/>
          <a:chOff x="0" y="0"/>
          <a:chExt cx="0" cy="0"/>
        </a:xfrm>
      </p:grpSpPr>
      <p:sp>
        <p:nvSpPr>
          <p:cNvPr id="276" name="Google Shape;276;g31aaa45122b_0_410"/>
          <p:cNvSpPr txBox="1"/>
          <p:nvPr>
            <p:ph type="title"/>
          </p:nvPr>
        </p:nvSpPr>
        <p:spPr>
          <a:xfrm>
            <a:off x="251150" y="702775"/>
            <a:ext cx="11408400" cy="556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2400">
                <a:latin typeface="Lexend"/>
                <a:ea typeface="Lexend"/>
                <a:cs typeface="Lexend"/>
                <a:sym typeface="Lexend"/>
              </a:rPr>
              <a:t>Treasure Hunts bring easy and quick savings with P2 Best Practices</a:t>
            </a:r>
            <a:endParaRPr sz="2400">
              <a:latin typeface="Lexend"/>
              <a:ea typeface="Lexend"/>
              <a:cs typeface="Lexend"/>
              <a:sym typeface="Lexend"/>
            </a:endParaRPr>
          </a:p>
        </p:txBody>
      </p:sp>
      <p:sp>
        <p:nvSpPr>
          <p:cNvPr id="277" name="Google Shape;277;g31aaa45122b_0_410"/>
          <p:cNvSpPr txBox="1"/>
          <p:nvPr/>
        </p:nvSpPr>
        <p:spPr>
          <a:xfrm>
            <a:off x="251150" y="1256900"/>
            <a:ext cx="9178800" cy="4771500"/>
          </a:xfrm>
          <a:prstGeom prst="rect">
            <a:avLst/>
          </a:prstGeom>
          <a:noFill/>
          <a:ln>
            <a:noFill/>
          </a:ln>
        </p:spPr>
        <p:txBody>
          <a:bodyPr anchorCtr="0" anchor="t" bIns="45700" lIns="91425" spcFirstLastPara="1" rIns="91425" wrap="square" tIns="45700">
            <a:spAutoFit/>
          </a:bodyPr>
          <a:lstStyle/>
          <a:p>
            <a:pPr indent="-330200" lvl="1" marL="9144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Steam Reduction:</a:t>
            </a:r>
            <a:endParaRPr sz="1600">
              <a:solidFill>
                <a:schemeClr val="dk1"/>
              </a:solidFill>
              <a:latin typeface="Lexend Light"/>
              <a:ea typeface="Lexend Light"/>
              <a:cs typeface="Lexend Light"/>
              <a:sym typeface="Lexend Light"/>
            </a:endParaRPr>
          </a:p>
          <a:p>
            <a:pPr indent="-330200" lvl="0" marL="13716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Implement steam trap maintenance programs to prevent steam leaks and improve efficiency.</a:t>
            </a:r>
            <a:endParaRPr sz="1600">
              <a:solidFill>
                <a:schemeClr val="dk1"/>
              </a:solidFill>
              <a:latin typeface="Lexend Light"/>
              <a:ea typeface="Lexend Light"/>
              <a:cs typeface="Lexend Light"/>
              <a:sym typeface="Lexend Light"/>
            </a:endParaRPr>
          </a:p>
          <a:p>
            <a:pPr indent="-330200" lvl="1" marL="9144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Heat Cascading:</a:t>
            </a:r>
            <a:endParaRPr sz="1600">
              <a:solidFill>
                <a:schemeClr val="dk1"/>
              </a:solidFill>
              <a:latin typeface="Lexend Light"/>
              <a:ea typeface="Lexend Light"/>
              <a:cs typeface="Lexend Light"/>
              <a:sym typeface="Lexend Light"/>
            </a:endParaRPr>
          </a:p>
          <a:p>
            <a:pPr indent="-330200" lvl="0" marL="13716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Exploring opportunities for cascading heat from one process to another, utilizing heat exchangers for efficient heat transfer, and maximizing energy use.</a:t>
            </a:r>
            <a:endParaRPr sz="1600">
              <a:solidFill>
                <a:schemeClr val="dk1"/>
              </a:solidFill>
              <a:latin typeface="Lexend Light"/>
              <a:ea typeface="Lexend Light"/>
              <a:cs typeface="Lexend Light"/>
              <a:sym typeface="Lexend Light"/>
            </a:endParaRPr>
          </a:p>
          <a:p>
            <a:pPr indent="-330200" lvl="1" marL="9144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Boiler Blowdown Rate:</a:t>
            </a:r>
            <a:endParaRPr sz="1600">
              <a:solidFill>
                <a:schemeClr val="dk1"/>
              </a:solidFill>
              <a:latin typeface="Lexend Light"/>
              <a:ea typeface="Lexend Light"/>
              <a:cs typeface="Lexend Light"/>
              <a:sym typeface="Lexend Light"/>
            </a:endParaRPr>
          </a:p>
          <a:p>
            <a:pPr indent="-330200" lvl="0" marL="13716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Optimizing boiler blowdown rates to minimize water and heat loss, implementing blowdown heat recovery systems, and reducing overall energy consumption.</a:t>
            </a:r>
            <a:endParaRPr sz="1600">
              <a:solidFill>
                <a:schemeClr val="dk1"/>
              </a:solidFill>
              <a:latin typeface="Lexend Light"/>
              <a:ea typeface="Lexend Light"/>
              <a:cs typeface="Lexend Light"/>
              <a:sym typeface="Lexend Light"/>
            </a:endParaRPr>
          </a:p>
          <a:p>
            <a:pPr indent="-330200" lvl="1" marL="9144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Water Reduction:</a:t>
            </a:r>
            <a:endParaRPr sz="1600">
              <a:solidFill>
                <a:schemeClr val="dk1"/>
              </a:solidFill>
              <a:latin typeface="Lexend Light"/>
              <a:ea typeface="Lexend Light"/>
              <a:cs typeface="Lexend Light"/>
              <a:sym typeface="Lexend Light"/>
            </a:endParaRPr>
          </a:p>
          <a:p>
            <a:pPr indent="-330200" lvl="0" marL="1371600" rtl="0" algn="l">
              <a:lnSpc>
                <a:spcPct val="150000"/>
              </a:lnSpc>
              <a:spcBef>
                <a:spcPts val="0"/>
              </a:spcBef>
              <a:spcAft>
                <a:spcPts val="0"/>
              </a:spcAft>
              <a:buClr>
                <a:schemeClr val="dk1"/>
              </a:buClr>
              <a:buSzPts val="1600"/>
              <a:buFont typeface="Lexend Light"/>
              <a:buChar char="●"/>
            </a:pPr>
            <a:r>
              <a:rPr lang="en-US" sz="1600">
                <a:solidFill>
                  <a:schemeClr val="dk1"/>
                </a:solidFill>
                <a:latin typeface="Lexend Light"/>
                <a:ea typeface="Lexend Light"/>
                <a:cs typeface="Lexend Light"/>
                <a:sym typeface="Lexend Light"/>
              </a:rPr>
              <a:t>Implementing water-efficient technologies, capturing and reusing water where feasible, and optimizing water consumption practices.</a:t>
            </a:r>
            <a:endParaRPr sz="1600">
              <a:solidFill>
                <a:schemeClr val="dk1"/>
              </a:solidFill>
              <a:latin typeface="Lexend Light"/>
              <a:ea typeface="Lexend Light"/>
              <a:cs typeface="Lexend Light"/>
              <a:sym typeface="Lexend Light"/>
            </a:endParaRPr>
          </a:p>
        </p:txBody>
      </p:sp>
      <p:sp>
        <p:nvSpPr>
          <p:cNvPr id="278" name="Google Shape;278;g31aaa45122b_0_410"/>
          <p:cNvSpPr txBox="1"/>
          <p:nvPr/>
        </p:nvSpPr>
        <p:spPr>
          <a:xfrm>
            <a:off x="19085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Advantages of Treasure Hunt</a:t>
            </a:r>
            <a:endParaRPr sz="4000">
              <a:latin typeface="Lexend"/>
              <a:ea typeface="Lexend"/>
              <a:cs typeface="Lexend"/>
              <a:sym typeface="Lexend"/>
            </a:endParaRPr>
          </a:p>
        </p:txBody>
      </p:sp>
      <p:pic>
        <p:nvPicPr>
          <p:cNvPr descr="A close-up of a logo&#10;&#10;Description automatically generated" id="279" name="Google Shape;279;g31aaa45122b_0_410"/>
          <p:cNvPicPr preferRelativeResize="0"/>
          <p:nvPr/>
        </p:nvPicPr>
        <p:blipFill rotWithShape="1">
          <a:blip r:embed="rId3">
            <a:alphaModFix/>
          </a:blip>
          <a:srcRect b="0" l="0" r="0" t="0"/>
          <a:stretch/>
        </p:blipFill>
        <p:spPr>
          <a:xfrm>
            <a:off x="9912948" y="1426177"/>
            <a:ext cx="2002260" cy="1659556"/>
          </a:xfrm>
          <a:prstGeom prst="rect">
            <a:avLst/>
          </a:prstGeom>
          <a:noFill/>
          <a:ln cap="flat" cmpd="sng" w="9525">
            <a:solidFill>
              <a:schemeClr val="dk1"/>
            </a:solidFill>
            <a:prstDash val="solid"/>
            <a:round/>
            <a:headEnd len="sm" w="sm" type="none"/>
            <a:tailEnd len="sm" w="sm" type="none"/>
          </a:ln>
        </p:spPr>
      </p:pic>
      <p:pic>
        <p:nvPicPr>
          <p:cNvPr descr="A screenshot of a calculator&#10;&#10;Description automatically generated" id="280" name="Google Shape;280;g31aaa45122b_0_410"/>
          <p:cNvPicPr preferRelativeResize="0"/>
          <p:nvPr/>
        </p:nvPicPr>
        <p:blipFill rotWithShape="1">
          <a:blip r:embed="rId4">
            <a:alphaModFix/>
          </a:blip>
          <a:srcRect b="3208" l="2266" r="2495" t="1580"/>
          <a:stretch/>
        </p:blipFill>
        <p:spPr>
          <a:xfrm>
            <a:off x="9912948" y="3509700"/>
            <a:ext cx="2002260" cy="234943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5" name="Shape 285"/>
        <p:cNvGrpSpPr/>
        <p:nvPr/>
      </p:nvGrpSpPr>
      <p:grpSpPr>
        <a:xfrm>
          <a:off x="0" y="0"/>
          <a:ext cx="0" cy="0"/>
          <a:chOff x="0" y="0"/>
          <a:chExt cx="0" cy="0"/>
        </a:xfrm>
      </p:grpSpPr>
      <p:sp>
        <p:nvSpPr>
          <p:cNvPr id="286" name="Google Shape;286;g31aaa45122b_0_83"/>
          <p:cNvSpPr txBox="1"/>
          <p:nvPr>
            <p:ph type="title"/>
          </p:nvPr>
        </p:nvSpPr>
        <p:spPr>
          <a:xfrm>
            <a:off x="2607375" y="2738400"/>
            <a:ext cx="8884800" cy="1381200"/>
          </a:xfrm>
          <a:prstGeom prst="rect">
            <a:avLst/>
          </a:prstGeom>
          <a:noFill/>
          <a:ln>
            <a:noFill/>
          </a:ln>
        </p:spPr>
        <p:txBody>
          <a:bodyPr anchorCtr="0" anchor="ctr" bIns="47400" lIns="94800" spcFirstLastPara="1" rIns="94800" wrap="square" tIns="47400">
            <a:noAutofit/>
          </a:bodyPr>
          <a:lstStyle/>
          <a:p>
            <a:pPr indent="0" lvl="0" marL="0" rtl="0" algn="ctr">
              <a:lnSpc>
                <a:spcPct val="90000"/>
              </a:lnSpc>
              <a:spcBef>
                <a:spcPts val="0"/>
              </a:spcBef>
              <a:spcAft>
                <a:spcPts val="0"/>
              </a:spcAft>
              <a:buClr>
                <a:srgbClr val="002855"/>
              </a:buClr>
              <a:buSzPts val="4100"/>
              <a:buFont typeface="Arial Black"/>
              <a:buNone/>
            </a:pPr>
            <a:r>
              <a:rPr lang="en-US" sz="4000">
                <a:solidFill>
                  <a:srgbClr val="002855"/>
                </a:solidFill>
                <a:latin typeface="Lexend Medium"/>
                <a:ea typeface="Lexend Medium"/>
                <a:cs typeface="Lexend Medium"/>
                <a:sym typeface="Lexend Medium"/>
              </a:rPr>
              <a:t>Treasure Hunt in MEASUR</a:t>
            </a:r>
            <a:endParaRPr sz="4000">
              <a:latin typeface="Lexend"/>
              <a:ea typeface="Lexend"/>
              <a:cs typeface="Lexend"/>
              <a:sym typeface="Lexend"/>
            </a:endParaRPr>
          </a:p>
        </p:txBody>
      </p:sp>
      <p:sp>
        <p:nvSpPr>
          <p:cNvPr id="287" name="Google Shape;287;g31aaa45122b_0_83"/>
          <p:cNvSpPr txBox="1"/>
          <p:nvPr>
            <p:ph idx="4294967295" type="sldNum"/>
          </p:nvPr>
        </p:nvSpPr>
        <p:spPr>
          <a:xfrm>
            <a:off x="11252007" y="6430667"/>
            <a:ext cx="939900" cy="365100"/>
          </a:xfrm>
          <a:prstGeom prst="rect">
            <a:avLst/>
          </a:prstGeom>
          <a:noFill/>
          <a:ln>
            <a:noFill/>
          </a:ln>
        </p:spPr>
        <p:txBody>
          <a:bodyPr anchorCtr="0" anchor="ctr"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91" name="Shape 291"/>
        <p:cNvGrpSpPr/>
        <p:nvPr/>
      </p:nvGrpSpPr>
      <p:grpSpPr>
        <a:xfrm>
          <a:off x="0" y="0"/>
          <a:ext cx="0" cy="0"/>
          <a:chOff x="0" y="0"/>
          <a:chExt cx="0" cy="0"/>
        </a:xfrm>
      </p:grpSpPr>
      <p:pic>
        <p:nvPicPr>
          <p:cNvPr descr="A screenshot of a computer&#10;&#10;Description automatically generated" id="292" name="Google Shape;292;p5"/>
          <p:cNvPicPr preferRelativeResize="0"/>
          <p:nvPr/>
        </p:nvPicPr>
        <p:blipFill rotWithShape="1">
          <a:blip r:embed="rId3">
            <a:alphaModFix/>
          </a:blip>
          <a:srcRect b="0" l="0" r="0" t="0"/>
          <a:stretch/>
        </p:blipFill>
        <p:spPr>
          <a:xfrm>
            <a:off x="609597" y="685790"/>
            <a:ext cx="10972800" cy="5486400"/>
          </a:xfrm>
          <a:prstGeom prst="rect">
            <a:avLst/>
          </a:prstGeom>
          <a:noFill/>
          <a:ln cap="flat" cmpd="sng" w="9525">
            <a:solidFill>
              <a:schemeClr val="dk1"/>
            </a:solidFill>
            <a:prstDash val="solid"/>
            <a:round/>
            <a:headEnd len="sm" w="sm" type="none"/>
            <a:tailEnd len="sm" w="sm" type="none"/>
          </a:ln>
        </p:spPr>
      </p:pic>
      <p:sp>
        <p:nvSpPr>
          <p:cNvPr id="293" name="Google Shape;293;p5"/>
          <p:cNvSpPr txBox="1"/>
          <p:nvPr/>
        </p:nvSpPr>
        <p:spPr>
          <a:xfrm>
            <a:off x="4769850" y="6172200"/>
            <a:ext cx="2652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Lexend Light"/>
                <a:ea typeface="Lexend Light"/>
                <a:cs typeface="Lexend Light"/>
                <a:sym typeface="Lexend Light"/>
              </a:rPr>
              <a:t>Figure 3: MEASUR’s Landing Page</a:t>
            </a:r>
            <a:endParaRPr>
              <a:latin typeface="Lexend Light"/>
              <a:ea typeface="Lexend Light"/>
              <a:cs typeface="Lexend Light"/>
              <a:sym typeface="Lexend Light"/>
            </a:endParaRPr>
          </a:p>
        </p:txBody>
      </p:sp>
      <p:sp>
        <p:nvSpPr>
          <p:cNvPr id="294" name="Google Shape;294;p5"/>
          <p:cNvSpPr txBox="1"/>
          <p:nvPr/>
        </p:nvSpPr>
        <p:spPr>
          <a:xfrm>
            <a:off x="195900" y="0"/>
            <a:ext cx="9722100" cy="600300"/>
          </a:xfrm>
          <a:prstGeom prst="rect">
            <a:avLst/>
          </a:prstGeom>
          <a:noFill/>
          <a:ln>
            <a:noFill/>
          </a:ln>
        </p:spPr>
        <p:txBody>
          <a:bodyPr anchorCtr="0" anchor="t" bIns="35550" lIns="71100" spcFirstLastPara="1" rIns="71100" wrap="square" tIns="35550">
            <a:noAutofit/>
          </a:bodyPr>
          <a:lstStyle/>
          <a:p>
            <a:pPr indent="0" lvl="0" marL="0" rtl="0" algn="l">
              <a:lnSpc>
                <a:spcPct val="90000"/>
              </a:lnSpc>
              <a:spcBef>
                <a:spcPts val="0"/>
              </a:spcBef>
              <a:spcAft>
                <a:spcPts val="0"/>
              </a:spcAft>
              <a:buNone/>
            </a:pPr>
            <a:r>
              <a:rPr lang="en-US" sz="4000" u="sng">
                <a:latin typeface="Lexend"/>
                <a:ea typeface="Lexend"/>
                <a:cs typeface="Lexend"/>
                <a:sym typeface="Lexend"/>
              </a:rPr>
              <a:t>Treasure Hunt in MEASUR</a:t>
            </a:r>
            <a:endParaRPr sz="4000">
              <a:latin typeface="Lexend"/>
              <a:ea typeface="Lexend"/>
              <a:cs typeface="Lexend"/>
              <a:sym typeface="Lexend"/>
            </a:endParaRPr>
          </a:p>
        </p:txBody>
      </p:sp>
      <p:sp>
        <p:nvSpPr>
          <p:cNvPr id="295" name="Google Shape;295;p5"/>
          <p:cNvSpPr/>
          <p:nvPr/>
        </p:nvSpPr>
        <p:spPr>
          <a:xfrm>
            <a:off x="3857025" y="5027900"/>
            <a:ext cx="1210200" cy="974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2024-01-14T03:03:16Z</dcterms:created>
  <dc:creator>Juan Marino Barrientos</dc:creator>
</cp:coreProperties>
</file>